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1"/>
  </p:sldMasterIdLst>
  <p:notesMasterIdLst>
    <p:notesMasterId r:id="rId36"/>
  </p:notesMasterIdLst>
  <p:sldIdLst>
    <p:sldId id="259" r:id="rId2"/>
    <p:sldId id="270" r:id="rId3"/>
    <p:sldId id="267" r:id="rId4"/>
    <p:sldId id="296" r:id="rId5"/>
    <p:sldId id="3764" r:id="rId6"/>
    <p:sldId id="3778" r:id="rId7"/>
    <p:sldId id="3780" r:id="rId8"/>
    <p:sldId id="868" r:id="rId9"/>
    <p:sldId id="3761" r:id="rId10"/>
    <p:sldId id="268" r:id="rId11"/>
    <p:sldId id="1217" r:id="rId12"/>
    <p:sldId id="3765" r:id="rId13"/>
    <p:sldId id="3749" r:id="rId14"/>
    <p:sldId id="3763" r:id="rId15"/>
    <p:sldId id="264" r:id="rId16"/>
    <p:sldId id="526" r:id="rId17"/>
    <p:sldId id="3620" r:id="rId18"/>
    <p:sldId id="339" r:id="rId19"/>
    <p:sldId id="518" r:id="rId20"/>
    <p:sldId id="536" r:id="rId21"/>
    <p:sldId id="601" r:id="rId22"/>
    <p:sldId id="3759" r:id="rId23"/>
    <p:sldId id="290" r:id="rId24"/>
    <p:sldId id="3775" r:id="rId25"/>
    <p:sldId id="3776" r:id="rId26"/>
    <p:sldId id="3779" r:id="rId27"/>
    <p:sldId id="337" r:id="rId28"/>
    <p:sldId id="3626" r:id="rId29"/>
    <p:sldId id="3760" r:id="rId30"/>
    <p:sldId id="3762" r:id="rId31"/>
    <p:sldId id="3777" r:id="rId32"/>
    <p:sldId id="3630" r:id="rId33"/>
    <p:sldId id="349" r:id="rId34"/>
    <p:sldId id="282"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Open Sans" panose="020B0604020202020204" charset="0"/>
      <p:regular r:id="rId43"/>
      <p:bold r:id="rId44"/>
    </p:embeddedFont>
    <p:embeddedFont>
      <p:font typeface="Open Sans Semibold" panose="020B0604020202020204" charset="0"/>
      <p:bold r:id="rId45"/>
    </p:embeddedFont>
    <p:embeddedFont>
      <p:font typeface="Poppins" panose="020B0604020202020204" charset="0"/>
      <p:regular r:id="rId46"/>
      <p:bold r:id="rId47"/>
    </p:embeddedFont>
    <p:embeddedFont>
      <p:font typeface="Raleway" panose="020B0604020202020204" charset="0"/>
      <p:regular r:id="rId48"/>
      <p:bold r:id="rId49"/>
      <p:italic r:id="rId50"/>
    </p:embeddedFont>
    <p:embeddedFont>
      <p:font typeface="Raleway SemiBold" panose="020B0604020202020204" charset="0"/>
      <p:bold r:id="rId51"/>
    </p:embeddedFont>
    <p:embeddedFont>
      <p:font typeface="Source Sans Pro" panose="020B0503030403020204" pitchFamily="34" charset="0"/>
      <p:regular r:id="rId52"/>
      <p:bold r:id="rId53"/>
      <p:italic r:id="rId54"/>
      <p:boldItalic r:id="rId55"/>
    </p:embeddedFont>
    <p:embeddedFont>
      <p:font typeface="Source Sans Pro Black" panose="020B0803030403020204" pitchFamily="34" charset="0"/>
      <p:bold r:id="rId56"/>
      <p:boldItalic r:id="rId57"/>
    </p:embeddedFont>
    <p:embeddedFont>
      <p:font typeface="Source Sans Pro Light" panose="020B0403030403020204" pitchFamily="34" charset="0"/>
      <p:regular r:id="rId58"/>
      <p:italic r:id="rId59"/>
    </p:embeddedFont>
    <p:embeddedFont>
      <p:font typeface="Source Sans Pro SemiBold" panose="020B0603030403020204" pitchFamily="34" charset="0"/>
      <p:bold r:id="rId60"/>
      <p:boldItalic r:id="rId61"/>
    </p:embeddedFont>
  </p:embeddedFontLst>
  <p:custDataLst>
    <p:tags r:id="rId6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3DD"/>
    <a:srgbClr val="878225"/>
    <a:srgbClr val="6D861E"/>
    <a:srgbClr val="CDE484"/>
    <a:srgbClr val="5B1D1B"/>
    <a:srgbClr val="6E2220"/>
    <a:srgbClr val="F0D7D7"/>
    <a:srgbClr val="F5DF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78731" autoAdjust="0"/>
  </p:normalViewPr>
  <p:slideViewPr>
    <p:cSldViewPr snapToGrid="0" snapToObjects="1">
      <p:cViewPr varScale="1">
        <p:scale>
          <a:sx n="86" d="100"/>
          <a:sy n="86" d="100"/>
        </p:scale>
        <p:origin x="89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2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20" Type="http://schemas.openxmlformats.org/officeDocument/2006/relationships/slide" Target="slides/slide19.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3.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533882128370301E-2"/>
          <c:y val="0.14580609832375199"/>
          <c:w val="0.84340730136005704"/>
          <c:h val="0.692524599060658"/>
        </c:manualLayout>
      </c:layout>
      <c:doughnutChart>
        <c:varyColors val="1"/>
        <c:ser>
          <c:idx val="0"/>
          <c:order val="0"/>
          <c:tx>
            <c:strRef>
              <c:f>Sheet1!$B$1</c:f>
              <c:strCache>
                <c:ptCount val="1"/>
                <c:pt idx="0">
                  <c:v>Sales</c:v>
                </c:pt>
              </c:strCache>
            </c:strRef>
          </c:tx>
          <c:spPr>
            <a:effectLst/>
          </c:spPr>
          <c:dPt>
            <c:idx val="0"/>
            <c:bubble3D val="0"/>
            <c:spPr>
              <a:solidFill>
                <a:srgbClr val="00B0F0"/>
              </a:solidFill>
              <a:ln>
                <a:noFill/>
              </a:ln>
              <a:effectLst/>
            </c:spPr>
            <c:extLst>
              <c:ext xmlns:c16="http://schemas.microsoft.com/office/drawing/2014/chart" uri="{C3380CC4-5D6E-409C-BE32-E72D297353CC}">
                <c16:uniqueId val="{00000001-2BA1-4678-8E70-094C7A280A32}"/>
              </c:ext>
            </c:extLst>
          </c:dPt>
          <c:dPt>
            <c:idx val="1"/>
            <c:bubble3D val="0"/>
            <c:spPr>
              <a:solidFill>
                <a:schemeClr val="tx2"/>
              </a:solidFill>
              <a:ln>
                <a:noFill/>
              </a:ln>
              <a:effectLst/>
            </c:spPr>
            <c:extLst>
              <c:ext xmlns:c16="http://schemas.microsoft.com/office/drawing/2014/chart" uri="{C3380CC4-5D6E-409C-BE32-E72D297353CC}">
                <c16:uniqueId val="{00000003-2BA1-4678-8E70-094C7A280A32}"/>
              </c:ext>
            </c:extLst>
          </c:dPt>
          <c:dLbls>
            <c:dLbl>
              <c:idx val="0"/>
              <c:delete val="1"/>
              <c:extLst>
                <c:ext xmlns:c15="http://schemas.microsoft.com/office/drawing/2012/chart" uri="{CE6537A1-D6FC-4f65-9D91-7224C49458BB}"/>
                <c:ext xmlns:c16="http://schemas.microsoft.com/office/drawing/2014/chart" uri="{C3380CC4-5D6E-409C-BE32-E72D297353CC}">
                  <c16:uniqueId val="{00000001-2BA1-4678-8E70-094C7A280A32}"/>
                </c:ext>
              </c:extLst>
            </c:dLbl>
            <c:dLbl>
              <c:idx val="1"/>
              <c:delete val="1"/>
              <c:extLst>
                <c:ext xmlns:c15="http://schemas.microsoft.com/office/drawing/2012/chart" uri="{CE6537A1-D6FC-4f65-9D91-7224C49458BB}"/>
                <c:ext xmlns:c16="http://schemas.microsoft.com/office/drawing/2014/chart" uri="{C3380CC4-5D6E-409C-BE32-E72D297353CC}">
                  <c16:uniqueId val="{00000003-2BA1-4678-8E70-094C7A280A32}"/>
                </c:ext>
              </c:extLst>
            </c:dLbl>
            <c:dLbl>
              <c:idx val="3"/>
              <c:layout>
                <c:manualLayout>
                  <c:x val="0.13333280839895001"/>
                  <c:y val="-6.3819340166699295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BA1-4678-8E70-094C7A280A32}"/>
                </c:ext>
              </c:extLst>
            </c:dLbl>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Futura LT Book" pitchFamily="2" charset="0"/>
                    <a:ea typeface="+mn-ea"/>
                    <a:cs typeface="+mn-cs"/>
                  </a:defRPr>
                </a:pPr>
                <a:endParaRPr lang="en-US"/>
              </a:p>
            </c:txPr>
            <c:showLegendKey val="0"/>
            <c:showVal val="0"/>
            <c:showCatName val="1"/>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1.6</c:v>
                </c:pt>
                <c:pt idx="1">
                  <c:v>8.4</c:v>
                </c:pt>
              </c:numCache>
            </c:numRef>
          </c:val>
          <c:extLst>
            <c:ext xmlns:c16="http://schemas.microsoft.com/office/drawing/2014/chart" uri="{C3380CC4-5D6E-409C-BE32-E72D297353CC}">
              <c16:uniqueId val="{00000005-2BA1-4678-8E70-094C7A280A32}"/>
            </c:ext>
          </c:extLst>
        </c:ser>
        <c:dLbls>
          <c:showLegendKey val="0"/>
          <c:showVal val="0"/>
          <c:showCatName val="1"/>
          <c:showSerName val="0"/>
          <c:showPercent val="0"/>
          <c:showBubbleSize val="0"/>
          <c:showLeaderLines val="1"/>
        </c:dLbls>
        <c:firstSliceAng val="0"/>
        <c:holeSize val="80"/>
      </c:doughnutChart>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97411403518462"/>
          <c:y val="0.14580581668625148"/>
          <c:w val="0.84340730136005704"/>
          <c:h val="0.692524599060658"/>
        </c:manualLayout>
      </c:layout>
      <c:doughnutChart>
        <c:varyColors val="1"/>
        <c:ser>
          <c:idx val="0"/>
          <c:order val="0"/>
          <c:tx>
            <c:strRef>
              <c:f>Sheet1!$B$1</c:f>
              <c:strCache>
                <c:ptCount val="1"/>
                <c:pt idx="0">
                  <c:v>Sales</c:v>
                </c:pt>
              </c:strCache>
            </c:strRef>
          </c:tx>
          <c:spPr>
            <a:effectLst/>
          </c:spPr>
          <c:dPt>
            <c:idx val="0"/>
            <c:bubble3D val="0"/>
            <c:spPr>
              <a:solidFill>
                <a:srgbClr val="00B0F0"/>
              </a:solidFill>
              <a:ln>
                <a:noFill/>
              </a:ln>
              <a:effectLst/>
            </c:spPr>
            <c:extLst>
              <c:ext xmlns:c16="http://schemas.microsoft.com/office/drawing/2014/chart" uri="{C3380CC4-5D6E-409C-BE32-E72D297353CC}">
                <c16:uniqueId val="{00000001-BF36-46EC-91C4-60C0273C9FF1}"/>
              </c:ext>
            </c:extLst>
          </c:dPt>
          <c:dPt>
            <c:idx val="1"/>
            <c:bubble3D val="0"/>
            <c:spPr>
              <a:solidFill>
                <a:schemeClr val="tx2"/>
              </a:solidFill>
              <a:ln>
                <a:noFill/>
              </a:ln>
              <a:effectLst/>
            </c:spPr>
            <c:extLst>
              <c:ext xmlns:c16="http://schemas.microsoft.com/office/drawing/2014/chart" uri="{C3380CC4-5D6E-409C-BE32-E72D297353CC}">
                <c16:uniqueId val="{00000003-BF36-46EC-91C4-60C0273C9FF1}"/>
              </c:ext>
            </c:extLst>
          </c:dPt>
          <c:dLbls>
            <c:delete val="1"/>
          </c:dLbls>
          <c:cat>
            <c:strRef>
              <c:f>Sheet1!$A$2:$A$3</c:f>
              <c:strCache>
                <c:ptCount val="2"/>
                <c:pt idx="0">
                  <c:v>1st Qtr</c:v>
                </c:pt>
                <c:pt idx="1">
                  <c:v>2nd Qtr</c:v>
                </c:pt>
              </c:strCache>
            </c:strRef>
          </c:cat>
          <c:val>
            <c:numRef>
              <c:f>Sheet1!$B$2:$B$3</c:f>
              <c:numCache>
                <c:formatCode>General</c:formatCode>
                <c:ptCount val="2"/>
                <c:pt idx="0">
                  <c:v>1.5</c:v>
                </c:pt>
                <c:pt idx="1">
                  <c:v>8.5</c:v>
                </c:pt>
              </c:numCache>
            </c:numRef>
          </c:val>
          <c:extLst>
            <c:ext xmlns:c16="http://schemas.microsoft.com/office/drawing/2014/chart" uri="{C3380CC4-5D6E-409C-BE32-E72D297353CC}">
              <c16:uniqueId val="{00000004-BF36-46EC-91C4-60C0273C9FF1}"/>
            </c:ext>
          </c:extLst>
        </c:ser>
        <c:dLbls>
          <c:showLegendKey val="0"/>
          <c:showVal val="0"/>
          <c:showCatName val="0"/>
          <c:showSerName val="0"/>
          <c:showPercent val="1"/>
          <c:showBubbleSize val="0"/>
          <c:showLeaderLines val="1"/>
        </c:dLbls>
        <c:firstSliceAng val="0"/>
        <c:holeSize val="80"/>
      </c:doughnutChart>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382177837526395E-2"/>
          <c:y val="4.0057764295856502E-2"/>
          <c:w val="0.87371006977786303"/>
          <c:h val="0.88087162772686201"/>
        </c:manualLayout>
      </c:layout>
      <c:doughnutChart>
        <c:varyColors val="1"/>
        <c:ser>
          <c:idx val="0"/>
          <c:order val="0"/>
          <c:tx>
            <c:strRef>
              <c:f>Sheet1!$B$1</c:f>
              <c:strCache>
                <c:ptCount val="1"/>
                <c:pt idx="0">
                  <c:v>Sales</c:v>
                </c:pt>
              </c:strCache>
            </c:strRef>
          </c:tx>
          <c:spPr>
            <a:effectLst/>
          </c:spPr>
          <c:dPt>
            <c:idx val="0"/>
            <c:bubble3D val="0"/>
            <c:spPr>
              <a:solidFill>
                <a:srgbClr val="00B0F0"/>
              </a:solidFill>
              <a:ln>
                <a:noFill/>
              </a:ln>
              <a:effectLst/>
            </c:spPr>
            <c:extLst>
              <c:ext xmlns:c16="http://schemas.microsoft.com/office/drawing/2014/chart" uri="{C3380CC4-5D6E-409C-BE32-E72D297353CC}">
                <c16:uniqueId val="{00000001-8010-46EE-BFFD-4DB56ED86678}"/>
              </c:ext>
            </c:extLst>
          </c:dPt>
          <c:dPt>
            <c:idx val="1"/>
            <c:bubble3D val="0"/>
            <c:spPr>
              <a:solidFill>
                <a:schemeClr val="tx2"/>
              </a:solidFill>
              <a:ln>
                <a:noFill/>
              </a:ln>
              <a:effectLst/>
            </c:spPr>
            <c:extLst>
              <c:ext xmlns:c16="http://schemas.microsoft.com/office/drawing/2014/chart" uri="{C3380CC4-5D6E-409C-BE32-E72D297353CC}">
                <c16:uniqueId val="{00000003-8010-46EE-BFFD-4DB56ED86678}"/>
              </c:ext>
            </c:extLst>
          </c:dPt>
          <c:dLbls>
            <c:dLbl>
              <c:idx val="0"/>
              <c:delete val="1"/>
              <c:extLst>
                <c:ext xmlns:c15="http://schemas.microsoft.com/office/drawing/2012/chart" uri="{CE6537A1-D6FC-4f65-9D91-7224C49458BB}"/>
                <c:ext xmlns:c16="http://schemas.microsoft.com/office/drawing/2014/chart" uri="{C3380CC4-5D6E-409C-BE32-E72D297353CC}">
                  <c16:uniqueId val="{00000001-8010-46EE-BFFD-4DB56ED86678}"/>
                </c:ext>
              </c:extLst>
            </c:dLbl>
            <c:dLbl>
              <c:idx val="1"/>
              <c:delete val="1"/>
              <c:extLst>
                <c:ext xmlns:c15="http://schemas.microsoft.com/office/drawing/2012/chart" uri="{CE6537A1-D6FC-4f65-9D91-7224C49458BB}"/>
                <c:ext xmlns:c16="http://schemas.microsoft.com/office/drawing/2014/chart" uri="{C3380CC4-5D6E-409C-BE32-E72D297353CC}">
                  <c16:uniqueId val="{00000003-8010-46EE-BFFD-4DB56ED86678}"/>
                </c:ext>
              </c:extLst>
            </c:dLbl>
            <c:dLbl>
              <c:idx val="3"/>
              <c:layout>
                <c:manualLayout>
                  <c:x val="0.13333280839895001"/>
                  <c:y val="-6.3819340166699295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010-46EE-BFFD-4DB56ED86678}"/>
                </c:ext>
              </c:extLst>
            </c:dLbl>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Futura LT Book" pitchFamily="2" charset="0"/>
                    <a:ea typeface="+mn-ea"/>
                    <a:cs typeface="+mn-cs"/>
                  </a:defRPr>
                </a:pPr>
                <a:endParaRPr lang="en-US"/>
              </a:p>
            </c:txPr>
            <c:showLegendKey val="0"/>
            <c:showVal val="0"/>
            <c:showCatName val="1"/>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2.2000000000000002</c:v>
                </c:pt>
                <c:pt idx="1">
                  <c:v>8</c:v>
                </c:pt>
              </c:numCache>
            </c:numRef>
          </c:val>
          <c:extLst>
            <c:ext xmlns:c16="http://schemas.microsoft.com/office/drawing/2014/chart" uri="{C3380CC4-5D6E-409C-BE32-E72D297353CC}">
              <c16:uniqueId val="{00000005-8010-46EE-BFFD-4DB56ED86678}"/>
            </c:ext>
          </c:extLst>
        </c:ser>
        <c:dLbls>
          <c:showLegendKey val="0"/>
          <c:showVal val="0"/>
          <c:showCatName val="1"/>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326314541154156E-2"/>
          <c:y val="6.6293077960249594E-2"/>
          <c:w val="0.94658289998018441"/>
          <c:h val="0.60672679357820414"/>
        </c:manualLayout>
      </c:layout>
      <c:barChart>
        <c:barDir val="col"/>
        <c:grouping val="clustered"/>
        <c:varyColors val="0"/>
        <c:ser>
          <c:idx val="0"/>
          <c:order val="0"/>
          <c:tx>
            <c:strRef>
              <c:f>Sheet1!$B$1</c:f>
              <c:strCache>
                <c:ptCount val="1"/>
                <c:pt idx="0">
                  <c:v>Series 1</c:v>
                </c:pt>
              </c:strCache>
            </c:strRef>
          </c:tx>
          <c:spPr>
            <a:solidFill>
              <a:schemeClr val="bg1">
                <a:lumMod val="65000"/>
              </a:schemeClr>
            </a:solidFill>
            <a:ln>
              <a:noFill/>
            </a:ln>
            <a:effectLst/>
          </c:spPr>
          <c:invertIfNegative val="0"/>
          <c:dPt>
            <c:idx val="0"/>
            <c:invertIfNegative val="0"/>
            <c:bubble3D val="0"/>
            <c:spPr>
              <a:solidFill>
                <a:schemeClr val="bg1">
                  <a:lumMod val="65000"/>
                </a:schemeClr>
              </a:solidFill>
              <a:ln>
                <a:noFill/>
              </a:ln>
              <a:effectLst/>
            </c:spPr>
            <c:extLst>
              <c:ext xmlns:c16="http://schemas.microsoft.com/office/drawing/2014/chart" uri="{C3380CC4-5D6E-409C-BE32-E72D297353CC}">
                <c16:uniqueId val="{00000003-4F6D-2541-8910-16AF683BF7A7}"/>
              </c:ext>
            </c:extLst>
          </c:dPt>
          <c:cat>
            <c:strRef>
              <c:f>Sheet1!$A$2:$A$5</c:f>
              <c:strCache>
                <c:ptCount val="4"/>
                <c:pt idx="0">
                  <c:v>Organizational Commitment </c:v>
                </c:pt>
                <c:pt idx="1">
                  <c:v>Co-worker Relations </c:v>
                </c:pt>
                <c:pt idx="2">
                  <c:v>Working Effectively with Others</c:v>
                </c:pt>
                <c:pt idx="3">
                  <c:v>Overall Effectiveness </c:v>
                </c:pt>
              </c:strCache>
            </c:strRef>
          </c:cat>
          <c:val>
            <c:numRef>
              <c:f>Sheet1!$B$2:$B$5</c:f>
              <c:numCache>
                <c:formatCode>General</c:formatCode>
                <c:ptCount val="4"/>
                <c:pt idx="0">
                  <c:v>35</c:v>
                </c:pt>
                <c:pt idx="1">
                  <c:v>25</c:v>
                </c:pt>
                <c:pt idx="2">
                  <c:v>53</c:v>
                </c:pt>
                <c:pt idx="3">
                  <c:v>29</c:v>
                </c:pt>
              </c:numCache>
            </c:numRef>
          </c:val>
          <c:extLst>
            <c:ext xmlns:c16="http://schemas.microsoft.com/office/drawing/2014/chart" uri="{C3380CC4-5D6E-409C-BE32-E72D297353CC}">
              <c16:uniqueId val="{00000000-4F6D-2541-8910-16AF683BF7A7}"/>
            </c:ext>
          </c:extLst>
        </c:ser>
        <c:ser>
          <c:idx val="1"/>
          <c:order val="1"/>
          <c:tx>
            <c:strRef>
              <c:f>Sheet1!$C$1</c:f>
              <c:strCache>
                <c:ptCount val="1"/>
                <c:pt idx="0">
                  <c:v>Series 2</c:v>
                </c:pt>
              </c:strCache>
            </c:strRef>
          </c:tx>
          <c:spPr>
            <a:solidFill>
              <a:srgbClr val="4A8ADC"/>
            </a:solidFill>
            <a:ln>
              <a:noFill/>
            </a:ln>
            <a:effectLst/>
          </c:spPr>
          <c:invertIfNegative val="0"/>
          <c:cat>
            <c:strRef>
              <c:f>Sheet1!$A$2:$A$5</c:f>
              <c:strCache>
                <c:ptCount val="4"/>
                <c:pt idx="0">
                  <c:v>Organizational Commitment </c:v>
                </c:pt>
                <c:pt idx="1">
                  <c:v>Co-worker Relations </c:v>
                </c:pt>
                <c:pt idx="2">
                  <c:v>Working Effectively with Others</c:v>
                </c:pt>
                <c:pt idx="3">
                  <c:v>Overall Effectiveness </c:v>
                </c:pt>
              </c:strCache>
            </c:strRef>
          </c:cat>
          <c:val>
            <c:numRef>
              <c:f>Sheet1!$C$2:$C$5</c:f>
              <c:numCache>
                <c:formatCode>General</c:formatCode>
                <c:ptCount val="4"/>
                <c:pt idx="0">
                  <c:v>63</c:v>
                </c:pt>
                <c:pt idx="1">
                  <c:v>61</c:v>
                </c:pt>
                <c:pt idx="2">
                  <c:v>90</c:v>
                </c:pt>
                <c:pt idx="3">
                  <c:v>74</c:v>
                </c:pt>
              </c:numCache>
            </c:numRef>
          </c:val>
          <c:extLst>
            <c:ext xmlns:c16="http://schemas.microsoft.com/office/drawing/2014/chart" uri="{C3380CC4-5D6E-409C-BE32-E72D297353CC}">
              <c16:uniqueId val="{00000001-4F6D-2541-8910-16AF683BF7A7}"/>
            </c:ext>
          </c:extLst>
        </c:ser>
        <c:dLbls>
          <c:showLegendKey val="0"/>
          <c:showVal val="0"/>
          <c:showCatName val="0"/>
          <c:showSerName val="0"/>
          <c:showPercent val="0"/>
          <c:showBubbleSize val="0"/>
        </c:dLbls>
        <c:gapWidth val="100"/>
        <c:overlap val="-11"/>
        <c:axId val="84471727"/>
        <c:axId val="52830927"/>
      </c:barChart>
      <c:catAx>
        <c:axId val="84471727"/>
        <c:scaling>
          <c:orientation val="minMax"/>
        </c:scaling>
        <c:delete val="1"/>
        <c:axPos val="b"/>
        <c:numFmt formatCode="General" sourceLinked="1"/>
        <c:majorTickMark val="none"/>
        <c:minorTickMark val="none"/>
        <c:tickLblPos val="nextTo"/>
        <c:crossAx val="52830927"/>
        <c:crosses val="autoZero"/>
        <c:auto val="1"/>
        <c:lblAlgn val="ctr"/>
        <c:lblOffset val="100"/>
        <c:noMultiLvlLbl val="0"/>
      </c:catAx>
      <c:valAx>
        <c:axId val="52830927"/>
        <c:scaling>
          <c:orientation val="minMax"/>
        </c:scaling>
        <c:delete val="1"/>
        <c:axPos val="l"/>
        <c:numFmt formatCode="General" sourceLinked="1"/>
        <c:majorTickMark val="none"/>
        <c:minorTickMark val="none"/>
        <c:tickLblPos val="nextTo"/>
        <c:crossAx val="844717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326314541154156E-2"/>
          <c:y val="0"/>
          <c:w val="0.94336474288445193"/>
          <c:h val="0.9306813657010542"/>
        </c:manualLayout>
      </c:layout>
      <c:barChart>
        <c:barDir val="col"/>
        <c:grouping val="clustered"/>
        <c:varyColors val="0"/>
        <c:ser>
          <c:idx val="0"/>
          <c:order val="0"/>
          <c:tx>
            <c:strRef>
              <c:f>Sheet1!$B$1</c:f>
              <c:strCache>
                <c:ptCount val="1"/>
                <c:pt idx="0">
                  <c:v>Series 1</c:v>
                </c:pt>
              </c:strCache>
            </c:strRef>
          </c:tx>
          <c:spPr>
            <a:solidFill>
              <a:schemeClr val="bg1">
                <a:lumMod val="65000"/>
              </a:schemeClr>
            </a:solidFill>
            <a:ln>
              <a:noFill/>
            </a:ln>
            <a:effectLst/>
          </c:spPr>
          <c:invertIfNegative val="0"/>
          <c:dPt>
            <c:idx val="0"/>
            <c:invertIfNegative val="0"/>
            <c:bubble3D val="0"/>
            <c:spPr>
              <a:solidFill>
                <a:schemeClr val="bg1">
                  <a:lumMod val="65000"/>
                </a:schemeClr>
              </a:solidFill>
              <a:ln>
                <a:noFill/>
              </a:ln>
              <a:effectLst/>
            </c:spPr>
            <c:extLst>
              <c:ext xmlns:c16="http://schemas.microsoft.com/office/drawing/2014/chart" uri="{C3380CC4-5D6E-409C-BE32-E72D297353CC}">
                <c16:uniqueId val="{00000003-4F6D-2541-8910-16AF683BF7A7}"/>
              </c:ext>
            </c:extLst>
          </c:dPt>
          <c:cat>
            <c:strRef>
              <c:f>Sheet1!$A$2:$A$5</c:f>
              <c:strCache>
                <c:ptCount val="4"/>
                <c:pt idx="0">
                  <c:v>Productivity</c:v>
                </c:pt>
                <c:pt idx="1">
                  <c:v>Quality of Work </c:v>
                </c:pt>
                <c:pt idx="2">
                  <c:v>General Learning Ability </c:v>
                </c:pt>
                <c:pt idx="3">
                  <c:v>Job Knowledge </c:v>
                </c:pt>
              </c:strCache>
            </c:strRef>
          </c:cat>
          <c:val>
            <c:numRef>
              <c:f>Sheet1!$B$2:$B$5</c:f>
              <c:numCache>
                <c:formatCode>General</c:formatCode>
                <c:ptCount val="4"/>
                <c:pt idx="0">
                  <c:v>90</c:v>
                </c:pt>
                <c:pt idx="1">
                  <c:v>86</c:v>
                </c:pt>
                <c:pt idx="2">
                  <c:v>35</c:v>
                </c:pt>
                <c:pt idx="3">
                  <c:v>72</c:v>
                </c:pt>
              </c:numCache>
            </c:numRef>
          </c:val>
          <c:extLst>
            <c:ext xmlns:c16="http://schemas.microsoft.com/office/drawing/2014/chart" uri="{C3380CC4-5D6E-409C-BE32-E72D297353CC}">
              <c16:uniqueId val="{00000000-4F6D-2541-8910-16AF683BF7A7}"/>
            </c:ext>
          </c:extLst>
        </c:ser>
        <c:ser>
          <c:idx val="1"/>
          <c:order val="1"/>
          <c:tx>
            <c:strRef>
              <c:f>Sheet1!$C$1</c:f>
              <c:strCache>
                <c:ptCount val="1"/>
                <c:pt idx="0">
                  <c:v>Series 2</c:v>
                </c:pt>
              </c:strCache>
            </c:strRef>
          </c:tx>
          <c:spPr>
            <a:solidFill>
              <a:srgbClr val="4A8ADC"/>
            </a:solidFill>
            <a:ln>
              <a:noFill/>
            </a:ln>
            <a:effectLst/>
          </c:spPr>
          <c:invertIfNegative val="0"/>
          <c:cat>
            <c:strRef>
              <c:f>Sheet1!$A$2:$A$5</c:f>
              <c:strCache>
                <c:ptCount val="4"/>
                <c:pt idx="0">
                  <c:v>Productivity</c:v>
                </c:pt>
                <c:pt idx="1">
                  <c:v>Quality of Work </c:v>
                </c:pt>
                <c:pt idx="2">
                  <c:v>General Learning Ability </c:v>
                </c:pt>
                <c:pt idx="3">
                  <c:v>Job Knowledge </c:v>
                </c:pt>
              </c:strCache>
            </c:strRef>
          </c:cat>
          <c:val>
            <c:numRef>
              <c:f>Sheet1!$C$2:$C$5</c:f>
              <c:numCache>
                <c:formatCode>General</c:formatCode>
                <c:ptCount val="4"/>
                <c:pt idx="0">
                  <c:v>315</c:v>
                </c:pt>
                <c:pt idx="1">
                  <c:v>215</c:v>
                </c:pt>
                <c:pt idx="2">
                  <c:v>350</c:v>
                </c:pt>
                <c:pt idx="3">
                  <c:v>216</c:v>
                </c:pt>
              </c:numCache>
            </c:numRef>
          </c:val>
          <c:extLst>
            <c:ext xmlns:c16="http://schemas.microsoft.com/office/drawing/2014/chart" uri="{C3380CC4-5D6E-409C-BE32-E72D297353CC}">
              <c16:uniqueId val="{00000001-4F6D-2541-8910-16AF683BF7A7}"/>
            </c:ext>
          </c:extLst>
        </c:ser>
        <c:dLbls>
          <c:showLegendKey val="0"/>
          <c:showVal val="0"/>
          <c:showCatName val="0"/>
          <c:showSerName val="0"/>
          <c:showPercent val="0"/>
          <c:showBubbleSize val="0"/>
        </c:dLbls>
        <c:gapWidth val="100"/>
        <c:overlap val="-11"/>
        <c:axId val="84471727"/>
        <c:axId val="52830927"/>
      </c:barChart>
      <c:catAx>
        <c:axId val="84471727"/>
        <c:scaling>
          <c:orientation val="minMax"/>
        </c:scaling>
        <c:delete val="1"/>
        <c:axPos val="b"/>
        <c:numFmt formatCode="General" sourceLinked="1"/>
        <c:majorTickMark val="none"/>
        <c:minorTickMark val="none"/>
        <c:tickLblPos val="nextTo"/>
        <c:crossAx val="52830927"/>
        <c:crosses val="autoZero"/>
        <c:auto val="1"/>
        <c:lblAlgn val="ctr"/>
        <c:lblOffset val="100"/>
        <c:noMultiLvlLbl val="0"/>
      </c:catAx>
      <c:valAx>
        <c:axId val="52830927"/>
        <c:scaling>
          <c:orientation val="minMax"/>
        </c:scaling>
        <c:delete val="1"/>
        <c:axPos val="l"/>
        <c:numFmt formatCode="General" sourceLinked="1"/>
        <c:majorTickMark val="none"/>
        <c:minorTickMark val="none"/>
        <c:tickLblPos val="nextTo"/>
        <c:crossAx val="844717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0B52D2-0160-434A-A03B-22BBAAC2D08A}" type="datetimeFigureOut">
              <a:rPr lang="en-US" smtClean="0"/>
              <a:t>9/18/2020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0B3D88-1CE6-DA43-B589-2F3912E9598F}" type="slidenum">
              <a:rPr lang="en-US" smtClean="0"/>
              <a:t>‹#›</a:t>
            </a:fld>
            <a:endParaRPr lang="en-US"/>
          </a:p>
        </p:txBody>
      </p:sp>
    </p:spTree>
    <p:extLst>
      <p:ext uri="{BB962C8B-B14F-4D97-AF65-F5344CB8AC3E}">
        <p14:creationId xmlns:p14="http://schemas.microsoft.com/office/powerpoint/2010/main" val="2047438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36888" y="639763"/>
            <a:ext cx="3070225" cy="1727200"/>
          </a:xfrm>
        </p:spPr>
      </p:sp>
      <p:sp>
        <p:nvSpPr>
          <p:cNvPr id="3" name="Notes Placeholder 2"/>
          <p:cNvSpPr>
            <a:spLocks noGrp="1"/>
          </p:cNvSpPr>
          <p:nvPr>
            <p:ph type="body" idx="1"/>
          </p:nvPr>
        </p:nvSpPr>
        <p:spPr/>
        <p:txBody>
          <a:bodyPr/>
          <a:lstStyle/>
          <a:p>
            <a:r>
              <a:rPr lang="en-AU" dirty="0">
                <a:latin typeface="Raleway" panose="020B0503030101060003" pitchFamily="34" charset="0"/>
              </a:rPr>
              <a:t>The </a:t>
            </a:r>
            <a:r>
              <a:rPr lang="en-AU" sz="1200" b="0" i="0" u="none" strike="noStrike" baseline="0" dirty="0">
                <a:latin typeface="Raleway" panose="020B0503030101060003" pitchFamily="34" charset="0"/>
              </a:rPr>
              <a:t>lag between job loss and creation through technological advancements would mean structural unemployment of nearly 400,000 people by 2025 unless policies changed rapidly</a:t>
            </a:r>
            <a:endParaRPr lang="en-US" dirty="0"/>
          </a:p>
        </p:txBody>
      </p:sp>
      <p:sp>
        <p:nvSpPr>
          <p:cNvPr id="4" name="Slide Number Placeholder 3"/>
          <p:cNvSpPr>
            <a:spLocks noGrp="1"/>
          </p:cNvSpPr>
          <p:nvPr>
            <p:ph type="sldNum" sz="quarter" idx="10"/>
          </p:nvPr>
        </p:nvSpPr>
        <p:spPr/>
        <p:txBody>
          <a:bodyPr/>
          <a:lstStyle/>
          <a:p>
            <a:fld id="{D7ACF450-8BE8-E147-BD32-4677B00F4765}" type="slidenum">
              <a:rPr lang="en-US" smtClean="0"/>
              <a:t>4</a:t>
            </a:fld>
            <a:endParaRPr lang="en-US"/>
          </a:p>
        </p:txBody>
      </p:sp>
    </p:spTree>
    <p:extLst>
      <p:ext uri="{BB962C8B-B14F-4D97-AF65-F5344CB8AC3E}">
        <p14:creationId xmlns:p14="http://schemas.microsoft.com/office/powerpoint/2010/main" val="1498392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Cluster of capability – Not job families – T versus X career planning</a:t>
            </a:r>
          </a:p>
          <a:p>
            <a:endParaRPr lang="en-AU" dirty="0"/>
          </a:p>
          <a:p>
            <a:endParaRPr lang="en-AU" b="1" dirty="0"/>
          </a:p>
        </p:txBody>
      </p:sp>
      <p:sp>
        <p:nvSpPr>
          <p:cNvPr id="4" name="Slide Number Placeholder 3"/>
          <p:cNvSpPr>
            <a:spLocks noGrp="1"/>
          </p:cNvSpPr>
          <p:nvPr>
            <p:ph type="sldNum" sz="quarter" idx="5"/>
          </p:nvPr>
        </p:nvSpPr>
        <p:spPr/>
        <p:txBody>
          <a:bodyPr/>
          <a:lstStyle/>
          <a:p>
            <a:fld id="{D7ACF450-8BE8-E147-BD32-4677B00F4765}" type="slidenum">
              <a:rPr lang="en-US" smtClean="0"/>
              <a:t>28</a:t>
            </a:fld>
            <a:endParaRPr lang="en-US" dirty="0"/>
          </a:p>
        </p:txBody>
      </p:sp>
    </p:spTree>
    <p:extLst>
      <p:ext uri="{BB962C8B-B14F-4D97-AF65-F5344CB8AC3E}">
        <p14:creationId xmlns:p14="http://schemas.microsoft.com/office/powerpoint/2010/main" val="183743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BDA26B-2737-4E77-B2B9-9397623CC8E1}" type="slidenum">
              <a:rPr lang="en-US" smtClean="0"/>
              <a:pPr/>
              <a:t>30</a:t>
            </a:fld>
            <a:endParaRPr lang="en-US"/>
          </a:p>
        </p:txBody>
      </p:sp>
    </p:spTree>
    <p:extLst>
      <p:ext uri="{BB962C8B-B14F-4D97-AF65-F5344CB8AC3E}">
        <p14:creationId xmlns:p14="http://schemas.microsoft.com/office/powerpoint/2010/main" val="1357619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There will be more freelancer</a:t>
            </a:r>
          </a:p>
          <a:p>
            <a:r>
              <a:rPr lang="en-AU" dirty="0"/>
              <a:t>Noise will increase</a:t>
            </a:r>
          </a:p>
          <a:p>
            <a:r>
              <a:rPr lang="en-AU" dirty="0"/>
              <a:t>Uncertainty will increase over skills and validity of a person’s capability</a:t>
            </a:r>
          </a:p>
        </p:txBody>
      </p:sp>
      <p:sp>
        <p:nvSpPr>
          <p:cNvPr id="4" name="Slide Number Placeholder 3"/>
          <p:cNvSpPr>
            <a:spLocks noGrp="1"/>
          </p:cNvSpPr>
          <p:nvPr>
            <p:ph type="sldNum" sz="quarter" idx="5"/>
          </p:nvPr>
        </p:nvSpPr>
        <p:spPr/>
        <p:txBody>
          <a:bodyPr/>
          <a:lstStyle/>
          <a:p>
            <a:fld id="{23EFAD88-1949-3E4C-9978-497D896688E7}" type="slidenum">
              <a:rPr lang="en-AU" smtClean="0"/>
              <a:t>8</a:t>
            </a:fld>
            <a:endParaRPr lang="en-AU"/>
          </a:p>
        </p:txBody>
      </p:sp>
    </p:spTree>
    <p:extLst>
      <p:ext uri="{BB962C8B-B14F-4D97-AF65-F5344CB8AC3E}">
        <p14:creationId xmlns:p14="http://schemas.microsoft.com/office/powerpoint/2010/main" val="1416121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lumMod val="50000"/>
                    <a:lumOff val="50000"/>
                  </a:schemeClr>
                </a:solidFill>
                <a:latin typeface="Gotham Light" pitchFamily="50" charset="0"/>
                <a:cs typeface="Gotham Light" pitchFamily="50" charset="0"/>
              </a:rPr>
              <a:t>Analysis based on original research 2015-16 by Deakin, IWF and IBM Watson examining 60,000 future jobs</a:t>
            </a:r>
          </a:p>
          <a:p>
            <a:endParaRPr lang="en-AU" sz="1200" dirty="0">
              <a:solidFill>
                <a:schemeClr val="tx1">
                  <a:lumMod val="50000"/>
                  <a:lumOff val="50000"/>
                </a:schemeClr>
              </a:solidFill>
              <a:latin typeface="Gotham Light" pitchFamily="50" charset="0"/>
              <a:cs typeface="Gotham Light" pitchFamily="50" charset="0"/>
            </a:endParaRPr>
          </a:p>
          <a:p>
            <a:r>
              <a:rPr lang="en-AU" sz="1200" dirty="0">
                <a:solidFill>
                  <a:schemeClr val="tx1">
                    <a:lumMod val="50000"/>
                    <a:lumOff val="50000"/>
                  </a:schemeClr>
                </a:solidFill>
                <a:latin typeface="Gotham Light" pitchFamily="50" charset="0"/>
                <a:cs typeface="Gotham Light" pitchFamily="50" charset="0"/>
              </a:rPr>
              <a:t>Soft skill intensive jobs will grow </a:t>
            </a:r>
            <a:r>
              <a:rPr lang="en-AU" sz="3600" dirty="0">
                <a:solidFill>
                  <a:schemeClr val="accent3">
                    <a:lumMod val="75000"/>
                  </a:schemeClr>
                </a:solidFill>
                <a:latin typeface="Gotham Medium" pitchFamily="50" charset="0"/>
                <a:cs typeface="Gotham Medium" pitchFamily="50" charset="0"/>
              </a:rPr>
              <a:t>2.5X </a:t>
            </a:r>
            <a:r>
              <a:rPr lang="en-AU" sz="1200" dirty="0">
                <a:solidFill>
                  <a:schemeClr val="tx1">
                    <a:lumMod val="50000"/>
                    <a:lumOff val="50000"/>
                  </a:schemeClr>
                </a:solidFill>
                <a:latin typeface="Gotham Light" pitchFamily="50" charset="0"/>
                <a:cs typeface="Gotham Light" pitchFamily="50" charset="0"/>
              </a:rPr>
              <a:t>faster than other jobs</a:t>
            </a:r>
          </a:p>
          <a:p>
            <a:endParaRPr lang="en-AU" dirty="0"/>
          </a:p>
        </p:txBody>
      </p:sp>
      <p:sp>
        <p:nvSpPr>
          <p:cNvPr id="4" name="Slide Number Placeholder 3"/>
          <p:cNvSpPr>
            <a:spLocks noGrp="1"/>
          </p:cNvSpPr>
          <p:nvPr>
            <p:ph type="sldNum" sz="quarter" idx="5"/>
          </p:nvPr>
        </p:nvSpPr>
        <p:spPr/>
        <p:txBody>
          <a:bodyPr/>
          <a:lstStyle/>
          <a:p>
            <a:fld id="{D7ACF450-8BE8-E147-BD32-4677B00F4765}" type="slidenum">
              <a:rPr lang="en-US" smtClean="0"/>
              <a:t>12</a:t>
            </a:fld>
            <a:endParaRPr lang="en-US" dirty="0"/>
          </a:p>
        </p:txBody>
      </p:sp>
    </p:spTree>
    <p:extLst>
      <p:ext uri="{BB962C8B-B14F-4D97-AF65-F5344CB8AC3E}">
        <p14:creationId xmlns:p14="http://schemas.microsoft.com/office/powerpoint/2010/main" val="1252545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Recruited faster</a:t>
            </a:r>
          </a:p>
          <a:p>
            <a:r>
              <a:rPr lang="en-US" dirty="0">
                <a:latin typeface="Arial" panose="020B0604020202020204" pitchFamily="34" charset="0"/>
                <a:cs typeface="Arial" panose="020B0604020202020204" pitchFamily="34" charset="0"/>
              </a:rPr>
              <a:t>Paid more on average when higher</a:t>
            </a:r>
          </a:p>
          <a:p>
            <a:r>
              <a:rPr lang="en-US" dirty="0">
                <a:latin typeface="Arial" panose="020B0604020202020204" pitchFamily="34" charset="0"/>
                <a:cs typeface="Arial" panose="020B0604020202020204" pitchFamily="34" charset="0"/>
              </a:rPr>
              <a:t>Stay in company longer due to more career options</a:t>
            </a:r>
          </a:p>
          <a:p>
            <a:r>
              <a:rPr lang="en-US" dirty="0">
                <a:latin typeface="Arial" panose="020B0604020202020204" pitchFamily="34" charset="0"/>
                <a:cs typeface="Arial" panose="020B0604020202020204" pitchFamily="34" charset="0"/>
              </a:rPr>
              <a:t>Learn x3 times faster</a:t>
            </a:r>
          </a:p>
        </p:txBody>
      </p:sp>
      <p:sp>
        <p:nvSpPr>
          <p:cNvPr id="4" name="Slide Number Placeholder 3"/>
          <p:cNvSpPr>
            <a:spLocks noGrp="1"/>
          </p:cNvSpPr>
          <p:nvPr>
            <p:ph type="sldNum" sz="quarter" idx="5"/>
          </p:nvPr>
        </p:nvSpPr>
        <p:spPr/>
        <p:txBody>
          <a:bodyPr/>
          <a:lstStyle/>
          <a:p>
            <a:fld id="{23EFAD88-1949-3E4C-9978-497D896688E7}" type="slidenum">
              <a:rPr lang="en-AU" smtClean="0"/>
              <a:t>13</a:t>
            </a:fld>
            <a:endParaRPr lang="en-AU" dirty="0"/>
          </a:p>
        </p:txBody>
      </p:sp>
    </p:spTree>
    <p:extLst>
      <p:ext uri="{BB962C8B-B14F-4D97-AF65-F5344CB8AC3E}">
        <p14:creationId xmlns:p14="http://schemas.microsoft.com/office/powerpoint/2010/main" val="1858884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FCA67F1-BDAD-014D-8CA9-8C2BC4BBCAAC}" type="slidenum">
              <a:rPr lang="en-US" smtClean="0"/>
              <a:pPr>
                <a:defRPr/>
              </a:pPr>
              <a:t>16</a:t>
            </a:fld>
            <a:endParaRPr lang="en-US"/>
          </a:p>
        </p:txBody>
      </p:sp>
    </p:spTree>
    <p:extLst>
      <p:ext uri="{BB962C8B-B14F-4D97-AF65-F5344CB8AC3E}">
        <p14:creationId xmlns:p14="http://schemas.microsoft.com/office/powerpoint/2010/main" val="3983103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05B7FB71-BBE7-7044-A60B-A67F3D7C72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864AE552-68E6-3140-9982-60C3E9C895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i="1" dirty="0">
                <a:solidFill>
                  <a:schemeClr val="tx1">
                    <a:lumMod val="65000"/>
                    <a:lumOff val="35000"/>
                  </a:schemeClr>
                </a:solidFill>
                <a:ea typeface="Calibri" charset="0"/>
                <a:cs typeface="Times New Roman" charset="0"/>
              </a:rPr>
              <a:t>REFERENCE: Improving the Candidate Experience with Prehire Assessments: A Formula for Success, April 2014. ©Bersin By Delloitte</a:t>
            </a:r>
          </a:p>
          <a:p>
            <a:pPr marL="0" indent="0">
              <a:buNone/>
            </a:pPr>
            <a:r>
              <a:rPr lang="en-US" sz="1200" dirty="0">
                <a:solidFill>
                  <a:schemeClr val="tx1">
                    <a:lumMod val="50000"/>
                    <a:lumOff val="50000"/>
                  </a:schemeClr>
                </a:solidFill>
                <a:latin typeface="IBM Plex Sans" panose="020B0503050203000203" pitchFamily="34" charset="77"/>
              </a:rPr>
              <a:t>1) It costs </a:t>
            </a:r>
            <a:r>
              <a:rPr lang="en-US" sz="1200" b="1" dirty="0">
                <a:solidFill>
                  <a:schemeClr val="tx1">
                    <a:lumMod val="50000"/>
                    <a:lumOff val="50000"/>
                  </a:schemeClr>
                </a:solidFill>
                <a:latin typeface="IBM Plex Sans" panose="020B0503050203000203" pitchFamily="34" charset="77"/>
              </a:rPr>
              <a:t>20% of annual salary </a:t>
            </a:r>
            <a:r>
              <a:rPr lang="en-US" sz="1200" dirty="0">
                <a:solidFill>
                  <a:schemeClr val="tx1">
                    <a:lumMod val="50000"/>
                    <a:lumOff val="50000"/>
                  </a:schemeClr>
                </a:solidFill>
                <a:latin typeface="IBM Plex Sans" panose="020B0503050203000203" pitchFamily="34" charset="77"/>
              </a:rPr>
              <a:t>for high-turnover jobs in the US. </a:t>
            </a:r>
            <a:r>
              <a:rPr lang="en-US" dirty="0"/>
              <a:t>https://</a:t>
            </a:r>
            <a:r>
              <a:rPr lang="en-US" dirty="0" err="1"/>
              <a:t>www.peoplekeep.com</a:t>
            </a:r>
            <a:r>
              <a:rPr lang="en-US" dirty="0"/>
              <a:t>/blog/bid/312123/employee-retention-the-real-cost-of-losing-an-employee</a:t>
            </a:r>
          </a:p>
          <a:p>
            <a:pPr marL="0" indent="0">
              <a:buNone/>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solidFill>
                <a:schemeClr val="tx1">
                  <a:lumMod val="65000"/>
                  <a:lumOff val="35000"/>
                </a:schemeClr>
              </a:solidFill>
              <a:ea typeface="Calibri" charset="0"/>
              <a:cs typeface="Times New Roman" charset="0"/>
            </a:endParaRPr>
          </a:p>
          <a:p>
            <a:endParaRPr lang="en-US" altLang="en-US" dirty="0"/>
          </a:p>
        </p:txBody>
      </p:sp>
      <p:sp>
        <p:nvSpPr>
          <p:cNvPr id="17411" name="Slide Number Placeholder 3">
            <a:extLst>
              <a:ext uri="{FF2B5EF4-FFF2-40B4-BE49-F238E27FC236}">
                <a16:creationId xmlns:a16="http://schemas.microsoft.com/office/drawing/2014/main" id="{44A18D60-6C35-AF47-8176-DE2418D8BD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5591607-B6C8-7244-9359-C34E60469DDC}" type="slidenum">
              <a:rPr lang="en-US" altLang="en-US" smtClean="0"/>
              <a:pPr/>
              <a:t>19</a:t>
            </a:fld>
            <a:endParaRPr lang="en-US" altLang="en-US" dirty="0"/>
          </a:p>
        </p:txBody>
      </p:sp>
    </p:spTree>
    <p:extLst>
      <p:ext uri="{BB962C8B-B14F-4D97-AF65-F5344CB8AC3E}">
        <p14:creationId xmlns:p14="http://schemas.microsoft.com/office/powerpoint/2010/main" val="890196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05B7FB71-BBE7-7044-A60B-A67F3D7C72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864AE552-68E6-3140-9982-60C3E9C895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7411" name="Slide Number Placeholder 3">
            <a:extLst>
              <a:ext uri="{FF2B5EF4-FFF2-40B4-BE49-F238E27FC236}">
                <a16:creationId xmlns:a16="http://schemas.microsoft.com/office/drawing/2014/main" id="{44A18D60-6C35-AF47-8176-DE2418D8BD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5591607-B6C8-7244-9359-C34E60469DDC}" type="slidenum">
              <a:rPr lang="en-US" altLang="en-US" smtClean="0"/>
              <a:pPr/>
              <a:t>21</a:t>
            </a:fld>
            <a:endParaRPr lang="en-US" altLang="en-US" dirty="0"/>
          </a:p>
        </p:txBody>
      </p:sp>
    </p:spTree>
    <p:extLst>
      <p:ext uri="{BB962C8B-B14F-4D97-AF65-F5344CB8AC3E}">
        <p14:creationId xmlns:p14="http://schemas.microsoft.com/office/powerpoint/2010/main" val="1589795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IBM Talent pipeline estimates:</a:t>
            </a:r>
          </a:p>
          <a:p>
            <a:endParaRPr lang="en-AU" dirty="0"/>
          </a:p>
          <a:p>
            <a:r>
              <a:rPr lang="en-AU" dirty="0"/>
              <a:t>Data scientists by 2022 if all students graduate (8100) still half of NEW demand in Australia </a:t>
            </a:r>
          </a:p>
          <a:p>
            <a:r>
              <a:rPr lang="en-AU" dirty="0"/>
              <a:t>Cyber 1.8m shortage world wide by 2022</a:t>
            </a:r>
          </a:p>
          <a:p>
            <a:endParaRPr lang="en-AU" dirty="0"/>
          </a:p>
        </p:txBody>
      </p:sp>
      <p:sp>
        <p:nvSpPr>
          <p:cNvPr id="4" name="Slide Number Placeholder 3"/>
          <p:cNvSpPr>
            <a:spLocks noGrp="1"/>
          </p:cNvSpPr>
          <p:nvPr>
            <p:ph type="sldNum" sz="quarter" idx="5"/>
          </p:nvPr>
        </p:nvSpPr>
        <p:spPr/>
        <p:txBody>
          <a:bodyPr/>
          <a:lstStyle/>
          <a:p>
            <a:fld id="{D7ACF450-8BE8-E147-BD32-4677B00F4765}" type="slidenum">
              <a:rPr lang="en-US" smtClean="0"/>
              <a:t>24</a:t>
            </a:fld>
            <a:endParaRPr lang="en-US"/>
          </a:p>
        </p:txBody>
      </p:sp>
    </p:spTree>
    <p:extLst>
      <p:ext uri="{BB962C8B-B14F-4D97-AF65-F5344CB8AC3E}">
        <p14:creationId xmlns:p14="http://schemas.microsoft.com/office/powerpoint/2010/main" val="3460194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IBM Talent pipeline estimates:</a:t>
            </a:r>
          </a:p>
          <a:p>
            <a:endParaRPr lang="en-AU" dirty="0"/>
          </a:p>
          <a:p>
            <a:r>
              <a:rPr lang="en-AU" dirty="0"/>
              <a:t>Data scientists by 2022 if all students graduate (8100) still half of NEW demand in Australia </a:t>
            </a:r>
          </a:p>
          <a:p>
            <a:r>
              <a:rPr lang="en-AU" dirty="0"/>
              <a:t>Cyber 1.8m shortage world wide by 2022</a:t>
            </a:r>
          </a:p>
          <a:p>
            <a:endParaRPr lang="en-AU" dirty="0"/>
          </a:p>
        </p:txBody>
      </p:sp>
      <p:sp>
        <p:nvSpPr>
          <p:cNvPr id="4" name="Slide Number Placeholder 3"/>
          <p:cNvSpPr>
            <a:spLocks noGrp="1"/>
          </p:cNvSpPr>
          <p:nvPr>
            <p:ph type="sldNum" sz="quarter" idx="5"/>
          </p:nvPr>
        </p:nvSpPr>
        <p:spPr/>
        <p:txBody>
          <a:bodyPr/>
          <a:lstStyle/>
          <a:p>
            <a:fld id="{D7ACF450-8BE8-E147-BD32-4677B00F4765}" type="slidenum">
              <a:rPr lang="en-US" smtClean="0"/>
              <a:t>25</a:t>
            </a:fld>
            <a:endParaRPr lang="en-US"/>
          </a:p>
        </p:txBody>
      </p:sp>
    </p:spTree>
    <p:extLst>
      <p:ext uri="{BB962C8B-B14F-4D97-AF65-F5344CB8AC3E}">
        <p14:creationId xmlns:p14="http://schemas.microsoft.com/office/powerpoint/2010/main" val="35847305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1.jpg"/><Relationship Id="rId4"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82930" y="5466306"/>
            <a:ext cx="11226140" cy="1065126"/>
          </a:xfrm>
        </p:spPr>
        <p:txBody>
          <a:bodyPr anchor="t">
            <a:noAutofit/>
          </a:bodyPr>
          <a:lstStyle>
            <a:lvl1pPr algn="ctr">
              <a:lnSpc>
                <a:spcPts val="3500"/>
              </a:lnSpc>
              <a:defRPr sz="3500">
                <a:solidFill>
                  <a:schemeClr val="bg1"/>
                </a:solidFill>
                <a:latin typeface="Raleway SemiBold" panose="020B0703030101060003" pitchFamily="34" charset="0"/>
              </a:defRPr>
            </a:lvl1pPr>
          </a:lstStyle>
          <a:p>
            <a:r>
              <a:rPr lang="en-AU" dirty="0"/>
              <a:t>Click to edit Master title style</a:t>
            </a:r>
            <a:endParaRPr lang="en-US" dirty="0"/>
          </a:p>
        </p:txBody>
      </p:sp>
      <p:pic>
        <p:nvPicPr>
          <p:cNvPr id="3" name="Picture 2" descr="News &amp; Events - Australian Maritime College | University of Tasmania">
            <a:extLst>
              <a:ext uri="{FF2B5EF4-FFF2-40B4-BE49-F238E27FC236}">
                <a16:creationId xmlns:a16="http://schemas.microsoft.com/office/drawing/2014/main" id="{507FD12D-FC6C-4731-BE6A-B02EDAA1E5E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46098" y="631255"/>
            <a:ext cx="4152181" cy="1514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611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8812" y="1701800"/>
            <a:ext cx="5184775" cy="4495800"/>
          </a:xfrm>
        </p:spPr>
        <p:txBody>
          <a:bodyPr anchor="t">
            <a:noAutofit/>
          </a:bodyPr>
          <a:lstStyle>
            <a:lvl1pPr algn="l">
              <a:lnSpc>
                <a:spcPts val="6500"/>
              </a:lnSpc>
              <a:defRPr sz="6500" b="1" i="0">
                <a:solidFill>
                  <a:schemeClr val="tx2"/>
                </a:solidFill>
                <a:latin typeface="Gotham Narrow Bold" pitchFamily="50" charset="0"/>
                <a:ea typeface="Gotham Narrow Bold" pitchFamily="50" charset="0"/>
                <a:cs typeface="Gotham Narrow Bold" pitchFamily="50" charset="0"/>
              </a:defRPr>
            </a:lvl1pPr>
          </a:lstStyle>
          <a:p>
            <a:r>
              <a:rPr lang="en-AU" dirty="0"/>
              <a:t>EDIT MASTER </a:t>
            </a:r>
            <a:br>
              <a:rPr lang="en-AU" dirty="0"/>
            </a:br>
            <a:r>
              <a:rPr lang="en-AU" dirty="0"/>
              <a:t>TITLE STYLE</a:t>
            </a:r>
            <a:endParaRPr lang="en-US" dirty="0"/>
          </a:p>
        </p:txBody>
      </p:sp>
    </p:spTree>
    <p:extLst>
      <p:ext uri="{BB962C8B-B14F-4D97-AF65-F5344CB8AC3E}">
        <p14:creationId xmlns:p14="http://schemas.microsoft.com/office/powerpoint/2010/main" val="1816022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9_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8813" y="1701800"/>
            <a:ext cx="5184775" cy="4495800"/>
          </a:xfrm>
        </p:spPr>
        <p:txBody>
          <a:bodyPr anchor="t">
            <a:noAutofit/>
          </a:bodyPr>
          <a:lstStyle>
            <a:lvl1pPr algn="l">
              <a:lnSpc>
                <a:spcPts val="6500"/>
              </a:lnSpc>
              <a:defRPr sz="6500" b="1" i="0">
                <a:solidFill>
                  <a:schemeClr val="bg1"/>
                </a:solidFill>
                <a:latin typeface="Gotham Narrow Bold" pitchFamily="50" charset="0"/>
                <a:ea typeface="Gotham Narrow Bold" pitchFamily="50" charset="0"/>
                <a:cs typeface="Gotham Narrow Bold" pitchFamily="50" charset="0"/>
              </a:defRPr>
            </a:lvl1pPr>
          </a:lstStyle>
          <a:p>
            <a:r>
              <a:rPr lang="en-AU" dirty="0"/>
              <a:t>EDIT MASTER TITLE STYLE</a:t>
            </a:r>
            <a:endParaRPr lang="en-US" dirty="0"/>
          </a:p>
        </p:txBody>
      </p:sp>
    </p:spTree>
    <p:extLst>
      <p:ext uri="{BB962C8B-B14F-4D97-AF65-F5344CB8AC3E}">
        <p14:creationId xmlns:p14="http://schemas.microsoft.com/office/powerpoint/2010/main" val="299777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0_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8813" y="1701801"/>
            <a:ext cx="5184775" cy="4495800"/>
          </a:xfrm>
        </p:spPr>
        <p:txBody>
          <a:bodyPr anchor="t">
            <a:noAutofit/>
          </a:bodyPr>
          <a:lstStyle>
            <a:lvl1pPr algn="l">
              <a:lnSpc>
                <a:spcPts val="6500"/>
              </a:lnSpc>
              <a:defRPr sz="6500" b="1" i="0">
                <a:solidFill>
                  <a:schemeClr val="bg1"/>
                </a:solidFill>
                <a:latin typeface="Gotham Narrow Bold" pitchFamily="50" charset="0"/>
                <a:ea typeface="Gotham Narrow Bold" pitchFamily="50" charset="0"/>
                <a:cs typeface="Gotham Narrow Bold" pitchFamily="50" charset="0"/>
              </a:defRPr>
            </a:lvl1pPr>
          </a:lstStyle>
          <a:p>
            <a:r>
              <a:rPr lang="en-AU" dirty="0"/>
              <a:t>EDIT MASTER TITLE STYLE</a:t>
            </a:r>
            <a:endParaRPr lang="en-US" dirty="0"/>
          </a:p>
        </p:txBody>
      </p:sp>
    </p:spTree>
    <p:extLst>
      <p:ext uri="{BB962C8B-B14F-4D97-AF65-F5344CB8AC3E}">
        <p14:creationId xmlns:p14="http://schemas.microsoft.com/office/powerpoint/2010/main" val="1534786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1_Title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8813" y="1701800"/>
            <a:ext cx="5184775" cy="4495800"/>
          </a:xfrm>
        </p:spPr>
        <p:txBody>
          <a:bodyPr anchor="t">
            <a:noAutofit/>
          </a:bodyPr>
          <a:lstStyle>
            <a:lvl1pPr algn="l">
              <a:lnSpc>
                <a:spcPts val="6500"/>
              </a:lnSpc>
              <a:defRPr sz="6500" b="1" i="0">
                <a:solidFill>
                  <a:schemeClr val="bg1"/>
                </a:solidFill>
                <a:latin typeface="Gotham Narrow Bold" pitchFamily="50" charset="0"/>
                <a:ea typeface="Gotham Narrow Bold" pitchFamily="50" charset="0"/>
                <a:cs typeface="Gotham Narrow Bold" pitchFamily="50" charset="0"/>
              </a:defRPr>
            </a:lvl1pPr>
          </a:lstStyle>
          <a:p>
            <a:r>
              <a:rPr lang="en-AU" dirty="0"/>
              <a:t>EDIT MASTER TITLE STYLE</a:t>
            </a:r>
            <a:endParaRPr lang="en-US" dirty="0"/>
          </a:p>
        </p:txBody>
      </p:sp>
    </p:spTree>
    <p:extLst>
      <p:ext uri="{BB962C8B-B14F-4D97-AF65-F5344CB8AC3E}">
        <p14:creationId xmlns:p14="http://schemas.microsoft.com/office/powerpoint/2010/main" val="1520133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2_Title Slid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8813" y="1701800"/>
            <a:ext cx="5184775" cy="4495800"/>
          </a:xfrm>
        </p:spPr>
        <p:txBody>
          <a:bodyPr anchor="t">
            <a:noAutofit/>
          </a:bodyPr>
          <a:lstStyle>
            <a:lvl1pPr algn="l">
              <a:lnSpc>
                <a:spcPts val="6500"/>
              </a:lnSpc>
              <a:defRPr sz="6500" b="1" i="0">
                <a:solidFill>
                  <a:schemeClr val="bg1"/>
                </a:solidFill>
                <a:latin typeface="Gotham Narrow Bold" pitchFamily="50" charset="0"/>
                <a:ea typeface="Gotham Narrow Bold" pitchFamily="50" charset="0"/>
                <a:cs typeface="Gotham Narrow Bold" pitchFamily="50" charset="0"/>
              </a:defRPr>
            </a:lvl1pPr>
          </a:lstStyle>
          <a:p>
            <a:r>
              <a:rPr lang="en-AU" dirty="0"/>
              <a:t>EDIT MASTER TITLE STYLE</a:t>
            </a:r>
            <a:endParaRPr lang="en-US" dirty="0"/>
          </a:p>
        </p:txBody>
      </p:sp>
    </p:spTree>
    <p:extLst>
      <p:ext uri="{BB962C8B-B14F-4D97-AF65-F5344CB8AC3E}">
        <p14:creationId xmlns:p14="http://schemas.microsoft.com/office/powerpoint/2010/main" val="15580029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rgbClr val="F0D7D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ts val="3500"/>
              </a:lnSpc>
              <a:defRPr sz="3500" b="1" i="0">
                <a:latin typeface="Gotham Narrow Bold" pitchFamily="50" charset="0"/>
                <a:ea typeface="Gotham Narrow Bold" pitchFamily="50" charset="0"/>
                <a:cs typeface="Gotham Narrow Bold"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58812" y="1871498"/>
            <a:ext cx="10872787" cy="4326102"/>
          </a:xfrm>
        </p:spPr>
        <p:txBody>
          <a:bodyPr/>
          <a:lstStyle>
            <a:lvl1pPr>
              <a:lnSpc>
                <a:spcPts val="1700"/>
              </a:lnSpc>
              <a:spcAft>
                <a:spcPts val="0"/>
              </a:spcAft>
              <a:defRPr lang="en-AU" sz="1500" b="1" i="0" kern="1200" dirty="0" smtClean="0">
                <a:solidFill>
                  <a:schemeClr val="tx2"/>
                </a:solidFill>
                <a:latin typeface="Gotham Narrow Bold" pitchFamily="50" charset="0"/>
                <a:ea typeface="Gotham Narrow Bold" pitchFamily="50" charset="0"/>
                <a:cs typeface="Gotham Narrow Bold" pitchFamily="50" charset="0"/>
              </a:defRPr>
            </a:lvl1pPr>
            <a:lvl2pPr marL="215900" indent="0">
              <a:lnSpc>
                <a:spcPts val="1700"/>
              </a:lnSpc>
              <a:spcAft>
                <a:spcPts val="850"/>
              </a:spcAft>
              <a:tabLst/>
              <a:defRPr lang="en-AU" sz="1500" b="0" i="0" kern="1200" dirty="0" smtClean="0">
                <a:solidFill>
                  <a:schemeClr val="tx2"/>
                </a:solidFill>
                <a:latin typeface="Gotham Narrow Light" charset="0"/>
                <a:ea typeface="Gotham Narrow Light" charset="0"/>
                <a:cs typeface="Gotham Narrow Light"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p:txBody>
      </p:sp>
    </p:spTree>
    <p:extLst>
      <p:ext uri="{BB962C8B-B14F-4D97-AF65-F5344CB8AC3E}">
        <p14:creationId xmlns:p14="http://schemas.microsoft.com/office/powerpoint/2010/main" val="1975805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tx2"/>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58813" y="1867583"/>
            <a:ext cx="10872787" cy="4330017"/>
          </a:xfrm>
        </p:spPr>
        <p:txBody>
          <a:bodyPr/>
          <a:lstStyle>
            <a:lvl1pPr>
              <a:lnSpc>
                <a:spcPts val="3500"/>
              </a:lnSpc>
              <a:defRPr sz="3500" b="1" i="0">
                <a:solidFill>
                  <a:schemeClr val="accent1"/>
                </a:solidFill>
                <a:latin typeface="Raleway" panose="020B0503030101060003" pitchFamily="34" charset="0"/>
                <a:ea typeface="Raleway" panose="020B0503030101060003" pitchFamily="34" charset="0"/>
                <a:cs typeface="Raleway" panose="020B0503030101060003" pitchFamily="34" charset="0"/>
              </a:defRPr>
            </a:lvl1pPr>
            <a:lvl2pPr>
              <a:lnSpc>
                <a:spcPts val="3500"/>
              </a:lnSpc>
              <a:spcAft>
                <a:spcPts val="600"/>
              </a:spcAft>
              <a:defRPr sz="3500" b="1" i="0">
                <a:solidFill>
                  <a:schemeClr val="bg1"/>
                </a:solidFill>
                <a:latin typeface="Raleway" panose="020B0503030101060003" pitchFamily="34" charset="0"/>
                <a:ea typeface="Raleway" panose="020B0503030101060003" pitchFamily="34" charset="0"/>
                <a:cs typeface="Raleway" panose="020B0503030101060003" pitchFamily="34" charset="0"/>
              </a:defRPr>
            </a:lvl2pPr>
            <a:lvl3pPr>
              <a:lnSpc>
                <a:spcPts val="2200"/>
              </a:lnSpc>
              <a:defRPr sz="2000" b="0" i="0">
                <a:solidFill>
                  <a:schemeClr val="bg1"/>
                </a:solidFill>
                <a:latin typeface="Raleway" panose="020B0503030101060003" pitchFamily="34" charset="0"/>
                <a:ea typeface="Raleway" panose="020B0503030101060003" pitchFamily="34" charset="0"/>
                <a:cs typeface="Raleway" panose="020B0503030101060003" pitchFamily="34" charset="0"/>
              </a:defRPr>
            </a:lvl3pPr>
            <a:lvl4pPr>
              <a:defRPr>
                <a:latin typeface="Chronicle Text G1 Roman" charset="0"/>
              </a:defRPr>
            </a:lvl4pPr>
            <a:lvl5pPr>
              <a:defRPr>
                <a:latin typeface="Chronicle Text G1 Roman" charset="0"/>
              </a:defRPr>
            </a:lvl5pPr>
          </a:lstStyle>
          <a:p>
            <a:pPr lvl="0"/>
            <a:r>
              <a:rPr lang="en-AU" dirty="0"/>
              <a:t>CLICK TO EDIT</a:t>
            </a:r>
          </a:p>
          <a:p>
            <a:pPr lvl="1"/>
            <a:r>
              <a:rPr lang="en-AU" dirty="0"/>
              <a:t>SECOND </a:t>
            </a:r>
            <a:br>
              <a:rPr lang="en-AU" dirty="0"/>
            </a:br>
            <a:r>
              <a:rPr lang="en-AU" dirty="0"/>
              <a:t>LEVEL</a:t>
            </a:r>
          </a:p>
          <a:p>
            <a:pPr lvl="2"/>
            <a:r>
              <a:rPr lang="en-AU" dirty="0"/>
              <a:t>Third level</a:t>
            </a:r>
          </a:p>
        </p:txBody>
      </p:sp>
      <p:sp>
        <p:nvSpPr>
          <p:cNvPr id="7" name="Slide Number Placeholder 4">
            <a:extLst>
              <a:ext uri="{FF2B5EF4-FFF2-40B4-BE49-F238E27FC236}">
                <a16:creationId xmlns:a16="http://schemas.microsoft.com/office/drawing/2014/main" id="{F8951E21-4C7F-46CE-8C28-674EE474AA0B}"/>
              </a:ext>
            </a:extLst>
          </p:cNvPr>
          <p:cNvSpPr txBox="1">
            <a:spLocks/>
          </p:cNvSpPr>
          <p:nvPr userDrawn="1"/>
        </p:nvSpPr>
        <p:spPr>
          <a:xfrm>
            <a:off x="574710" y="6467127"/>
            <a:ext cx="585166" cy="19528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D91F78B-C812-4E48-B81F-B1B08AB207D4}" type="slidenum">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t>‹#›</a:t>
            </a:fld>
            <a:endPar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A0B9FD80-5763-452D-98F5-D397F5A18027}"/>
              </a:ext>
            </a:extLst>
          </p:cNvPr>
          <p:cNvSpPr txBox="1"/>
          <p:nvPr userDrawn="1"/>
        </p:nvSpPr>
        <p:spPr>
          <a:xfrm>
            <a:off x="867293" y="6454048"/>
            <a:ext cx="6094562" cy="276999"/>
          </a:xfrm>
          <a:prstGeom prst="rect">
            <a:avLst/>
          </a:prstGeom>
          <a:noFill/>
        </p:spPr>
        <p:txBody>
          <a:bodyPr wrap="square">
            <a:spAutoFit/>
          </a:bodyPr>
          <a:lstStyle/>
          <a:p>
            <a:r>
              <a:rPr lang="en-AU" sz="1200" b="1" dirty="0">
                <a:solidFill>
                  <a:schemeClr val="bg1">
                    <a:lumMod val="95000"/>
                  </a:schemeClr>
                </a:solidFill>
                <a:effectLst/>
                <a:latin typeface="Calibri" panose="020F0502020204030204" pitchFamily="34" charset="0"/>
                <a:ea typeface="Calibri" panose="020F0502020204030204" pitchFamily="34" charset="0"/>
                <a:cs typeface="Arial" panose="020B0604020202020204" pitchFamily="34" charset="0"/>
              </a:rPr>
              <a:t>New normal: future proofing graduate employability</a:t>
            </a:r>
            <a:endPar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Picture 2" descr="News &amp; Events - Australian Maritime College | University of Tasmania">
            <a:extLst>
              <a:ext uri="{FF2B5EF4-FFF2-40B4-BE49-F238E27FC236}">
                <a16:creationId xmlns:a16="http://schemas.microsoft.com/office/drawing/2014/main" id="{491078CF-3528-4C6C-9221-24105CE7FD1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37250" y="224287"/>
            <a:ext cx="1394350" cy="508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5111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72770" y="1854200"/>
            <a:ext cx="8268029" cy="4343400"/>
          </a:xfrm>
        </p:spPr>
        <p:txBody>
          <a:bodyPr/>
          <a:lstStyle>
            <a:lvl1pPr>
              <a:lnSpc>
                <a:spcPts val="6500"/>
              </a:lnSpc>
              <a:defRPr lang="en-US" sz="6500" b="1" i="0" kern="1200" dirty="0">
                <a:solidFill>
                  <a:schemeClr val="bg1"/>
                </a:solidFill>
                <a:latin typeface="Gotham Narrow Bold" pitchFamily="50" charset="0"/>
                <a:ea typeface="Gotham Narrow Bold" pitchFamily="50" charset="0"/>
                <a:cs typeface="Gotham Narrow Bold" pitchFamily="50" charset="0"/>
              </a:defRPr>
            </a:lvl1pPr>
          </a:lstStyle>
          <a:p>
            <a:r>
              <a:rPr lang="en-AU" dirty="0"/>
              <a:t>CLICK TO EDIT MASTER TITLE STYLE</a:t>
            </a:r>
            <a:endParaRPr lang="en-US" dirty="0"/>
          </a:p>
        </p:txBody>
      </p:sp>
    </p:spTree>
    <p:extLst>
      <p:ext uri="{BB962C8B-B14F-4D97-AF65-F5344CB8AC3E}">
        <p14:creationId xmlns:p14="http://schemas.microsoft.com/office/powerpoint/2010/main" val="1357203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5183517" cy="4338802"/>
          </a:xfrm>
        </p:spPr>
        <p:txBody>
          <a:bodyPr/>
          <a:lstStyle>
            <a:lvl1pPr>
              <a:defRPr>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
        <p:nvSpPr>
          <p:cNvPr id="8" name="Content Placeholder 2"/>
          <p:cNvSpPr>
            <a:spLocks noGrp="1"/>
          </p:cNvSpPr>
          <p:nvPr>
            <p:ph idx="13"/>
          </p:nvPr>
        </p:nvSpPr>
        <p:spPr>
          <a:xfrm>
            <a:off x="6348413" y="1871498"/>
            <a:ext cx="5183187" cy="4338802"/>
          </a:xfrm>
        </p:spPr>
        <p:txBody>
          <a:bodyPr/>
          <a:lstStyle>
            <a:lvl1pPr>
              <a:defRPr>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Tree>
    <p:extLst>
      <p:ext uri="{BB962C8B-B14F-4D97-AF65-F5344CB8AC3E}">
        <p14:creationId xmlns:p14="http://schemas.microsoft.com/office/powerpoint/2010/main" val="11173045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5183517" cy="4326102"/>
          </a:xfrm>
        </p:spPr>
        <p:txBody>
          <a:bodyPr/>
          <a:lstStyle>
            <a:lvl1pPr>
              <a:defRPr>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
        <p:nvSpPr>
          <p:cNvPr id="10" name="Picture Placeholder 9"/>
          <p:cNvSpPr>
            <a:spLocks noGrp="1"/>
          </p:cNvSpPr>
          <p:nvPr>
            <p:ph type="pic" sz="quarter" idx="13"/>
          </p:nvPr>
        </p:nvSpPr>
        <p:spPr>
          <a:xfrm>
            <a:off x="6348412" y="1871663"/>
            <a:ext cx="5183187" cy="4325937"/>
          </a:xfrm>
        </p:spPr>
        <p:txBody>
          <a:bodyPr anchor="ctr"/>
          <a:lstStyle>
            <a:lvl1pPr algn="ctr">
              <a:defRPr/>
            </a:lvl1pPr>
          </a:lstStyle>
          <a:p>
            <a:endParaRPr lang="en-US"/>
          </a:p>
        </p:txBody>
      </p:sp>
    </p:spTree>
    <p:extLst>
      <p:ext uri="{BB962C8B-B14F-4D97-AF65-F5344CB8AC3E}">
        <p14:creationId xmlns:p14="http://schemas.microsoft.com/office/powerpoint/2010/main" val="681684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3565" y="356258"/>
            <a:ext cx="1205994" cy="517410"/>
          </a:xfrm>
          <a:prstGeom prst="rect">
            <a:avLst/>
          </a:prstGeom>
        </p:spPr>
      </p:pic>
      <p:pic>
        <p:nvPicPr>
          <p:cNvPr id="4098" name="Picture 2" descr="UofT_AMCLogo">
            <a:extLst>
              <a:ext uri="{FF2B5EF4-FFF2-40B4-BE49-F238E27FC236}">
                <a16:creationId xmlns:a16="http://schemas.microsoft.com/office/drawing/2014/main" id="{82774EDA-5220-4D6F-B98A-F1C75BCB8C3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411574" y="32098"/>
            <a:ext cx="4904292" cy="275342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7C83196-0B77-4100-AEDE-F7B79280ECE2}"/>
              </a:ext>
            </a:extLst>
          </p:cNvPr>
          <p:cNvPicPr>
            <a:picLocks noChangeAspect="1"/>
          </p:cNvPicPr>
          <p:nvPr userDrawn="1"/>
        </p:nvPicPr>
        <p:blipFill>
          <a:blip r:embed="rId4"/>
          <a:stretch>
            <a:fillRect/>
          </a:stretch>
        </p:blipFill>
        <p:spPr>
          <a:xfrm>
            <a:off x="6590815" y="2300845"/>
            <a:ext cx="5601185" cy="4557155"/>
          </a:xfrm>
          <a:prstGeom prst="rect">
            <a:avLst/>
          </a:prstGeom>
        </p:spPr>
      </p:pic>
    </p:spTree>
    <p:extLst>
      <p:ext uri="{BB962C8B-B14F-4D97-AF65-F5344CB8AC3E}">
        <p14:creationId xmlns:p14="http://schemas.microsoft.com/office/powerpoint/2010/main" val="12034843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5183517" cy="4326102"/>
          </a:xfrm>
        </p:spPr>
        <p:txBody>
          <a:bodyPr/>
          <a:lstStyle>
            <a:lvl1pPr marL="0">
              <a:lnSpc>
                <a:spcPts val="1400"/>
              </a:lnSpc>
              <a:spcAft>
                <a:spcPts val="850"/>
              </a:spcAft>
              <a:defRPr sz="1200" b="1" i="0">
                <a:solidFill>
                  <a:schemeClr val="tx2"/>
                </a:solidFill>
                <a:latin typeface="Gotham Narrow Bold" pitchFamily="50" charset="0"/>
                <a:ea typeface="Gotham Narrow Bold" pitchFamily="50" charset="0"/>
                <a:cs typeface="Gotham Narrow Bold" pitchFamily="50" charset="0"/>
              </a:defRPr>
            </a:lvl1pPr>
            <a:lvl2pPr marL="127000" indent="-127000">
              <a:lnSpc>
                <a:spcPts val="1400"/>
              </a:lnSpc>
              <a:spcAft>
                <a:spcPts val="850"/>
              </a:spcAft>
              <a:buFont typeface="Arial" charset="0"/>
              <a:buChar char="•"/>
              <a:tabLst/>
              <a:defRPr sz="1200" b="0" i="0">
                <a:solidFill>
                  <a:schemeClr val="tx1"/>
                </a:solidFill>
                <a:latin typeface="Gotham Narrow Light" charset="0"/>
                <a:ea typeface="Gotham Narrow Light" charset="0"/>
                <a:cs typeface="Gotham Narrow Light" charset="0"/>
              </a:defRPr>
            </a:lvl2pPr>
            <a:lvl3pPr marL="0">
              <a:lnSpc>
                <a:spcPts val="1400"/>
              </a:lnSpc>
              <a:spcAft>
                <a:spcPts val="300"/>
              </a:spcAft>
              <a:defRPr sz="1200" b="0" i="0">
                <a:latin typeface="Gotham Narrow Book" charset="0"/>
                <a:ea typeface="Gotham Narrow Book" charset="0"/>
                <a:cs typeface="Gotham Narrow Book"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p:txBody>
      </p:sp>
      <p:sp>
        <p:nvSpPr>
          <p:cNvPr id="10" name="Picture Placeholder 9"/>
          <p:cNvSpPr>
            <a:spLocks noGrp="1"/>
          </p:cNvSpPr>
          <p:nvPr>
            <p:ph type="pic" sz="quarter" idx="13"/>
          </p:nvPr>
        </p:nvSpPr>
        <p:spPr>
          <a:xfrm>
            <a:off x="6348413" y="1871664"/>
            <a:ext cx="5183187" cy="4325940"/>
          </a:xfrm>
        </p:spPr>
        <p:txBody>
          <a:bodyPr anchor="ctr"/>
          <a:lstStyle>
            <a:lvl1pPr algn="ctr">
              <a:defRPr/>
            </a:lvl1pPr>
          </a:lstStyle>
          <a:p>
            <a:endParaRPr lang="en-US"/>
          </a:p>
        </p:txBody>
      </p:sp>
    </p:spTree>
    <p:extLst>
      <p:ext uri="{BB962C8B-B14F-4D97-AF65-F5344CB8AC3E}">
        <p14:creationId xmlns:p14="http://schemas.microsoft.com/office/powerpoint/2010/main" val="7329705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5183517" cy="4326102"/>
          </a:xfrm>
        </p:spPr>
        <p:txBody>
          <a:bodyPr/>
          <a:lstStyle>
            <a:lvl1pPr marL="0">
              <a:lnSpc>
                <a:spcPts val="1400"/>
              </a:lnSpc>
              <a:spcAft>
                <a:spcPts val="0"/>
              </a:spcAft>
              <a:defRPr sz="1200" b="1" i="0">
                <a:solidFill>
                  <a:schemeClr val="tx2"/>
                </a:solidFill>
                <a:latin typeface="Gotham Narrow Bold" pitchFamily="50" charset="0"/>
                <a:ea typeface="Gotham Narrow Bold" pitchFamily="50" charset="0"/>
                <a:cs typeface="Gotham Narrow Bold" pitchFamily="50" charset="0"/>
              </a:defRPr>
            </a:lvl1pPr>
            <a:lvl2pPr marL="0" indent="0">
              <a:lnSpc>
                <a:spcPts val="1400"/>
              </a:lnSpc>
              <a:spcAft>
                <a:spcPts val="850"/>
              </a:spcAft>
              <a:buFont typeface="Arial" charset="0"/>
              <a:buNone/>
              <a:tabLst/>
              <a:defRPr sz="1200" b="0" i="0">
                <a:solidFill>
                  <a:schemeClr val="tx1"/>
                </a:solidFill>
                <a:latin typeface="Gotham Narrow Light" charset="0"/>
                <a:ea typeface="Gotham Narrow Light" charset="0"/>
                <a:cs typeface="Gotham Narrow Light" charset="0"/>
              </a:defRPr>
            </a:lvl2pPr>
            <a:lvl3pPr marL="0">
              <a:lnSpc>
                <a:spcPts val="1400"/>
              </a:lnSpc>
              <a:spcAft>
                <a:spcPts val="300"/>
              </a:spcAft>
              <a:defRPr sz="1200" b="0" i="0">
                <a:latin typeface="Gotham Narrow Book" charset="0"/>
                <a:ea typeface="Gotham Narrow Book" charset="0"/>
                <a:cs typeface="Gotham Narrow Book"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p:txBody>
      </p:sp>
      <p:sp>
        <p:nvSpPr>
          <p:cNvPr id="10" name="Picture Placeholder 9"/>
          <p:cNvSpPr>
            <a:spLocks noGrp="1"/>
          </p:cNvSpPr>
          <p:nvPr>
            <p:ph type="pic" sz="quarter" idx="13"/>
          </p:nvPr>
        </p:nvSpPr>
        <p:spPr>
          <a:xfrm>
            <a:off x="6348413" y="1871664"/>
            <a:ext cx="5183187" cy="4325940"/>
          </a:xfrm>
        </p:spPr>
        <p:txBody>
          <a:bodyPr anchor="ctr"/>
          <a:lstStyle>
            <a:lvl1pPr algn="ctr">
              <a:defRPr/>
            </a:lvl1pPr>
          </a:lstStyle>
          <a:p>
            <a:endParaRPr lang="en-US"/>
          </a:p>
        </p:txBody>
      </p:sp>
    </p:spTree>
    <p:extLst>
      <p:ext uri="{BB962C8B-B14F-4D97-AF65-F5344CB8AC3E}">
        <p14:creationId xmlns:p14="http://schemas.microsoft.com/office/powerpoint/2010/main" val="21459587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10871529" cy="4326102"/>
          </a:xfrm>
        </p:spPr>
        <p:txBody>
          <a:bodyPr/>
          <a:lstStyle>
            <a:lvl1pPr marL="0">
              <a:lnSpc>
                <a:spcPts val="1600"/>
              </a:lnSpc>
              <a:spcAft>
                <a:spcPts val="1500"/>
              </a:spcAft>
              <a:defRPr sz="1800" b="1" i="0">
                <a:solidFill>
                  <a:schemeClr val="tx2"/>
                </a:solidFill>
                <a:latin typeface="Gotham Narrow Bold" pitchFamily="50" charset="0"/>
                <a:ea typeface="Gotham Narrow Bold" pitchFamily="50" charset="0"/>
                <a:cs typeface="Gotham Narrow Bold" pitchFamily="50" charset="0"/>
              </a:defRPr>
            </a:lvl1pPr>
            <a:lvl2pPr marL="177800" indent="-177800">
              <a:lnSpc>
                <a:spcPts val="2000"/>
              </a:lnSpc>
              <a:spcAft>
                <a:spcPts val="1500"/>
              </a:spcAft>
              <a:buFont typeface="Arial" charset="0"/>
              <a:buChar char="•"/>
              <a:tabLst/>
              <a:defRPr sz="1800" b="0" i="0">
                <a:solidFill>
                  <a:schemeClr val="tx1"/>
                </a:solidFill>
                <a:latin typeface="Gotham Narrow Light" charset="0"/>
                <a:ea typeface="Gotham Narrow Light" charset="0"/>
                <a:cs typeface="Gotham Narrow Light" charset="0"/>
              </a:defRPr>
            </a:lvl2pPr>
            <a:lvl3pPr marL="0">
              <a:lnSpc>
                <a:spcPts val="1400"/>
              </a:lnSpc>
              <a:spcAft>
                <a:spcPts val="300"/>
              </a:spcAft>
              <a:defRPr sz="1200" b="0" i="0">
                <a:latin typeface="Gotham Narrow Book" charset="0"/>
                <a:ea typeface="Gotham Narrow Book" charset="0"/>
                <a:cs typeface="Gotham Narrow Book"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p:txBody>
      </p:sp>
    </p:spTree>
    <p:extLst>
      <p:ext uri="{BB962C8B-B14F-4D97-AF65-F5344CB8AC3E}">
        <p14:creationId xmlns:p14="http://schemas.microsoft.com/office/powerpoint/2010/main" val="16636096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11" name="Rectangle 10"/>
          <p:cNvSpPr/>
          <p:nvPr userDrawn="1"/>
        </p:nvSpPr>
        <p:spPr>
          <a:xfrm>
            <a:off x="4773613" y="1871498"/>
            <a:ext cx="6757987" cy="4326102"/>
          </a:xfrm>
          <a:prstGeom prst="rect">
            <a:avLst/>
          </a:prstGeom>
          <a:solidFill>
            <a:srgbClr val="F0D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3886529" cy="4326102"/>
          </a:xfrm>
        </p:spPr>
        <p:txBody>
          <a:bodyPr/>
          <a:lstStyle>
            <a:lvl1pPr marL="0">
              <a:lnSpc>
                <a:spcPts val="1400"/>
              </a:lnSpc>
              <a:spcAft>
                <a:spcPts val="0"/>
              </a:spcAft>
              <a:defRPr sz="1200" b="1" i="0">
                <a:solidFill>
                  <a:schemeClr val="tx2"/>
                </a:solidFill>
                <a:latin typeface="Gotham Narrow Bold" pitchFamily="50" charset="0"/>
                <a:ea typeface="Gotham Narrow Bold" pitchFamily="50" charset="0"/>
                <a:cs typeface="Gotham Narrow Bold" pitchFamily="50" charset="0"/>
              </a:defRPr>
            </a:lvl1pPr>
            <a:lvl2pPr marL="0" indent="0">
              <a:lnSpc>
                <a:spcPts val="1400"/>
              </a:lnSpc>
              <a:spcAft>
                <a:spcPts val="850"/>
              </a:spcAft>
              <a:buFont typeface="Arial" charset="0"/>
              <a:buNone/>
              <a:tabLst/>
              <a:defRPr sz="1200" b="0" i="0">
                <a:solidFill>
                  <a:schemeClr val="tx1"/>
                </a:solidFill>
                <a:latin typeface="Gotham Narrow Light" charset="0"/>
                <a:ea typeface="Gotham Narrow Light" charset="0"/>
                <a:cs typeface="Gotham Narrow Light" charset="0"/>
              </a:defRPr>
            </a:lvl2pPr>
            <a:lvl3pPr marL="0">
              <a:lnSpc>
                <a:spcPts val="1400"/>
              </a:lnSpc>
              <a:spcAft>
                <a:spcPts val="300"/>
              </a:spcAft>
              <a:defRPr sz="1200" b="0" i="0">
                <a:latin typeface="Gotham Narrow Book" charset="0"/>
                <a:ea typeface="Gotham Narrow Book" charset="0"/>
                <a:cs typeface="Gotham Narrow Book"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p:txBody>
      </p:sp>
      <p:sp>
        <p:nvSpPr>
          <p:cNvPr id="9" name="Table Placeholder 8"/>
          <p:cNvSpPr>
            <a:spLocks noGrp="1"/>
          </p:cNvSpPr>
          <p:nvPr>
            <p:ph type="tbl" sz="quarter" idx="13"/>
          </p:nvPr>
        </p:nvSpPr>
        <p:spPr>
          <a:xfrm>
            <a:off x="4978400" y="2134263"/>
            <a:ext cx="6197600" cy="3847438"/>
          </a:xfrm>
        </p:spPr>
        <p:txBody>
          <a:bodyPr/>
          <a:lstStyle/>
          <a:p>
            <a:endParaRPr lang="en-US"/>
          </a:p>
        </p:txBody>
      </p:sp>
    </p:spTree>
    <p:extLst>
      <p:ext uri="{BB962C8B-B14F-4D97-AF65-F5344CB8AC3E}">
        <p14:creationId xmlns:p14="http://schemas.microsoft.com/office/powerpoint/2010/main" val="10099136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1" name="Rectangle 10"/>
          <p:cNvSpPr/>
          <p:nvPr userDrawn="1"/>
        </p:nvSpPr>
        <p:spPr>
          <a:xfrm>
            <a:off x="4773613" y="1871498"/>
            <a:ext cx="6757987" cy="4326102"/>
          </a:xfrm>
          <a:prstGeom prst="rect">
            <a:avLst/>
          </a:prstGeom>
          <a:solidFill>
            <a:srgbClr val="F0D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660071" y="1871498"/>
            <a:ext cx="3886529" cy="4326102"/>
          </a:xfrm>
        </p:spPr>
        <p:txBody>
          <a:bodyPr/>
          <a:lstStyle>
            <a:lvl1pPr marL="0">
              <a:lnSpc>
                <a:spcPts val="1400"/>
              </a:lnSpc>
              <a:spcAft>
                <a:spcPts val="850"/>
              </a:spcAft>
              <a:defRPr sz="1200" b="1" i="0">
                <a:solidFill>
                  <a:schemeClr val="tx2"/>
                </a:solidFill>
                <a:latin typeface="Gotham Narrow Bold" pitchFamily="50" charset="0"/>
                <a:ea typeface="Gotham Narrow Bold" pitchFamily="50" charset="0"/>
                <a:cs typeface="Gotham Narrow Bold" pitchFamily="50" charset="0"/>
              </a:defRPr>
            </a:lvl1pPr>
            <a:lvl2pPr marL="171450" indent="-171450">
              <a:lnSpc>
                <a:spcPts val="1400"/>
              </a:lnSpc>
              <a:spcAft>
                <a:spcPts val="850"/>
              </a:spcAft>
              <a:buFont typeface="Arial" charset="0"/>
              <a:buChar char="•"/>
              <a:tabLst/>
              <a:defRPr sz="1200" b="0" i="0">
                <a:solidFill>
                  <a:schemeClr val="tx1"/>
                </a:solidFill>
                <a:latin typeface="Gotham Narrow Light" charset="0"/>
                <a:ea typeface="Gotham Narrow Light" charset="0"/>
                <a:cs typeface="Gotham Narrow Light" charset="0"/>
              </a:defRPr>
            </a:lvl2pPr>
            <a:lvl3pPr marL="0">
              <a:lnSpc>
                <a:spcPts val="1400"/>
              </a:lnSpc>
              <a:spcAft>
                <a:spcPts val="300"/>
              </a:spcAft>
              <a:defRPr sz="1200" b="0" i="0">
                <a:latin typeface="Gotham Narrow Book" charset="0"/>
                <a:ea typeface="Gotham Narrow Book" charset="0"/>
                <a:cs typeface="Gotham Narrow Book"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p:txBody>
      </p:sp>
      <p:sp>
        <p:nvSpPr>
          <p:cNvPr id="10" name="Chart Placeholder 9"/>
          <p:cNvSpPr>
            <a:spLocks noGrp="1"/>
          </p:cNvSpPr>
          <p:nvPr>
            <p:ph type="chart" sz="quarter" idx="14"/>
          </p:nvPr>
        </p:nvSpPr>
        <p:spPr>
          <a:xfrm>
            <a:off x="4953000" y="2120900"/>
            <a:ext cx="6248400" cy="3873500"/>
          </a:xfrm>
        </p:spPr>
        <p:txBody>
          <a:bodyPr/>
          <a:lstStyle/>
          <a:p>
            <a:endParaRPr lang="en-US"/>
          </a:p>
        </p:txBody>
      </p:sp>
    </p:spTree>
    <p:extLst>
      <p:ext uri="{BB962C8B-B14F-4D97-AF65-F5344CB8AC3E}">
        <p14:creationId xmlns:p14="http://schemas.microsoft.com/office/powerpoint/2010/main" val="9155778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Title and Content">
    <p:bg>
      <p:bgPr>
        <a:solidFill>
          <a:srgbClr val="F0D7D7"/>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60071" y="1044575"/>
            <a:ext cx="5183517" cy="5165725"/>
          </a:xfrm>
        </p:spPr>
        <p:txBody>
          <a:bodyPr/>
          <a:lstStyle>
            <a:lvl1pPr>
              <a:defRPr>
                <a:solidFill>
                  <a:schemeClr val="tx2"/>
                </a:solidFill>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
        <p:nvSpPr>
          <p:cNvPr id="10" name="Chart Placeholder 9"/>
          <p:cNvSpPr>
            <a:spLocks noGrp="1"/>
          </p:cNvSpPr>
          <p:nvPr>
            <p:ph type="chart" sz="quarter" idx="13"/>
          </p:nvPr>
        </p:nvSpPr>
        <p:spPr>
          <a:xfrm>
            <a:off x="6348413" y="1044575"/>
            <a:ext cx="5183187" cy="5165725"/>
          </a:xfrm>
        </p:spPr>
        <p:txBody>
          <a:bodyPr/>
          <a:lstStyle/>
          <a:p>
            <a:endParaRPr lang="en-US"/>
          </a:p>
        </p:txBody>
      </p:sp>
    </p:spTree>
    <p:extLst>
      <p:ext uri="{BB962C8B-B14F-4D97-AF65-F5344CB8AC3E}">
        <p14:creationId xmlns:p14="http://schemas.microsoft.com/office/powerpoint/2010/main" val="7940910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3" name="Content Placeholder 2"/>
          <p:cNvSpPr>
            <a:spLocks noGrp="1"/>
          </p:cNvSpPr>
          <p:nvPr>
            <p:ph idx="1"/>
          </p:nvPr>
        </p:nvSpPr>
        <p:spPr>
          <a:xfrm>
            <a:off x="4381171" y="1871498"/>
            <a:ext cx="7150428" cy="1227302"/>
          </a:xfrm>
        </p:spPr>
        <p:txBody>
          <a:bodyPr/>
          <a:lstStyle>
            <a:lvl1pPr>
              <a:defRPr>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
        <p:nvSpPr>
          <p:cNvPr id="10" name="Picture Placeholder 9"/>
          <p:cNvSpPr>
            <a:spLocks noGrp="1"/>
          </p:cNvSpPr>
          <p:nvPr>
            <p:ph type="pic" sz="quarter" idx="13"/>
          </p:nvPr>
        </p:nvSpPr>
        <p:spPr>
          <a:xfrm>
            <a:off x="660401" y="1871663"/>
            <a:ext cx="3568699" cy="2865437"/>
          </a:xfrm>
        </p:spPr>
        <p:txBody>
          <a:bodyPr anchor="ctr"/>
          <a:lstStyle>
            <a:lvl1pPr algn="ctr">
              <a:defRPr/>
            </a:lvl1pPr>
          </a:lstStyle>
          <a:p>
            <a:endParaRPr lang="en-US"/>
          </a:p>
        </p:txBody>
      </p:sp>
      <p:sp>
        <p:nvSpPr>
          <p:cNvPr id="9" name="Content Placeholder 2"/>
          <p:cNvSpPr>
            <a:spLocks noGrp="1"/>
          </p:cNvSpPr>
          <p:nvPr>
            <p:ph idx="14"/>
          </p:nvPr>
        </p:nvSpPr>
        <p:spPr>
          <a:xfrm>
            <a:off x="4381171" y="3370097"/>
            <a:ext cx="3403929" cy="2827503"/>
          </a:xfrm>
        </p:spPr>
        <p:txBody>
          <a:bodyPr/>
          <a:lstStyle>
            <a:lvl1pPr>
              <a:defRPr>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
        <p:nvSpPr>
          <p:cNvPr id="12" name="Content Placeholder 2"/>
          <p:cNvSpPr>
            <a:spLocks noGrp="1"/>
          </p:cNvSpPr>
          <p:nvPr>
            <p:ph idx="15"/>
          </p:nvPr>
        </p:nvSpPr>
        <p:spPr>
          <a:xfrm>
            <a:off x="8127671" y="3370097"/>
            <a:ext cx="3403929" cy="2827503"/>
          </a:xfrm>
        </p:spPr>
        <p:txBody>
          <a:bodyPr/>
          <a:lstStyle>
            <a:lvl1pPr>
              <a:defRPr>
                <a:latin typeface="Chronicle Text G1" pitchFamily="50" charset="0"/>
              </a:defRPr>
            </a:lvl1pPr>
            <a:lvl2pPr>
              <a:defRPr b="1" i="0">
                <a:latin typeface="Gotham Narrow Bold" pitchFamily="50" charset="0"/>
                <a:ea typeface="Gotham Narrow Bold" pitchFamily="50" charset="0"/>
                <a:cs typeface="Gotham Narrow Bold" pitchFamily="50" charset="0"/>
              </a:defRPr>
            </a:lvl2pPr>
            <a:lvl3pPr>
              <a:defRPr b="0" i="0">
                <a:latin typeface="Gotham Narrow Light" charset="0"/>
                <a:ea typeface="Gotham Narrow Light" charset="0"/>
                <a:cs typeface="Gotham Narrow Light" charset="0"/>
              </a:defRPr>
            </a:lvl3pPr>
            <a:lvl4pPr>
              <a:defRPr>
                <a:latin typeface="Chronicle Text G1 Roman" charset="0"/>
              </a:defRPr>
            </a:lvl4pPr>
            <a:lvl5pPr>
              <a:defRPr>
                <a:latin typeface="Chronicle Text G1 Roman" charset="0"/>
              </a:defRPr>
            </a:lvl5pPr>
          </a:lstStyle>
          <a:p>
            <a:pPr lvl="0"/>
            <a:r>
              <a:rPr lang="en-AU" dirty="0"/>
              <a:t>Click to edit Master text styles</a:t>
            </a:r>
          </a:p>
          <a:p>
            <a:pPr lvl="1"/>
            <a:r>
              <a:rPr lang="en-AU" dirty="0"/>
              <a:t>Second level</a:t>
            </a:r>
          </a:p>
          <a:p>
            <a:pPr lvl="2"/>
            <a:r>
              <a:rPr lang="en-AU" dirty="0"/>
              <a:t>Third level</a:t>
            </a:r>
          </a:p>
        </p:txBody>
      </p:sp>
    </p:spTree>
    <p:extLst>
      <p:ext uri="{BB962C8B-B14F-4D97-AF65-F5344CB8AC3E}">
        <p14:creationId xmlns:p14="http://schemas.microsoft.com/office/powerpoint/2010/main" val="2282437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hronicle Text G1" pitchFamily="50" charset="0"/>
              </a:defRPr>
            </a:lvl1pPr>
          </a:lstStyle>
          <a:p>
            <a:r>
              <a:rPr lang="en-AU" dirty="0"/>
              <a:t>Click to edit Master title style</a:t>
            </a:r>
            <a:endParaRPr lang="en-US" dirty="0"/>
          </a:p>
        </p:txBody>
      </p:sp>
      <p:sp>
        <p:nvSpPr>
          <p:cNvPr id="10" name="Picture Placeholder 9"/>
          <p:cNvSpPr>
            <a:spLocks noGrp="1"/>
          </p:cNvSpPr>
          <p:nvPr>
            <p:ph type="pic" sz="quarter" idx="13"/>
          </p:nvPr>
        </p:nvSpPr>
        <p:spPr>
          <a:xfrm>
            <a:off x="660401" y="1871663"/>
            <a:ext cx="3568699" cy="1252537"/>
          </a:xfrm>
        </p:spPr>
        <p:txBody>
          <a:bodyPr anchor="ctr"/>
          <a:lstStyle>
            <a:lvl1pPr algn="ctr">
              <a:defRPr/>
            </a:lvl1pPr>
          </a:lstStyle>
          <a:p>
            <a:endParaRPr lang="en-US"/>
          </a:p>
        </p:txBody>
      </p:sp>
      <p:sp>
        <p:nvSpPr>
          <p:cNvPr id="11" name="Picture Placeholder 9"/>
          <p:cNvSpPr>
            <a:spLocks noGrp="1"/>
          </p:cNvSpPr>
          <p:nvPr>
            <p:ph type="pic" sz="quarter" idx="14"/>
          </p:nvPr>
        </p:nvSpPr>
        <p:spPr>
          <a:xfrm>
            <a:off x="660401" y="3268663"/>
            <a:ext cx="3568699" cy="2979737"/>
          </a:xfrm>
        </p:spPr>
        <p:txBody>
          <a:bodyPr anchor="ctr"/>
          <a:lstStyle>
            <a:lvl1pPr algn="ctr">
              <a:defRPr/>
            </a:lvl1pPr>
          </a:lstStyle>
          <a:p>
            <a:endParaRPr lang="en-US"/>
          </a:p>
        </p:txBody>
      </p:sp>
      <p:sp>
        <p:nvSpPr>
          <p:cNvPr id="14" name="Picture Placeholder 9"/>
          <p:cNvSpPr>
            <a:spLocks noGrp="1"/>
          </p:cNvSpPr>
          <p:nvPr>
            <p:ph type="pic" sz="quarter" idx="15"/>
          </p:nvPr>
        </p:nvSpPr>
        <p:spPr>
          <a:xfrm>
            <a:off x="4394201" y="1871663"/>
            <a:ext cx="3390899" cy="2662237"/>
          </a:xfrm>
        </p:spPr>
        <p:txBody>
          <a:bodyPr anchor="ctr"/>
          <a:lstStyle>
            <a:lvl1pPr algn="ctr">
              <a:defRPr/>
            </a:lvl1pPr>
          </a:lstStyle>
          <a:p>
            <a:endParaRPr lang="en-US"/>
          </a:p>
        </p:txBody>
      </p:sp>
      <p:sp>
        <p:nvSpPr>
          <p:cNvPr id="15" name="Picture Placeholder 9"/>
          <p:cNvSpPr>
            <a:spLocks noGrp="1"/>
          </p:cNvSpPr>
          <p:nvPr>
            <p:ph type="pic" sz="quarter" idx="16"/>
          </p:nvPr>
        </p:nvSpPr>
        <p:spPr>
          <a:xfrm>
            <a:off x="4394201" y="4673600"/>
            <a:ext cx="3390899" cy="1574800"/>
          </a:xfrm>
        </p:spPr>
        <p:txBody>
          <a:bodyPr anchor="ctr"/>
          <a:lstStyle>
            <a:lvl1pPr algn="ctr">
              <a:defRPr/>
            </a:lvl1pPr>
          </a:lstStyle>
          <a:p>
            <a:endParaRPr lang="en-US"/>
          </a:p>
        </p:txBody>
      </p:sp>
      <p:sp>
        <p:nvSpPr>
          <p:cNvPr id="16" name="Picture Placeholder 9"/>
          <p:cNvSpPr>
            <a:spLocks noGrp="1"/>
          </p:cNvSpPr>
          <p:nvPr>
            <p:ph type="pic" sz="quarter" idx="17"/>
          </p:nvPr>
        </p:nvSpPr>
        <p:spPr>
          <a:xfrm>
            <a:off x="7950201" y="1871663"/>
            <a:ext cx="3581399" cy="4376737"/>
          </a:xfrm>
        </p:spPr>
        <p:txBody>
          <a:bodyPr anchor="ctr"/>
          <a:lstStyle>
            <a:lvl1pPr algn="ctr">
              <a:defRPr/>
            </a:lvl1pPr>
          </a:lstStyle>
          <a:p>
            <a:endParaRPr lang="en-US"/>
          </a:p>
        </p:txBody>
      </p:sp>
    </p:spTree>
    <p:extLst>
      <p:ext uri="{BB962C8B-B14F-4D97-AF65-F5344CB8AC3E}">
        <p14:creationId xmlns:p14="http://schemas.microsoft.com/office/powerpoint/2010/main" val="17825159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3_Title Slide">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3565" y="356258"/>
            <a:ext cx="1205994" cy="517410"/>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63901" y="1224148"/>
            <a:ext cx="3526312" cy="4010428"/>
          </a:xfrm>
          <a:prstGeom prst="rect">
            <a:avLst/>
          </a:prstGeom>
        </p:spPr>
      </p:pic>
      <p:pic>
        <p:nvPicPr>
          <p:cNvPr id="7170" name="Picture 2" descr="FAQ's">
            <a:extLst>
              <a:ext uri="{FF2B5EF4-FFF2-40B4-BE49-F238E27FC236}">
                <a16:creationId xmlns:a16="http://schemas.microsoft.com/office/drawing/2014/main" id="{FCB2EBC3-17D0-4652-AEE7-FFAEE76798D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216824" y="2397245"/>
            <a:ext cx="3802939" cy="16140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erson standing in a room&#10;&#10;Description automatically generated">
            <a:extLst>
              <a:ext uri="{FF2B5EF4-FFF2-40B4-BE49-F238E27FC236}">
                <a16:creationId xmlns:a16="http://schemas.microsoft.com/office/drawing/2014/main" id="{11596BD3-DE80-496A-A6D1-70AE966EE8A0}"/>
              </a:ext>
            </a:extLst>
          </p:cNvPr>
          <p:cNvPicPr>
            <a:picLocks noChangeAspect="1"/>
          </p:cNvPicPr>
          <p:nvPr userDrawn="1"/>
        </p:nvPicPr>
        <p:blipFill>
          <a:blip r:embed="rId5"/>
          <a:stretch>
            <a:fillRect/>
          </a:stretch>
        </p:blipFill>
        <p:spPr>
          <a:xfrm>
            <a:off x="0" y="0"/>
            <a:ext cx="4718304" cy="6858000"/>
          </a:xfrm>
          <a:prstGeom prst="rect">
            <a:avLst/>
          </a:prstGeom>
        </p:spPr>
      </p:pic>
    </p:spTree>
    <p:extLst>
      <p:ext uri="{BB962C8B-B14F-4D97-AF65-F5344CB8AC3E}">
        <p14:creationId xmlns:p14="http://schemas.microsoft.com/office/powerpoint/2010/main" val="14514995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5_Title Slide">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3565" y="356258"/>
            <a:ext cx="1205994" cy="517410"/>
          </a:xfrm>
          <a:prstGeom prst="rect">
            <a:avLst/>
          </a:prstGeom>
        </p:spPr>
      </p:pic>
      <p:pic>
        <p:nvPicPr>
          <p:cNvPr id="7170" name="Picture 2" descr="FAQ's">
            <a:extLst>
              <a:ext uri="{FF2B5EF4-FFF2-40B4-BE49-F238E27FC236}">
                <a16:creationId xmlns:a16="http://schemas.microsoft.com/office/drawing/2014/main" id="{FCB2EBC3-17D0-4652-AEE7-FFAEE76798D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21337" y="2521974"/>
            <a:ext cx="3802939" cy="16140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BE0C65D-6520-487D-8178-3D5A3C1B0B82}"/>
              </a:ext>
            </a:extLst>
          </p:cNvPr>
          <p:cNvPicPr>
            <a:picLocks noChangeAspect="1"/>
          </p:cNvPicPr>
          <p:nvPr userDrawn="1"/>
        </p:nvPicPr>
        <p:blipFill>
          <a:blip r:embed="rId4"/>
          <a:stretch>
            <a:fillRect/>
          </a:stretch>
        </p:blipFill>
        <p:spPr>
          <a:xfrm>
            <a:off x="0" y="0"/>
            <a:ext cx="4580626" cy="6888488"/>
          </a:xfrm>
          <a:prstGeom prst="rect">
            <a:avLst/>
          </a:prstGeom>
        </p:spPr>
      </p:pic>
    </p:spTree>
    <p:extLst>
      <p:ext uri="{BB962C8B-B14F-4D97-AF65-F5344CB8AC3E}">
        <p14:creationId xmlns:p14="http://schemas.microsoft.com/office/powerpoint/2010/main" val="65992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4_Title Slide">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012CE1B-AF85-4F8E-8264-DAB04722FB6A}"/>
              </a:ext>
            </a:extLst>
          </p:cNvPr>
          <p:cNvPicPr>
            <a:picLocks noChangeAspect="1"/>
          </p:cNvPicPr>
          <p:nvPr userDrawn="1"/>
        </p:nvPicPr>
        <p:blipFill>
          <a:blip r:embed="rId2"/>
          <a:stretch>
            <a:fillRect/>
          </a:stretch>
        </p:blipFill>
        <p:spPr>
          <a:xfrm>
            <a:off x="-224288" y="0"/>
            <a:ext cx="13056221" cy="6858000"/>
          </a:xfrm>
          <a:prstGeom prst="rect">
            <a:avLst/>
          </a:prstGeom>
        </p:spPr>
      </p:pic>
      <p:sp>
        <p:nvSpPr>
          <p:cNvPr id="6" name="Rectangle 5">
            <a:extLst>
              <a:ext uri="{FF2B5EF4-FFF2-40B4-BE49-F238E27FC236}">
                <a16:creationId xmlns:a16="http://schemas.microsoft.com/office/drawing/2014/main" id="{55F7B2D7-D846-433F-8ABD-CB24DBC17EE9}"/>
              </a:ext>
            </a:extLst>
          </p:cNvPr>
          <p:cNvSpPr/>
          <p:nvPr userDrawn="1"/>
        </p:nvSpPr>
        <p:spPr>
          <a:xfrm>
            <a:off x="-224289" y="-517585"/>
            <a:ext cx="13056221" cy="7375585"/>
          </a:xfrm>
          <a:prstGeom prst="rect">
            <a:avLst/>
          </a:prstGeom>
          <a:solidFill>
            <a:schemeClr val="accent4">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descr="News &amp; Events - Australian Maritime College | University of Tasmania">
            <a:extLst>
              <a:ext uri="{FF2B5EF4-FFF2-40B4-BE49-F238E27FC236}">
                <a16:creationId xmlns:a16="http://schemas.microsoft.com/office/drawing/2014/main" id="{EEA27171-B8CD-4694-AF0B-590C3ED7F1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05461" y="5472557"/>
            <a:ext cx="2927699" cy="1067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40674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74061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Raleway SemiBold" panose="020B0703030101060003" pitchFamily="34" charset="0"/>
              </a:defRPr>
            </a:lvl1pPr>
          </a:lstStyle>
          <a:p>
            <a:r>
              <a:rPr lang="en-US" dirty="0"/>
              <a:t>Click to edit Master title style</a:t>
            </a:r>
            <a:endParaRPr lang="en-AU" dirty="0"/>
          </a:p>
        </p:txBody>
      </p:sp>
    </p:spTree>
    <p:extLst>
      <p:ext uri="{BB962C8B-B14F-4D97-AF65-F5344CB8AC3E}">
        <p14:creationId xmlns:p14="http://schemas.microsoft.com/office/powerpoint/2010/main" val="16018587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A ANZ 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4979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3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107052"/>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5">
            <a:extLst>
              <a:ext uri="{FF2B5EF4-FFF2-40B4-BE49-F238E27FC236}">
                <a16:creationId xmlns:a16="http://schemas.microsoft.com/office/drawing/2014/main" id="{7B2A63FC-CC97-46D0-B64F-E99B4A21D331}"/>
              </a:ext>
            </a:extLst>
          </p:cNvPr>
          <p:cNvSpPr>
            <a:spLocks noGrp="1"/>
          </p:cNvSpPr>
          <p:nvPr>
            <p:ph type="sldNum" sz="quarter" idx="4"/>
          </p:nvPr>
        </p:nvSpPr>
        <p:spPr>
          <a:xfrm>
            <a:off x="10796337" y="6311898"/>
            <a:ext cx="557463" cy="365125"/>
          </a:xfrm>
          <a:prstGeom prst="rect">
            <a:avLst/>
          </a:prstGeom>
        </p:spPr>
        <p:txBody>
          <a:bodyPr/>
          <a:lstStyle>
            <a:lvl1pPr algn="ctr">
              <a:defRPr b="1">
                <a:latin typeface="Arial" panose="020B0604020202020204" pitchFamily="34" charset="0"/>
                <a:cs typeface="Arial" panose="020B0604020202020204" pitchFamily="34" charset="0"/>
              </a:defRPr>
            </a:lvl1pPr>
          </a:lstStyle>
          <a:p>
            <a:fld id="{F2871D26-40D5-4923-835B-982A64FFA8F2}" type="slidenum">
              <a:rPr lang="en-AU" smtClean="0"/>
              <a:pPr/>
              <a:t>‹#›</a:t>
            </a:fld>
            <a:endParaRPr lang="en-AU" dirty="0"/>
          </a:p>
        </p:txBody>
      </p:sp>
    </p:spTree>
    <p:extLst>
      <p:ext uri="{BB962C8B-B14F-4D97-AF65-F5344CB8AC3E}">
        <p14:creationId xmlns:p14="http://schemas.microsoft.com/office/powerpoint/2010/main" val="38907868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A ANZ section divider">
    <p:spTree>
      <p:nvGrpSpPr>
        <p:cNvPr id="1" name=""/>
        <p:cNvGrpSpPr/>
        <p:nvPr/>
      </p:nvGrpSpPr>
      <p:grpSpPr>
        <a:xfrm>
          <a:off x="0" y="0"/>
          <a:ext cx="0" cy="0"/>
          <a:chOff x="0" y="0"/>
          <a:chExt cx="0" cy="0"/>
        </a:xfrm>
      </p:grpSpPr>
      <p:sp>
        <p:nvSpPr>
          <p:cNvPr id="19" name="Picture Placeholder 2">
            <a:extLst>
              <a:ext uri="{FF2B5EF4-FFF2-40B4-BE49-F238E27FC236}">
                <a16:creationId xmlns:a16="http://schemas.microsoft.com/office/drawing/2014/main" id="{B916EA94-D41D-4FC2-B9EC-D38759AD3D73}"/>
              </a:ext>
            </a:extLst>
          </p:cNvPr>
          <p:cNvSpPr>
            <a:spLocks noGrp="1"/>
          </p:cNvSpPr>
          <p:nvPr>
            <p:ph type="pic" idx="1" hasCustomPrompt="1"/>
          </p:nvPr>
        </p:nvSpPr>
        <p:spPr>
          <a:xfrm>
            <a:off x="383119" y="390728"/>
            <a:ext cx="11425765" cy="5007127"/>
          </a:xfrm>
          <a:prstGeom prst="rect">
            <a:avLst/>
          </a:prstGeom>
          <a:solidFill>
            <a:srgbClr val="D8117D"/>
          </a:solidFill>
        </p:spPr>
        <p:txBody>
          <a:bodyPr lIns="288000" tIns="0" anchor="ctr"/>
          <a:lstStyle>
            <a:lvl1pPr marL="0" indent="0" algn="l">
              <a:buNone/>
              <a:defRPr sz="2144" b="1" baseline="0">
                <a:solidFill>
                  <a:schemeClr val="bg1"/>
                </a:solidFill>
                <a:latin typeface="Arial" charset="0"/>
                <a:ea typeface="Arial" charset="0"/>
                <a:cs typeface="Arial" charset="0"/>
              </a:defRPr>
            </a:lvl1pPr>
            <a:lvl2pPr marL="816945" indent="0">
              <a:buNone/>
              <a:defRPr sz="5003"/>
            </a:lvl2pPr>
            <a:lvl3pPr marL="1633892" indent="0">
              <a:buNone/>
              <a:defRPr sz="4288"/>
            </a:lvl3pPr>
            <a:lvl4pPr marL="2450840" indent="0">
              <a:buNone/>
              <a:defRPr sz="3573"/>
            </a:lvl4pPr>
            <a:lvl5pPr marL="3267788" indent="0">
              <a:buNone/>
              <a:defRPr sz="3573"/>
            </a:lvl5pPr>
            <a:lvl6pPr marL="4084733" indent="0">
              <a:buNone/>
              <a:defRPr sz="3573"/>
            </a:lvl6pPr>
            <a:lvl7pPr marL="4901677" indent="0">
              <a:buNone/>
              <a:defRPr sz="3573"/>
            </a:lvl7pPr>
            <a:lvl8pPr marL="5718625" indent="0">
              <a:buNone/>
              <a:defRPr sz="3573"/>
            </a:lvl8pPr>
            <a:lvl9pPr marL="6535570" indent="0">
              <a:buNone/>
              <a:defRPr sz="3573"/>
            </a:lvl9pPr>
          </a:lstStyle>
          <a:p>
            <a:r>
              <a:rPr lang="en-US" dirty="0"/>
              <a:t>CLICK ON THE IMAGE ICON TO INSERT AN IMAGE</a:t>
            </a:r>
          </a:p>
        </p:txBody>
      </p:sp>
      <p:sp>
        <p:nvSpPr>
          <p:cNvPr id="9" name="Rectangle 8">
            <a:extLst>
              <a:ext uri="{FF2B5EF4-FFF2-40B4-BE49-F238E27FC236}">
                <a16:creationId xmlns:a16="http://schemas.microsoft.com/office/drawing/2014/main" id="{CEC2D67A-126C-4307-9661-95E07F133F0D}"/>
              </a:ext>
            </a:extLst>
          </p:cNvPr>
          <p:cNvSpPr>
            <a:spLocks/>
          </p:cNvSpPr>
          <p:nvPr/>
        </p:nvSpPr>
        <p:spPr>
          <a:xfrm>
            <a:off x="10271649" y="1620989"/>
            <a:ext cx="1152000" cy="5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2400" dirty="0"/>
              <a:t> </a:t>
            </a:r>
          </a:p>
        </p:txBody>
      </p:sp>
      <p:sp>
        <p:nvSpPr>
          <p:cNvPr id="5" name="Title 4">
            <a:extLst>
              <a:ext uri="{FF2B5EF4-FFF2-40B4-BE49-F238E27FC236}">
                <a16:creationId xmlns:a16="http://schemas.microsoft.com/office/drawing/2014/main" id="{B0F98407-B1F2-4C17-8BC2-A9DDB37A2486}"/>
              </a:ext>
            </a:extLst>
          </p:cNvPr>
          <p:cNvSpPr>
            <a:spLocks noGrp="1"/>
          </p:cNvSpPr>
          <p:nvPr>
            <p:ph type="title"/>
          </p:nvPr>
        </p:nvSpPr>
        <p:spPr>
          <a:xfrm>
            <a:off x="2890607" y="1461609"/>
            <a:ext cx="8533048" cy="964764"/>
          </a:xfrm>
        </p:spPr>
        <p:txBody>
          <a:bodyPr>
            <a:noAutofit/>
          </a:bodyPr>
          <a:lstStyle>
            <a:lvl1pPr algn="r">
              <a:defRPr sz="3733" baseline="0">
                <a:solidFill>
                  <a:schemeClr val="bg1"/>
                </a:solidFill>
              </a:defRPr>
            </a:lvl1pPr>
          </a:lstStyle>
          <a:p>
            <a:r>
              <a:rPr lang="en-US"/>
              <a:t>Click to edit Master title style</a:t>
            </a:r>
            <a:endParaRPr lang="en-NZ" dirty="0"/>
          </a:p>
        </p:txBody>
      </p:sp>
      <p:sp>
        <p:nvSpPr>
          <p:cNvPr id="21" name="Text Placeholder 20">
            <a:extLst>
              <a:ext uri="{FF2B5EF4-FFF2-40B4-BE49-F238E27FC236}">
                <a16:creationId xmlns:a16="http://schemas.microsoft.com/office/drawing/2014/main" id="{1236BF47-6A2B-4FE0-97C9-8328DB7577D5}"/>
              </a:ext>
            </a:extLst>
          </p:cNvPr>
          <p:cNvSpPr>
            <a:spLocks noGrp="1"/>
          </p:cNvSpPr>
          <p:nvPr>
            <p:ph type="body" sz="quarter" idx="10"/>
          </p:nvPr>
        </p:nvSpPr>
        <p:spPr>
          <a:xfrm>
            <a:off x="2890607" y="2670065"/>
            <a:ext cx="8533048" cy="674688"/>
          </a:xfrm>
        </p:spPr>
        <p:txBody>
          <a:bodyPr/>
          <a:lstStyle>
            <a:lvl1pPr algn="r">
              <a:defRPr sz="2133" b="0" i="1" baseline="0">
                <a:solidFill>
                  <a:schemeClr val="bg1"/>
                </a:solidFill>
                <a:latin typeface="Berling" panose="00000500000000000000" pitchFamily="50" charset="0"/>
              </a:defRPr>
            </a:lvl1pPr>
          </a:lstStyle>
          <a:p>
            <a:pPr lvl="0"/>
            <a:r>
              <a:rPr lang="en-US"/>
              <a:t>Click to edit Master text styles</a:t>
            </a:r>
          </a:p>
        </p:txBody>
      </p:sp>
      <p:grpSp>
        <p:nvGrpSpPr>
          <p:cNvPr id="2" name="Group 1">
            <a:extLst>
              <a:ext uri="{FF2B5EF4-FFF2-40B4-BE49-F238E27FC236}">
                <a16:creationId xmlns:a16="http://schemas.microsoft.com/office/drawing/2014/main" id="{D545F429-2F6C-455E-B7EC-B9193C6939A4}"/>
              </a:ext>
            </a:extLst>
          </p:cNvPr>
          <p:cNvGrpSpPr/>
          <p:nvPr userDrawn="1"/>
        </p:nvGrpSpPr>
        <p:grpSpPr>
          <a:xfrm>
            <a:off x="383117" y="5419331"/>
            <a:ext cx="4285475" cy="1016958"/>
            <a:chOff x="287338" y="4044427"/>
            <a:chExt cx="3214106" cy="758952"/>
          </a:xfrm>
        </p:grpSpPr>
        <p:pic>
          <p:nvPicPr>
            <p:cNvPr id="13" name="Picture 12">
              <a:extLst>
                <a:ext uri="{FF2B5EF4-FFF2-40B4-BE49-F238E27FC236}">
                  <a16:creationId xmlns:a16="http://schemas.microsoft.com/office/drawing/2014/main" id="{6DAB7CCA-7BFC-49D8-89E3-804C88BE6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7338" y="4568683"/>
              <a:ext cx="1880616" cy="234696"/>
            </a:xfrm>
            <a:prstGeom prst="rect">
              <a:avLst/>
            </a:prstGeom>
          </p:spPr>
        </p:pic>
        <p:sp>
          <p:nvSpPr>
            <p:cNvPr id="15" name="object 8">
              <a:extLst>
                <a:ext uri="{FF2B5EF4-FFF2-40B4-BE49-F238E27FC236}">
                  <a16:creationId xmlns:a16="http://schemas.microsoft.com/office/drawing/2014/main" id="{9736A4DA-BDCD-4180-B943-FE1DA679C96A}"/>
                </a:ext>
              </a:extLst>
            </p:cNvPr>
            <p:cNvSpPr/>
            <p:nvPr userDrawn="1"/>
          </p:nvSpPr>
          <p:spPr>
            <a:xfrm>
              <a:off x="2965504" y="4044427"/>
              <a:ext cx="535940" cy="0"/>
            </a:xfrm>
            <a:custGeom>
              <a:avLst/>
              <a:gdLst/>
              <a:ahLst/>
              <a:cxnLst/>
              <a:rect l="l" t="t" r="r" b="b"/>
              <a:pathLst>
                <a:path w="535939">
                  <a:moveTo>
                    <a:pt x="535495" y="0"/>
                  </a:moveTo>
                  <a:lnTo>
                    <a:pt x="0" y="0"/>
                  </a:lnTo>
                </a:path>
              </a:pathLst>
            </a:custGeom>
            <a:ln w="38100">
              <a:solidFill>
                <a:srgbClr val="00619E"/>
              </a:solidFill>
            </a:ln>
          </p:spPr>
          <p:txBody>
            <a:bodyPr wrap="square" lIns="0" tIns="0" rIns="0" bIns="0" rtlCol="0"/>
            <a:lstStyle/>
            <a:p>
              <a:endParaRPr sz="2400" dirty="0"/>
            </a:p>
          </p:txBody>
        </p:sp>
      </p:grpSp>
      <p:sp>
        <p:nvSpPr>
          <p:cNvPr id="14" name="object 8">
            <a:extLst>
              <a:ext uri="{FF2B5EF4-FFF2-40B4-BE49-F238E27FC236}">
                <a16:creationId xmlns:a16="http://schemas.microsoft.com/office/drawing/2014/main" id="{F7E39782-1B84-4D0C-9F0F-C10036DF86E5}"/>
              </a:ext>
            </a:extLst>
          </p:cNvPr>
          <p:cNvSpPr/>
          <p:nvPr userDrawn="1"/>
        </p:nvSpPr>
        <p:spPr>
          <a:xfrm>
            <a:off x="3954005" y="5410453"/>
            <a:ext cx="714587" cy="0"/>
          </a:xfrm>
          <a:custGeom>
            <a:avLst/>
            <a:gdLst/>
            <a:ahLst/>
            <a:cxnLst/>
            <a:rect l="l" t="t" r="r" b="b"/>
            <a:pathLst>
              <a:path w="535939">
                <a:moveTo>
                  <a:pt x="535495" y="0"/>
                </a:moveTo>
                <a:lnTo>
                  <a:pt x="0" y="0"/>
                </a:lnTo>
              </a:path>
            </a:pathLst>
          </a:custGeom>
          <a:ln w="38100">
            <a:solidFill>
              <a:srgbClr val="171A60"/>
            </a:solidFill>
          </a:ln>
        </p:spPr>
        <p:txBody>
          <a:bodyPr wrap="square" lIns="0" tIns="0" rIns="0" bIns="0" rtlCol="0"/>
          <a:lstStyle/>
          <a:p>
            <a:endParaRPr sz="2400"/>
          </a:p>
        </p:txBody>
      </p:sp>
      <p:sp>
        <p:nvSpPr>
          <p:cNvPr id="20" name="object 10">
            <a:extLst>
              <a:ext uri="{FF2B5EF4-FFF2-40B4-BE49-F238E27FC236}">
                <a16:creationId xmlns:a16="http://schemas.microsoft.com/office/drawing/2014/main" id="{8C7F2918-17B6-4BD9-BF05-941E74F07EB4}"/>
              </a:ext>
            </a:extLst>
          </p:cNvPr>
          <p:cNvSpPr/>
          <p:nvPr userDrawn="1"/>
        </p:nvSpPr>
        <p:spPr>
          <a:xfrm>
            <a:off x="4667991" y="5410619"/>
            <a:ext cx="7140787" cy="0"/>
          </a:xfrm>
          <a:custGeom>
            <a:avLst/>
            <a:gdLst/>
            <a:ahLst/>
            <a:cxnLst/>
            <a:rect l="l" t="t" r="r" b="b"/>
            <a:pathLst>
              <a:path w="5355590">
                <a:moveTo>
                  <a:pt x="5355005" y="0"/>
                </a:moveTo>
                <a:lnTo>
                  <a:pt x="0" y="0"/>
                </a:lnTo>
              </a:path>
            </a:pathLst>
          </a:custGeom>
          <a:ln w="38100">
            <a:solidFill>
              <a:srgbClr val="D22630"/>
            </a:solidFill>
          </a:ln>
        </p:spPr>
        <p:txBody>
          <a:bodyPr wrap="square" lIns="0" tIns="0" rIns="0" bIns="0" rtlCol="0"/>
          <a:lstStyle/>
          <a:p>
            <a:endParaRPr sz="2400"/>
          </a:p>
        </p:txBody>
      </p:sp>
      <p:sp>
        <p:nvSpPr>
          <p:cNvPr id="22" name="object 9">
            <a:extLst>
              <a:ext uri="{FF2B5EF4-FFF2-40B4-BE49-F238E27FC236}">
                <a16:creationId xmlns:a16="http://schemas.microsoft.com/office/drawing/2014/main" id="{0582DBE1-67CD-409D-ADE7-BB0493F4D6EB}"/>
              </a:ext>
            </a:extLst>
          </p:cNvPr>
          <p:cNvSpPr/>
          <p:nvPr userDrawn="1"/>
        </p:nvSpPr>
        <p:spPr>
          <a:xfrm>
            <a:off x="383996" y="5410453"/>
            <a:ext cx="3570393" cy="0"/>
          </a:xfrm>
          <a:custGeom>
            <a:avLst/>
            <a:gdLst/>
            <a:ahLst/>
            <a:cxnLst/>
            <a:rect l="l" t="t" r="r" b="b"/>
            <a:pathLst>
              <a:path w="2677795">
                <a:moveTo>
                  <a:pt x="2677502" y="0"/>
                </a:moveTo>
                <a:lnTo>
                  <a:pt x="0" y="0"/>
                </a:lnTo>
              </a:path>
            </a:pathLst>
          </a:custGeom>
          <a:ln w="38100">
            <a:solidFill>
              <a:srgbClr val="00A3DD"/>
            </a:solidFill>
          </a:ln>
        </p:spPr>
        <p:txBody>
          <a:bodyPr wrap="square" lIns="0" tIns="0" rIns="0" bIns="0" rtlCol="0"/>
          <a:lstStyle/>
          <a:p>
            <a:endParaRPr sz="2400"/>
          </a:p>
        </p:txBody>
      </p:sp>
    </p:spTree>
    <p:extLst>
      <p:ext uri="{BB962C8B-B14F-4D97-AF65-F5344CB8AC3E}">
        <p14:creationId xmlns:p14="http://schemas.microsoft.com/office/powerpoint/2010/main" val="11406833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E29E895-3D14-C34C-9A15-00066527576A}"/>
              </a:ext>
            </a:extLst>
          </p:cNvPr>
          <p:cNvSpPr>
            <a:spLocks noGrp="1"/>
          </p:cNvSpPr>
          <p:nvPr>
            <p:ph type="pic" sz="quarter" idx="10"/>
          </p:nvPr>
        </p:nvSpPr>
        <p:spPr>
          <a:xfrm>
            <a:off x="6096000" y="0"/>
            <a:ext cx="6096000" cy="6858000"/>
          </a:xfrm>
          <a:prstGeom prst="rect">
            <a:avLst/>
          </a:prstGeom>
        </p:spPr>
        <p:txBody>
          <a:bodyPr/>
          <a:lstStyle/>
          <a:p>
            <a:endParaRPr lang="vi-VN"/>
          </a:p>
        </p:txBody>
      </p:sp>
    </p:spTree>
    <p:extLst>
      <p:ext uri="{BB962C8B-B14F-4D97-AF65-F5344CB8AC3E}">
        <p14:creationId xmlns:p14="http://schemas.microsoft.com/office/powerpoint/2010/main" val="1679393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M1">
    <p:spTree>
      <p:nvGrpSpPr>
        <p:cNvPr id="1" name=""/>
        <p:cNvGrpSpPr/>
        <p:nvPr/>
      </p:nvGrpSpPr>
      <p:grpSpPr>
        <a:xfrm>
          <a:off x="0" y="0"/>
          <a:ext cx="0" cy="0"/>
          <a:chOff x="0" y="0"/>
          <a:chExt cx="0" cy="0"/>
        </a:xfrm>
      </p:grpSpPr>
      <p:sp>
        <p:nvSpPr>
          <p:cNvPr id="25" name="Text Placeholder 3"/>
          <p:cNvSpPr>
            <a:spLocks noGrp="1"/>
          </p:cNvSpPr>
          <p:nvPr>
            <p:ph type="body" sz="half" idx="2" hasCustomPrompt="1"/>
          </p:nvPr>
        </p:nvSpPr>
        <p:spPr>
          <a:xfrm>
            <a:off x="508002" y="1178428"/>
            <a:ext cx="11157817" cy="231006"/>
          </a:xfrm>
          <a:prstGeom prst="rect">
            <a:avLst/>
          </a:prstGeom>
        </p:spPr>
        <p:txBody>
          <a:bodyPr wrap="none" lIns="0" tIns="0" rIns="0" bIns="0" anchor="ctr">
            <a:noAutofit/>
          </a:bodyPr>
          <a:lstStyle>
            <a:lvl1pPr marL="0" indent="0" algn="ctr">
              <a:buNone/>
              <a:defRPr sz="1592" b="0" baseline="0">
                <a:solidFill>
                  <a:schemeClr val="bg1">
                    <a:lumMod val="65000"/>
                  </a:schemeClr>
                </a:solidFill>
                <a:latin typeface="+mn-lt"/>
                <a:ea typeface="Roboto" panose="02000000000000000000" pitchFamily="2" charset="0"/>
              </a:defRPr>
            </a:lvl1pPr>
            <a:lvl2pPr marL="606584" indent="0">
              <a:buNone/>
              <a:defRPr sz="1592"/>
            </a:lvl2pPr>
            <a:lvl3pPr marL="1213166" indent="0">
              <a:buNone/>
              <a:defRPr sz="1327"/>
            </a:lvl3pPr>
            <a:lvl4pPr marL="1819748" indent="0">
              <a:buNone/>
              <a:defRPr sz="1195"/>
            </a:lvl4pPr>
            <a:lvl5pPr marL="2426330" indent="0">
              <a:buNone/>
              <a:defRPr sz="1195"/>
            </a:lvl5pPr>
            <a:lvl6pPr marL="3032914" indent="0">
              <a:buNone/>
              <a:defRPr sz="1195"/>
            </a:lvl6pPr>
            <a:lvl7pPr marL="3639496" indent="0">
              <a:buNone/>
              <a:defRPr sz="1195"/>
            </a:lvl7pPr>
            <a:lvl8pPr marL="4246078" indent="0">
              <a:buNone/>
              <a:defRPr sz="1195"/>
            </a:lvl8pPr>
            <a:lvl9pPr marL="4852661" indent="0">
              <a:buNone/>
              <a:defRPr sz="1195"/>
            </a:lvl9pPr>
          </a:lstStyle>
          <a:p>
            <a:pPr lvl="0"/>
            <a:r>
              <a:rPr lang="en-US" dirty="0"/>
              <a:t>CLICK TO EDITE SUBTITLE</a:t>
            </a:r>
          </a:p>
        </p:txBody>
      </p:sp>
      <p:sp>
        <p:nvSpPr>
          <p:cNvPr id="26" name="Title 2"/>
          <p:cNvSpPr>
            <a:spLocks noGrp="1"/>
          </p:cNvSpPr>
          <p:nvPr>
            <p:ph type="title"/>
          </p:nvPr>
        </p:nvSpPr>
        <p:spPr>
          <a:xfrm>
            <a:off x="508002" y="455085"/>
            <a:ext cx="11157817" cy="660511"/>
          </a:xfrm>
          <a:prstGeom prst="rect">
            <a:avLst/>
          </a:prstGeom>
        </p:spPr>
        <p:txBody>
          <a:bodyPr lIns="0" tIns="0" rIns="0" bIns="0" anchor="ctr"/>
          <a:lstStyle>
            <a:lvl1pPr algn="ctr">
              <a:defRPr sz="4776">
                <a:solidFill>
                  <a:schemeClr val="tx1">
                    <a:lumMod val="50000"/>
                    <a:lumOff val="50000"/>
                  </a:schemeClr>
                </a:solidFill>
              </a:defRPr>
            </a:lvl1pPr>
          </a:lstStyle>
          <a:p>
            <a:r>
              <a:rPr lang="en-US" dirty="0"/>
              <a:t>Click to edit Master title style</a:t>
            </a:r>
          </a:p>
        </p:txBody>
      </p:sp>
    </p:spTree>
    <p:extLst>
      <p:ext uri="{BB962C8B-B14F-4D97-AF65-F5344CB8AC3E}">
        <p14:creationId xmlns:p14="http://schemas.microsoft.com/office/powerpoint/2010/main" val="27761491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A ANZ 1 column text layout">
    <p:spTree>
      <p:nvGrpSpPr>
        <p:cNvPr id="1" name=""/>
        <p:cNvGrpSpPr/>
        <p:nvPr/>
      </p:nvGrpSpPr>
      <p:grpSpPr>
        <a:xfrm>
          <a:off x="0" y="0"/>
          <a:ext cx="0" cy="0"/>
          <a:chOff x="0" y="0"/>
          <a:chExt cx="0" cy="0"/>
        </a:xfrm>
      </p:grpSpPr>
      <p:sp>
        <p:nvSpPr>
          <p:cNvPr id="2" name="Title 1"/>
          <p:cNvSpPr>
            <a:spLocks noGrp="1"/>
          </p:cNvSpPr>
          <p:nvPr>
            <p:ph type="title"/>
          </p:nvPr>
        </p:nvSpPr>
        <p:spPr>
          <a:xfrm>
            <a:off x="383121" y="429357"/>
            <a:ext cx="11424783" cy="941512"/>
          </a:xfrm>
          <a:prstGeom prst="rect">
            <a:avLst/>
          </a:prstGeom>
        </p:spPr>
        <p:txBody>
          <a:bodyPr anchor="b" anchorCtr="0">
            <a:normAutofit/>
          </a:bodyPr>
          <a:lstStyle>
            <a:lvl1pPr>
              <a:defRPr sz="4000" baseline="0">
                <a:latin typeface="Source Sans Pro Black" panose="020B0803030403020204" pitchFamily="34" charset="0"/>
                <a:ea typeface="Source Sans Pro Black" panose="020B0803030403020204" pitchFamily="34" charset="0"/>
              </a:defRPr>
            </a:lvl1pPr>
          </a:lstStyle>
          <a:p>
            <a:r>
              <a:rPr lang="en-US" dirty="0"/>
              <a:t>Click to edit Master title style</a:t>
            </a:r>
          </a:p>
        </p:txBody>
      </p:sp>
      <p:sp>
        <p:nvSpPr>
          <p:cNvPr id="3" name="Content Placeholder 2"/>
          <p:cNvSpPr>
            <a:spLocks noGrp="1"/>
          </p:cNvSpPr>
          <p:nvPr>
            <p:ph idx="1"/>
          </p:nvPr>
        </p:nvSpPr>
        <p:spPr>
          <a:xfrm>
            <a:off x="383119" y="1676400"/>
            <a:ext cx="11425659" cy="3882181"/>
          </a:xfrm>
          <a:prstGeom prst="rect">
            <a:avLst/>
          </a:prstGeom>
        </p:spPr>
        <p:txBody>
          <a:bodyPr/>
          <a:lstStyle>
            <a:lvl1pPr marL="0" indent="0">
              <a:lnSpc>
                <a:spcPct val="150000"/>
              </a:lnSpc>
              <a:spcBef>
                <a:spcPts val="1333"/>
              </a:spcBef>
              <a:spcAft>
                <a:spcPts val="0"/>
              </a:spcAft>
              <a:buNone/>
              <a:defRPr sz="2933" b="1" baseline="0">
                <a:latin typeface="Source Sans Pro SemiBold" panose="020B0603030403020204" pitchFamily="34" charset="0"/>
                <a:ea typeface="Source Sans Pro SemiBold" panose="020B0603030403020204" pitchFamily="34" charset="0"/>
              </a:defRPr>
            </a:lvl1pPr>
            <a:lvl2pPr marL="0" indent="0">
              <a:lnSpc>
                <a:spcPct val="120000"/>
              </a:lnSpc>
              <a:spcBef>
                <a:spcPts val="0"/>
              </a:spcBef>
              <a:spcAft>
                <a:spcPts val="1333"/>
              </a:spcAft>
              <a:buNone/>
              <a:defRPr sz="2667" b="1" baseline="0">
                <a:solidFill>
                  <a:srgbClr val="58595A"/>
                </a:solidFill>
                <a:latin typeface="Source Sans Pro" panose="020B0503030403020204" pitchFamily="34" charset="0"/>
                <a:ea typeface="Source Sans Pro" panose="020B0503030403020204" pitchFamily="34" charset="0"/>
              </a:defRPr>
            </a:lvl2pPr>
            <a:lvl3pPr marL="0" indent="0">
              <a:lnSpc>
                <a:spcPct val="120000"/>
              </a:lnSpc>
              <a:spcBef>
                <a:spcPts val="0"/>
              </a:spcBef>
              <a:spcAft>
                <a:spcPts val="1333"/>
              </a:spcAft>
              <a:buNone/>
              <a:defRPr sz="2668" b="0" baseline="0">
                <a:latin typeface="Source Sans Pro" panose="020B0503030403020204" pitchFamily="34" charset="0"/>
                <a:ea typeface="Source Sans Pro" panose="020B0503030403020204" pitchFamily="34" charset="0"/>
                <a:cs typeface="Times New Roman" panose="02020603050405020304" pitchFamily="18" charset="0"/>
              </a:defRPr>
            </a:lvl3pPr>
            <a:lvl4pPr marL="865214" indent="-432007">
              <a:lnSpc>
                <a:spcPct val="120000"/>
              </a:lnSpc>
              <a:spcBef>
                <a:spcPts val="0"/>
              </a:spcBef>
              <a:spcAft>
                <a:spcPts val="400"/>
              </a:spcAft>
              <a:buClr>
                <a:schemeClr val="accent1"/>
              </a:buClr>
              <a:buSzPct val="120000"/>
              <a:buFont typeface="Arial" panose="020B0604020202020204" pitchFamily="34" charset="0"/>
              <a:buChar char="•"/>
              <a:defRPr sz="2400" baseline="0">
                <a:latin typeface="Source Sans Pro" panose="020B0503030403020204" pitchFamily="34" charset="0"/>
                <a:ea typeface="Source Sans Pro" panose="020B0503030403020204" pitchFamily="34" charset="0"/>
              </a:defRPr>
            </a:lvl4pPr>
            <a:lvl5pPr marL="864014" indent="-432007">
              <a:lnSpc>
                <a:spcPct val="120000"/>
              </a:lnSpc>
              <a:spcBef>
                <a:spcPts val="0"/>
              </a:spcBef>
              <a:spcAft>
                <a:spcPts val="400"/>
              </a:spcAft>
              <a:buFont typeface="+mj-lt"/>
              <a:buAutoNum type="arabicPeriod"/>
              <a:defRPr sz="2400" b="0" baseline="0">
                <a:solidFill>
                  <a:srgbClr val="58595A"/>
                </a:solidFill>
                <a:latin typeface="Source Sans Pro" panose="020B0503030403020204" pitchFamily="34" charset="0"/>
                <a:ea typeface="Source Sans Pro" panose="020B0503030403020204" pitchFamily="34" charset="0"/>
              </a:defRPr>
            </a:lvl5pPr>
            <a:lvl6pPr marL="864014" indent="-432007">
              <a:lnSpc>
                <a:spcPct val="120000"/>
              </a:lnSpc>
              <a:spcBef>
                <a:spcPts val="800"/>
              </a:spcBef>
              <a:buFont typeface="Arial" panose="020B0604020202020204" pitchFamily="34" charset="0"/>
              <a:buChar char="•"/>
              <a:defRPr sz="1867" b="0" baseline="0">
                <a:solidFill>
                  <a:srgbClr val="58595A"/>
                </a:solidFill>
                <a:latin typeface="Times New Roman" panose="02020603050405020304" pitchFamily="18" charset="0"/>
                <a:cs typeface="Times New Roman" panose="02020603050405020304" pitchFamily="18" charset="0"/>
              </a:defRPr>
            </a:lvl6pPr>
            <a:lvl7pPr marL="864014" indent="-432007">
              <a:lnSpc>
                <a:spcPct val="120000"/>
              </a:lnSpc>
              <a:spcBef>
                <a:spcPts val="0"/>
              </a:spcBef>
              <a:spcAft>
                <a:spcPts val="267"/>
              </a:spcAft>
              <a:buClr>
                <a:schemeClr val="tx2"/>
              </a:buClr>
              <a:buSzPct val="120000"/>
              <a:buFont typeface="+mj-lt"/>
              <a:buAutoNum type="arabicPeriod"/>
              <a:defRPr sz="1867" baseline="0">
                <a:solidFill>
                  <a:srgbClr val="58595A"/>
                </a:solidFill>
                <a:latin typeface="Times New Roman" panose="02020603050405020304" pitchFamily="18" charset="0"/>
                <a:cs typeface="Times New Roman" panose="02020603050405020304" pitchFamily="18" charset="0"/>
              </a:defRPr>
            </a:lvl7pPr>
            <a:lvl8pPr marL="0" indent="0">
              <a:lnSpc>
                <a:spcPct val="110000"/>
              </a:lnSpc>
              <a:spcBef>
                <a:spcPts val="0"/>
              </a:spcBef>
              <a:spcAft>
                <a:spcPts val="267"/>
              </a:spcAft>
              <a:buFont typeface="+mj-lt"/>
              <a:buNone/>
              <a:defRPr sz="1333" baseline="0">
                <a:solidFill>
                  <a:srgbClr val="58595A"/>
                </a:solidFill>
              </a:defRPr>
            </a:lvl8pPr>
            <a:lvl9pPr marL="0" indent="0">
              <a:lnSpc>
                <a:spcPct val="101000"/>
              </a:lnSpc>
              <a:spcBef>
                <a:spcPts val="800"/>
              </a:spcBef>
              <a:buNone/>
              <a:defRPr sz="1333" i="1" baseline="0">
                <a:solidFill>
                  <a:srgbClr val="58595A"/>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Footer Placeholder 4">
            <a:extLst>
              <a:ext uri="{FF2B5EF4-FFF2-40B4-BE49-F238E27FC236}">
                <a16:creationId xmlns:a16="http://schemas.microsoft.com/office/drawing/2014/main" id="{0B502583-DC98-4136-90A8-26305A803075}"/>
              </a:ext>
            </a:extLst>
          </p:cNvPr>
          <p:cNvSpPr>
            <a:spLocks noGrp="1"/>
          </p:cNvSpPr>
          <p:nvPr>
            <p:ph type="ftr" sz="quarter" idx="3"/>
          </p:nvPr>
        </p:nvSpPr>
        <p:spPr>
          <a:xfrm>
            <a:off x="383116" y="6151992"/>
            <a:ext cx="5156656" cy="351647"/>
          </a:xfrm>
          <a:prstGeom prst="rect">
            <a:avLst/>
          </a:prstGeom>
        </p:spPr>
        <p:txBody>
          <a:bodyPr lIns="0" tIns="0" rIns="0" bIns="0" anchor="ctr" anchorCtr="0"/>
          <a:lstStyle>
            <a:lvl1pPr algn="l">
              <a:defRPr sz="1333" baseline="0">
                <a:solidFill>
                  <a:srgbClr val="58595A"/>
                </a:solidFill>
                <a:latin typeface="Source Sans Pro Light" panose="020B0403030403020204" pitchFamily="34" charset="0"/>
                <a:ea typeface="Source Sans Pro Light" panose="020B0403030403020204" pitchFamily="34" charset="0"/>
                <a:cs typeface="Times New Roman" panose="02020603050405020304" pitchFamily="18" charset="0"/>
              </a:defRPr>
            </a:lvl1pPr>
          </a:lstStyle>
          <a:p>
            <a:endParaRPr lang="en-US" dirty="0"/>
          </a:p>
        </p:txBody>
      </p:sp>
    </p:spTree>
    <p:extLst>
      <p:ext uri="{BB962C8B-B14F-4D97-AF65-F5344CB8AC3E}">
        <p14:creationId xmlns:p14="http://schemas.microsoft.com/office/powerpoint/2010/main" val="20989541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0891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6_Title Slid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B622B7-A92C-4114-9122-CB8B4CBA2B61}"/>
              </a:ext>
            </a:extLst>
          </p:cNvPr>
          <p:cNvPicPr>
            <a:picLocks noChangeAspect="1"/>
          </p:cNvPicPr>
          <p:nvPr userDrawn="1"/>
        </p:nvPicPr>
        <p:blipFill>
          <a:blip r:embed="rId2">
            <a:alphaModFix amt="70000"/>
          </a:blip>
          <a:stretch>
            <a:fillRect/>
          </a:stretch>
        </p:blipFill>
        <p:spPr>
          <a:xfrm>
            <a:off x="0" y="0"/>
            <a:ext cx="12192000" cy="6945692"/>
          </a:xfrm>
          <a:prstGeom prst="rect">
            <a:avLst/>
          </a:prstGeom>
        </p:spPr>
      </p:pic>
    </p:spTree>
    <p:extLst>
      <p:ext uri="{BB962C8B-B14F-4D97-AF65-F5344CB8AC3E}">
        <p14:creationId xmlns:p14="http://schemas.microsoft.com/office/powerpoint/2010/main" val="3602428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82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accent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21074" y="5492865"/>
            <a:ext cx="6064040" cy="1065126"/>
          </a:xfrm>
        </p:spPr>
        <p:txBody>
          <a:bodyPr anchor="t">
            <a:noAutofit/>
          </a:bodyPr>
          <a:lstStyle>
            <a:lvl1pPr algn="ctr">
              <a:lnSpc>
                <a:spcPts val="3500"/>
              </a:lnSpc>
              <a:defRPr sz="3200">
                <a:solidFill>
                  <a:schemeClr val="bg1"/>
                </a:solidFill>
                <a:latin typeface="Raleway SemiBold" panose="020B0703030101060003" pitchFamily="34" charset="0"/>
              </a:defRPr>
            </a:lvl1pPr>
          </a:lstStyle>
          <a:p>
            <a:r>
              <a:rPr lang="en-AU" dirty="0"/>
              <a:t>Click to edit Master title style</a:t>
            </a:r>
            <a:endParaRPr lang="en-US" dirty="0"/>
          </a:p>
        </p:txBody>
      </p:sp>
      <p:pic>
        <p:nvPicPr>
          <p:cNvPr id="3" name="Picture 2" descr="News &amp; Events - Australian Maritime College | University of Tasmania">
            <a:extLst>
              <a:ext uri="{FF2B5EF4-FFF2-40B4-BE49-F238E27FC236}">
                <a16:creationId xmlns:a16="http://schemas.microsoft.com/office/drawing/2014/main" id="{86BE5DC2-87E6-47CF-BBC8-CF09CC9AFF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62057" y="632653"/>
            <a:ext cx="3586124" cy="130790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D27D0521-4257-431C-9928-F66FD8E9E95F}"/>
              </a:ext>
            </a:extLst>
          </p:cNvPr>
          <p:cNvPicPr>
            <a:picLocks noChangeAspect="1"/>
          </p:cNvPicPr>
          <p:nvPr userDrawn="1"/>
        </p:nvPicPr>
        <p:blipFill>
          <a:blip r:embed="rId3">
            <a:alphaModFix amt="50000"/>
          </a:blip>
          <a:stretch>
            <a:fillRect/>
          </a:stretch>
        </p:blipFill>
        <p:spPr>
          <a:xfrm>
            <a:off x="0" y="0"/>
            <a:ext cx="5134708" cy="6858000"/>
          </a:xfrm>
          <a:prstGeom prst="rect">
            <a:avLst/>
          </a:prstGeom>
        </p:spPr>
      </p:pic>
    </p:spTree>
    <p:extLst>
      <p:ext uri="{BB962C8B-B14F-4D97-AF65-F5344CB8AC3E}">
        <p14:creationId xmlns:p14="http://schemas.microsoft.com/office/powerpoint/2010/main" val="791831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466306"/>
            <a:ext cx="10874374" cy="1065126"/>
          </a:xfrm>
        </p:spPr>
        <p:txBody>
          <a:bodyPr anchor="t">
            <a:noAutofit/>
          </a:bodyPr>
          <a:lstStyle>
            <a:lvl1pPr algn="ctr">
              <a:lnSpc>
                <a:spcPts val="3500"/>
              </a:lnSpc>
              <a:defRPr sz="3500">
                <a:solidFill>
                  <a:schemeClr val="bg1"/>
                </a:solidFill>
                <a:latin typeface="Raleway SemiBold" panose="020B0703030101060003" pitchFamily="34" charset="0"/>
              </a:defRPr>
            </a:lvl1pPr>
          </a:lstStyle>
          <a:p>
            <a:r>
              <a:rPr lang="en-AU" dirty="0"/>
              <a:t>Click to edit Master title style</a:t>
            </a:r>
            <a:endParaRPr lang="en-US" dirty="0"/>
          </a:p>
        </p:txBody>
      </p:sp>
      <p:pic>
        <p:nvPicPr>
          <p:cNvPr id="5122" name="Picture 2" descr="News &amp; Events - Australian Maritime College | University of Tasmania">
            <a:extLst>
              <a:ext uri="{FF2B5EF4-FFF2-40B4-BE49-F238E27FC236}">
                <a16:creationId xmlns:a16="http://schemas.microsoft.com/office/drawing/2014/main" id="{E8DA7013-987E-491A-9238-25661D9C061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89373" y="585398"/>
            <a:ext cx="3740393" cy="1364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50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Title Slid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466306"/>
            <a:ext cx="10874374" cy="1065126"/>
          </a:xfrm>
        </p:spPr>
        <p:txBody>
          <a:bodyPr anchor="t">
            <a:noAutofit/>
          </a:bodyPr>
          <a:lstStyle>
            <a:lvl1pPr algn="ctr">
              <a:lnSpc>
                <a:spcPts val="3500"/>
              </a:lnSpc>
              <a:defRPr sz="3500">
                <a:solidFill>
                  <a:schemeClr val="bg1"/>
                </a:solidFill>
                <a:latin typeface="Raleway SemiBold" panose="020B0703030101060003" pitchFamily="34" charset="0"/>
              </a:defRPr>
            </a:lvl1pPr>
          </a:lstStyle>
          <a:p>
            <a:r>
              <a:rPr lang="en-AU" dirty="0"/>
              <a:t>Click to edit Master title style</a:t>
            </a:r>
            <a:endParaRPr lang="en-US" dirty="0"/>
          </a:p>
        </p:txBody>
      </p:sp>
      <p:pic>
        <p:nvPicPr>
          <p:cNvPr id="6146" name="Picture 2" descr="News &amp; Events - Australian Maritime College | University of Tasmania">
            <a:extLst>
              <a:ext uri="{FF2B5EF4-FFF2-40B4-BE49-F238E27FC236}">
                <a16:creationId xmlns:a16="http://schemas.microsoft.com/office/drawing/2014/main" id="{3C98B0C0-D2FE-41C6-BD0C-A8FD01E2576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95621" y="400288"/>
            <a:ext cx="4152181" cy="1514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034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466306"/>
            <a:ext cx="10874374" cy="1065126"/>
          </a:xfrm>
        </p:spPr>
        <p:txBody>
          <a:bodyPr anchor="t">
            <a:noAutofit/>
          </a:bodyPr>
          <a:lstStyle>
            <a:lvl1pPr algn="ctr">
              <a:lnSpc>
                <a:spcPts val="3500"/>
              </a:lnSpc>
              <a:defRPr sz="3500">
                <a:solidFill>
                  <a:schemeClr val="tx2"/>
                </a:solidFill>
                <a:latin typeface="Raleway SemiBold" panose="020B0703030101060003" pitchFamily="34" charset="0"/>
              </a:defRPr>
            </a:lvl1pPr>
          </a:lstStyle>
          <a:p>
            <a:r>
              <a:rPr lang="en-AU" dirty="0"/>
              <a:t>Click to edit Master title style</a:t>
            </a:r>
            <a:endParaRPr lang="en-US" dirty="0"/>
          </a:p>
        </p:txBody>
      </p:sp>
      <p:pic>
        <p:nvPicPr>
          <p:cNvPr id="3" name="Picture 2" descr="News &amp; Events - Australian Maritime College | University of Tasmania">
            <a:extLst>
              <a:ext uri="{FF2B5EF4-FFF2-40B4-BE49-F238E27FC236}">
                <a16:creationId xmlns:a16="http://schemas.microsoft.com/office/drawing/2014/main" id="{F211AD27-12BB-4B25-93F2-3052CB4B304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95621" y="400288"/>
            <a:ext cx="4152181" cy="1514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96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8813" y="1701799"/>
            <a:ext cx="5184775" cy="4495801"/>
          </a:xfrm>
        </p:spPr>
        <p:txBody>
          <a:bodyPr anchor="t">
            <a:noAutofit/>
          </a:bodyPr>
          <a:lstStyle>
            <a:lvl1pPr algn="l">
              <a:lnSpc>
                <a:spcPts val="6500"/>
              </a:lnSpc>
              <a:defRPr sz="6500" b="1" i="0">
                <a:solidFill>
                  <a:schemeClr val="accent1"/>
                </a:solidFill>
                <a:latin typeface="Gotham Narrow Bold" pitchFamily="50" charset="0"/>
                <a:ea typeface="Gotham Narrow Bold" pitchFamily="50" charset="0"/>
                <a:cs typeface="Gotham Narrow Bold" pitchFamily="50" charset="0"/>
              </a:defRPr>
            </a:lvl1pPr>
          </a:lstStyle>
          <a:p>
            <a:r>
              <a:rPr lang="en-AU" dirty="0"/>
              <a:t>EDIT MASTER TITLE STYLE</a:t>
            </a:r>
            <a:endParaRPr lang="en-US" dirty="0"/>
          </a:p>
        </p:txBody>
      </p:sp>
    </p:spTree>
    <p:extLst>
      <p:ext uri="{BB962C8B-B14F-4D97-AF65-F5344CB8AC3E}">
        <p14:creationId xmlns:p14="http://schemas.microsoft.com/office/powerpoint/2010/main" val="85472157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0070" y="1010537"/>
            <a:ext cx="10871529" cy="687634"/>
          </a:xfrm>
          <a:prstGeom prst="rect">
            <a:avLst/>
          </a:prstGeom>
        </p:spPr>
        <p:txBody>
          <a:bodyPr vert="horz" lIns="0" tIns="0" rIns="0" bIns="0" rtlCol="0" anchor="t">
            <a:noAutofit/>
          </a:bodyPr>
          <a:lstStyle/>
          <a:p>
            <a:r>
              <a:rPr lang="en-AU" dirty="0"/>
              <a:t>Click to edit Master title style</a:t>
            </a:r>
            <a:endParaRPr lang="en-US" dirty="0"/>
          </a:p>
        </p:txBody>
      </p:sp>
      <p:sp>
        <p:nvSpPr>
          <p:cNvPr id="3" name="Text Placeholder 2"/>
          <p:cNvSpPr>
            <a:spLocks noGrp="1"/>
          </p:cNvSpPr>
          <p:nvPr>
            <p:ph type="body" idx="1"/>
          </p:nvPr>
        </p:nvSpPr>
        <p:spPr>
          <a:xfrm>
            <a:off x="660070" y="1871498"/>
            <a:ext cx="10871529" cy="4308410"/>
          </a:xfrm>
          <a:prstGeom prst="rect">
            <a:avLst/>
          </a:prstGeom>
        </p:spPr>
        <p:txBody>
          <a:bodyPr vert="horz" lIns="0" tIns="0" rIns="0" bIns="0" rtlCol="0">
            <a:noAutofit/>
          </a:bodyPr>
          <a:lstStyle/>
          <a:p>
            <a:pPr lvl="0"/>
            <a:r>
              <a:rPr lang="en-AU" dirty="0"/>
              <a:t>Click to edit Master text styles</a:t>
            </a:r>
          </a:p>
          <a:p>
            <a:pPr lvl="1"/>
            <a:r>
              <a:rPr lang="en-AU" dirty="0"/>
              <a:t>Second level</a:t>
            </a:r>
          </a:p>
          <a:p>
            <a:pPr lvl="2"/>
            <a:r>
              <a:rPr lang="en-AU" dirty="0"/>
              <a:t>Third level</a:t>
            </a:r>
          </a:p>
        </p:txBody>
      </p:sp>
      <p:sp>
        <p:nvSpPr>
          <p:cNvPr id="8" name="Slide Number Placeholder 4">
            <a:extLst>
              <a:ext uri="{FF2B5EF4-FFF2-40B4-BE49-F238E27FC236}">
                <a16:creationId xmlns:a16="http://schemas.microsoft.com/office/drawing/2014/main" id="{7476CFA4-4EA6-4236-AB5C-66B41A16D3F5}"/>
              </a:ext>
            </a:extLst>
          </p:cNvPr>
          <p:cNvSpPr txBox="1">
            <a:spLocks/>
          </p:cNvSpPr>
          <p:nvPr userDrawn="1"/>
        </p:nvSpPr>
        <p:spPr>
          <a:xfrm>
            <a:off x="574710" y="6467127"/>
            <a:ext cx="585166" cy="19528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D91F78B-C812-4E48-B81F-B1B08AB207D4}" type="slidenum">
              <a:rPr lang="en-US" sz="100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pPr/>
              <a:t>‹#›</a:t>
            </a:fld>
            <a:endPar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Footer Placeholder 4">
            <a:extLst>
              <a:ext uri="{FF2B5EF4-FFF2-40B4-BE49-F238E27FC236}">
                <a16:creationId xmlns:a16="http://schemas.microsoft.com/office/drawing/2014/main" id="{AF3A2694-B561-4484-B89D-128035F45140}"/>
              </a:ext>
            </a:extLst>
          </p:cNvPr>
          <p:cNvSpPr txBox="1">
            <a:spLocks/>
          </p:cNvSpPr>
          <p:nvPr userDrawn="1"/>
        </p:nvSpPr>
        <p:spPr>
          <a:xfrm>
            <a:off x="1002607" y="6475823"/>
            <a:ext cx="6856055" cy="212979"/>
          </a:xfrm>
          <a:prstGeom prst="rect">
            <a:avLst/>
          </a:prstGeom>
        </p:spPr>
        <p:txBody>
          <a:bodyPr vert="horz" lIns="0" tIns="0" rIns="0" bIns="0" rtlCol="0" anchor="ctr" anchorCtr="0"/>
          <a:lstStyle>
            <a:defPPr>
              <a:defRPr lang="en-US"/>
            </a:defPPr>
            <a:lvl1pPr marL="0" algn="l" defTabSz="914400" rtl="0" eaLnBrk="1" latinLnBrk="0" hangingPunct="1">
              <a:defRPr sz="1333" kern="1200" baseline="0">
                <a:solidFill>
                  <a:srgbClr val="58595A"/>
                </a:solidFill>
                <a:latin typeface="Times New Roman" panose="02020603050405020304" pitchFamily="18" charset="0"/>
                <a:ea typeface="Times New Roman" panose="02020603050405020304" pitchFamily="18" charset="0"/>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200" b="1" dirty="0">
                <a:effectLst/>
                <a:latin typeface="Calibri" panose="020F0502020204030204" pitchFamily="34" charset="0"/>
                <a:ea typeface="Calibri" panose="020F0502020204030204" pitchFamily="34" charset="0"/>
                <a:cs typeface="Arial" panose="020B0604020202020204" pitchFamily="34" charset="0"/>
              </a:rPr>
              <a:t>new normal: future proofing graduate employability</a:t>
            </a:r>
            <a:endParaRPr lang="en-US" sz="7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026" name="Picture 2" descr="23Q Bachelor of Applied Science (Nautical Science)">
            <a:extLst>
              <a:ext uri="{FF2B5EF4-FFF2-40B4-BE49-F238E27FC236}">
                <a16:creationId xmlns:a16="http://schemas.microsoft.com/office/drawing/2014/main" id="{DEBEF8FE-5169-4297-BB60-45C065F472D3}"/>
              </a:ext>
            </a:extLst>
          </p:cNvPr>
          <p:cNvPicPr>
            <a:picLocks noChangeAspect="1" noChangeArrowheads="1"/>
          </p:cNvPicPr>
          <p:nvPr userDrawn="1"/>
        </p:nvPicPr>
        <p:blipFill>
          <a:blip r:embed="rId42">
            <a:extLst>
              <a:ext uri="{28A0092B-C50C-407E-A947-70E740481C1C}">
                <a14:useLocalDpi xmlns:a14="http://schemas.microsoft.com/office/drawing/2010/main" val="0"/>
              </a:ext>
            </a:extLst>
          </a:blip>
          <a:srcRect/>
          <a:stretch>
            <a:fillRect/>
          </a:stretch>
        </p:blipFill>
        <p:spPr bwMode="auto">
          <a:xfrm>
            <a:off x="9942811" y="391883"/>
            <a:ext cx="1588788" cy="256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62541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98" r:id="rId3"/>
    <p:sldLayoutId id="2147483700"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4" r:id="rId15"/>
    <p:sldLayoutId id="2147483673" r:id="rId16"/>
    <p:sldLayoutId id="2147483672" r:id="rId17"/>
    <p:sldLayoutId id="2147483650" r:id="rId18"/>
    <p:sldLayoutId id="2147483675" r:id="rId19"/>
    <p:sldLayoutId id="2147483676" r:id="rId20"/>
    <p:sldLayoutId id="2147483677" r:id="rId21"/>
    <p:sldLayoutId id="2147483678" r:id="rId22"/>
    <p:sldLayoutId id="2147483682" r:id="rId23"/>
    <p:sldLayoutId id="2147483683" r:id="rId24"/>
    <p:sldLayoutId id="2147483684" r:id="rId25"/>
    <p:sldLayoutId id="2147483679" r:id="rId26"/>
    <p:sldLayoutId id="2147483680" r:id="rId27"/>
    <p:sldLayoutId id="2147483681" r:id="rId28"/>
    <p:sldLayoutId id="2147483699" r:id="rId29"/>
    <p:sldLayoutId id="2147483685" r:id="rId30"/>
    <p:sldLayoutId id="2147483687" r:id="rId31"/>
    <p:sldLayoutId id="2147483689" r:id="rId32"/>
    <p:sldLayoutId id="2147483691" r:id="rId33"/>
    <p:sldLayoutId id="2147483695" r:id="rId34"/>
    <p:sldLayoutId id="2147483701" r:id="rId35"/>
    <p:sldLayoutId id="2147483704" r:id="rId36"/>
    <p:sldLayoutId id="2147483705" r:id="rId37"/>
    <p:sldLayoutId id="2147483706" r:id="rId38"/>
    <p:sldLayoutId id="2147483707" r:id="rId39"/>
    <p:sldLayoutId id="2147483708" r:id="rId40"/>
  </p:sldLayoutIdLst>
  <p:hf hdr="0"/>
  <p:txStyles>
    <p:titleStyle>
      <a:lvl1pPr algn="l" defTabSz="914400" rtl="0" eaLnBrk="1" latinLnBrk="0" hangingPunct="1">
        <a:lnSpc>
          <a:spcPts val="2700"/>
        </a:lnSpc>
        <a:spcBef>
          <a:spcPct val="0"/>
        </a:spcBef>
        <a:buNone/>
        <a:defRPr sz="2500" b="0" i="0" u="none" kern="1200">
          <a:solidFill>
            <a:schemeClr val="tx2"/>
          </a:solidFill>
          <a:latin typeface="Raleway SemiBold" panose="020B0703030101060003" pitchFamily="34" charset="0"/>
          <a:ea typeface="+mj-ea"/>
          <a:cs typeface="+mj-cs"/>
        </a:defRPr>
      </a:lvl1pPr>
    </p:titleStyle>
    <p:bodyStyle>
      <a:lvl1pPr marL="0" indent="0" algn="l" defTabSz="914400" rtl="0" eaLnBrk="1" latinLnBrk="0" hangingPunct="1">
        <a:lnSpc>
          <a:spcPts val="2200"/>
        </a:lnSpc>
        <a:spcBef>
          <a:spcPts val="0"/>
        </a:spcBef>
        <a:spcAft>
          <a:spcPts val="1300"/>
        </a:spcAft>
        <a:buFont typeface="Arial"/>
        <a:buNone/>
        <a:defRPr sz="2000" kern="1200">
          <a:solidFill>
            <a:schemeClr val="accent1"/>
          </a:solidFill>
          <a:latin typeface="Raleway" panose="020B0503030101060003" pitchFamily="34" charset="0"/>
          <a:ea typeface="+mn-ea"/>
          <a:cs typeface="+mn-cs"/>
        </a:defRPr>
      </a:lvl1pPr>
      <a:lvl2pPr marL="0" indent="0" algn="l" defTabSz="914400" rtl="0" eaLnBrk="1" latinLnBrk="0" hangingPunct="1">
        <a:lnSpc>
          <a:spcPts val="1400"/>
        </a:lnSpc>
        <a:spcBef>
          <a:spcPts val="0"/>
        </a:spcBef>
        <a:buFont typeface="Arial"/>
        <a:buNone/>
        <a:tabLst/>
        <a:defRPr sz="1200" b="1" i="0" u="none" kern="1200">
          <a:solidFill>
            <a:schemeClr val="tx2"/>
          </a:solidFill>
          <a:latin typeface="Raleway" panose="020B0503030101060003" pitchFamily="34" charset="0"/>
          <a:ea typeface="Gotham Narrow Bold" pitchFamily="50" charset="0"/>
          <a:cs typeface="Gotham Narrow Bold" pitchFamily="50" charset="0"/>
        </a:defRPr>
      </a:lvl2pPr>
      <a:lvl3pPr marL="11113" indent="0" algn="l" defTabSz="914400" rtl="0" eaLnBrk="1" latinLnBrk="0" hangingPunct="1">
        <a:lnSpc>
          <a:spcPts val="1400"/>
        </a:lnSpc>
        <a:spcBef>
          <a:spcPts val="0"/>
        </a:spcBef>
        <a:spcAft>
          <a:spcPts val="850"/>
        </a:spcAft>
        <a:buFont typeface="Arial"/>
        <a:buNone/>
        <a:tabLst/>
        <a:defRPr sz="1200" b="0" i="0" kern="1200">
          <a:solidFill>
            <a:schemeClr val="tx1"/>
          </a:solidFill>
          <a:latin typeface="Raleway" panose="020B0503030101060003" pitchFamily="34" charset="0"/>
          <a:ea typeface="Gotham Narrow Light" charset="0"/>
          <a:cs typeface="Gotham Narrow Light" charset="0"/>
        </a:defRPr>
      </a:lvl3pPr>
      <a:lvl4pPr marL="1371600" indent="0" algn="l" defTabSz="914400" rtl="0" eaLnBrk="1" latinLnBrk="0" hangingPunct="1">
        <a:lnSpc>
          <a:spcPct val="90000"/>
        </a:lnSpc>
        <a:spcBef>
          <a:spcPts val="500"/>
        </a:spcBef>
        <a:buFont typeface="Arial"/>
        <a:buNone/>
        <a:defRPr sz="1800" kern="1200">
          <a:solidFill>
            <a:schemeClr val="tx1"/>
          </a:solidFill>
          <a:latin typeface="Chronicle Text G1 Roman" charset="0"/>
          <a:ea typeface="+mn-ea"/>
          <a:cs typeface="+mn-cs"/>
        </a:defRPr>
      </a:lvl4pPr>
      <a:lvl5pPr marL="1828800" indent="0" algn="l" defTabSz="914400" rtl="0" eaLnBrk="1" latinLnBrk="0" hangingPunct="1">
        <a:lnSpc>
          <a:spcPct val="90000"/>
        </a:lnSpc>
        <a:spcBef>
          <a:spcPts val="500"/>
        </a:spcBef>
        <a:buFont typeface="Arial"/>
        <a:buNone/>
        <a:defRPr sz="1800" kern="1200">
          <a:solidFill>
            <a:schemeClr val="tx1"/>
          </a:solidFill>
          <a:latin typeface="Chronicle Text G1 Roman"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userDrawn="1">
          <p15:clr>
            <a:srgbClr val="F26B43"/>
          </p15:clr>
        </p15:guide>
        <p15:guide id="2" pos="415" userDrawn="1">
          <p15:clr>
            <a:srgbClr val="F26B43"/>
          </p15:clr>
        </p15:guide>
        <p15:guide id="3" orient="horz" pos="4107" userDrawn="1">
          <p15:clr>
            <a:srgbClr val="F26B43"/>
          </p15:clr>
        </p15:guide>
        <p15:guide id="4" orient="horz" pos="640" userDrawn="1">
          <p15:clr>
            <a:srgbClr val="F26B43"/>
          </p15:clr>
        </p15:guide>
        <p15:guide id="5" pos="7264" userDrawn="1">
          <p15:clr>
            <a:srgbClr val="F26B43"/>
          </p15:clr>
        </p15:guide>
        <p15:guide id="6" pos="3681" userDrawn="1">
          <p15:clr>
            <a:srgbClr val="F26B43"/>
          </p15:clr>
        </p15:guide>
        <p15:guide id="7" pos="3999" userDrawn="1">
          <p15:clr>
            <a:srgbClr val="F26B43"/>
          </p15:clr>
        </p15:guide>
        <p15:guide id="8" orient="horz" pos="3904" userDrawn="1">
          <p15:clr>
            <a:srgbClr val="F26B43"/>
          </p15:clr>
        </p15:guide>
        <p15:guide id="9" orient="horz" pos="1072" userDrawn="1">
          <p15:clr>
            <a:srgbClr val="F26B43"/>
          </p15:clr>
        </p15:guide>
        <p15:guide id="10" orient="horz" pos="116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hyperlink" Target="https://www2.deloitte.com/au/en/pages/economics/articles/soft-skills-business-success.html" TargetMode="External"/><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25.png"/><Relationship Id="rId5" Type="http://schemas.openxmlformats.org/officeDocument/2006/relationships/hyperlink" Target="https://www2.deloitte.com/au/en/pages/economics/articles/premium-skills.html" TargetMode="Externa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0.xml"/><Relationship Id="rId4" Type="http://schemas.openxmlformats.org/officeDocument/2006/relationships/image" Target="../media/image39.tiff"/></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40.xml"/><Relationship Id="rId5" Type="http://schemas.openxmlformats.org/officeDocument/2006/relationships/image" Target="../media/image38.png"/><Relationship Id="rId4" Type="http://schemas.openxmlformats.org/officeDocument/2006/relationships/chart" Target="../charts/char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32.xml"/><Relationship Id="rId5" Type="http://schemas.openxmlformats.org/officeDocument/2006/relationships/image" Target="../media/image43.pn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chart" Target="../charts/chart2.xml"/><Relationship Id="rId5" Type="http://schemas.openxmlformats.org/officeDocument/2006/relationships/chart" Target="../charts/char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B71C90E6-0B08-469D-803D-044347BE0911}"/>
              </a:ext>
            </a:extLst>
          </p:cNvPr>
          <p:cNvSpPr txBox="1">
            <a:spLocks/>
          </p:cNvSpPr>
          <p:nvPr/>
        </p:nvSpPr>
        <p:spPr>
          <a:xfrm>
            <a:off x="6689602" y="2675988"/>
            <a:ext cx="5123707" cy="269957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800" b="1" i="0" kern="1200">
                <a:solidFill>
                  <a:schemeClr val="tx1"/>
                </a:solidFill>
                <a:latin typeface="Arial" charset="0"/>
                <a:ea typeface="Arial" charset="0"/>
                <a:cs typeface="Arial" charset="0"/>
              </a:defRPr>
            </a:lvl1pPr>
          </a:lstStyle>
          <a:p>
            <a:pPr>
              <a:lnSpc>
                <a:spcPts val="2500"/>
              </a:lnSpc>
            </a:pPr>
            <a:r>
              <a:rPr lang="en-AU" sz="2400" b="1" dirty="0">
                <a:solidFill>
                  <a:schemeClr val="bg1"/>
                </a:solidFill>
                <a:effectLst/>
                <a:latin typeface="Raleway" panose="020B0503030101060003" pitchFamily="34" charset="0"/>
                <a:ea typeface="Calibri" panose="020F0502020204030204" pitchFamily="34" charset="0"/>
                <a:cs typeface="Arial" panose="020B0604020202020204" pitchFamily="34" charset="0"/>
              </a:rPr>
              <a:t>AMC </a:t>
            </a:r>
            <a:r>
              <a:rPr lang="en-AU" sz="2400" b="1" cap="small" dirty="0">
                <a:solidFill>
                  <a:schemeClr val="bg1"/>
                </a:solidFill>
                <a:effectLst/>
                <a:latin typeface="Raleway" panose="020B0503030101060003" pitchFamily="34" charset="0"/>
                <a:ea typeface="Calibri" panose="020F0502020204030204" pitchFamily="34" charset="0"/>
                <a:cs typeface="Arial" panose="020B0604020202020204" pitchFamily="34" charset="0"/>
              </a:rPr>
              <a:t>Thought Leadership Series</a:t>
            </a:r>
            <a:br>
              <a:rPr lang="en-AU" sz="1800" b="1" dirty="0">
                <a:solidFill>
                  <a:schemeClr val="bg1"/>
                </a:solidFill>
                <a:effectLst/>
                <a:latin typeface="Raleway" panose="020B0503030101060003" pitchFamily="34" charset="0"/>
                <a:ea typeface="Calibri" panose="020F0502020204030204" pitchFamily="34" charset="0"/>
                <a:cs typeface="Arial" panose="020B0604020202020204" pitchFamily="34" charset="0"/>
              </a:rPr>
            </a:br>
            <a:r>
              <a:rPr lang="en-AU" sz="1400" b="1" dirty="0">
                <a:solidFill>
                  <a:schemeClr val="bg1"/>
                </a:solidFill>
                <a:effectLst/>
                <a:latin typeface="Raleway" panose="020B0503030101060003" pitchFamily="34" charset="0"/>
                <a:ea typeface="Calibri" panose="020F0502020204030204" pitchFamily="34" charset="0"/>
                <a:cs typeface="Arial" panose="020B0604020202020204" pitchFamily="34" charset="0"/>
              </a:rPr>
              <a:t>The Future of Work and Career Insight Sessions</a:t>
            </a:r>
            <a:endParaRPr lang="en-AU" sz="1600" b="1" dirty="0">
              <a:solidFill>
                <a:schemeClr val="bg1"/>
              </a:solidFill>
              <a:effectLst/>
              <a:latin typeface="Raleway" panose="020B0503030101060003" pitchFamily="34" charset="0"/>
              <a:ea typeface="Calibri" panose="020F0502020204030204" pitchFamily="34" charset="0"/>
              <a:cs typeface="Arial" panose="020B0604020202020204" pitchFamily="34" charset="0"/>
            </a:endParaRPr>
          </a:p>
          <a:p>
            <a:endParaRPr lang="en-AU" sz="1800" dirty="0">
              <a:solidFill>
                <a:schemeClr val="bg1"/>
              </a:solidFill>
              <a:latin typeface="Raleway" panose="020B0503030101060003" pitchFamily="34" charset="0"/>
              <a:cs typeface="Arial" panose="020B0604020202020204" pitchFamily="34" charset="0"/>
            </a:endParaRPr>
          </a:p>
          <a:p>
            <a:endParaRPr lang="en-AU" sz="1800" dirty="0">
              <a:solidFill>
                <a:schemeClr val="bg1"/>
              </a:solidFill>
              <a:latin typeface="Raleway" panose="020B0503030101060003" pitchFamily="34" charset="0"/>
              <a:cs typeface="Arial" panose="020B0604020202020204" pitchFamily="34" charset="0"/>
            </a:endParaRPr>
          </a:p>
          <a:p>
            <a:endParaRPr lang="en-AU" sz="1800" dirty="0">
              <a:solidFill>
                <a:schemeClr val="bg1"/>
              </a:solidFill>
              <a:latin typeface="Raleway" panose="020B0503030101060003" pitchFamily="34" charset="0"/>
              <a:cs typeface="Arial" panose="020B0604020202020204" pitchFamily="34" charset="0"/>
            </a:endParaRPr>
          </a:p>
          <a:p>
            <a:r>
              <a:rPr lang="en-AU" sz="1800" b="1" dirty="0">
                <a:solidFill>
                  <a:schemeClr val="bg1"/>
                </a:solidFill>
                <a:effectLst/>
                <a:latin typeface="Raleway" panose="020B0503030101060003" pitchFamily="34" charset="0"/>
                <a:ea typeface="Calibri" panose="020F0502020204030204" pitchFamily="34" charset="0"/>
                <a:cs typeface="Arial" panose="020B0604020202020204" pitchFamily="34" charset="0"/>
              </a:rPr>
              <a:t>SESSION 1: </a:t>
            </a:r>
          </a:p>
          <a:p>
            <a:r>
              <a:rPr lang="en-AU" sz="1800" b="0" dirty="0">
                <a:solidFill>
                  <a:schemeClr val="bg1"/>
                </a:solidFill>
                <a:effectLst/>
                <a:latin typeface="Raleway" panose="020B0503030101060003" pitchFamily="34" charset="0"/>
                <a:ea typeface="Calibri" panose="020F0502020204030204" pitchFamily="34" charset="0"/>
                <a:cs typeface="Arial" panose="020B0604020202020204" pitchFamily="34" charset="0"/>
              </a:rPr>
              <a:t>New normal: Future proofing graduate employability</a:t>
            </a:r>
            <a:endParaRPr lang="en-AU" sz="2000" b="0" dirty="0">
              <a:solidFill>
                <a:schemeClr val="bg1"/>
              </a:solidFill>
              <a:latin typeface="Raleway" panose="020B0503030101060003" pitchFamily="34" charset="0"/>
            </a:endParaRPr>
          </a:p>
        </p:txBody>
      </p:sp>
      <p:sp>
        <p:nvSpPr>
          <p:cNvPr id="9" name="TextBox 8">
            <a:extLst>
              <a:ext uri="{FF2B5EF4-FFF2-40B4-BE49-F238E27FC236}">
                <a16:creationId xmlns:a16="http://schemas.microsoft.com/office/drawing/2014/main" id="{9B3A7DB1-EF62-464C-8D35-D70F994FE137}"/>
              </a:ext>
            </a:extLst>
          </p:cNvPr>
          <p:cNvSpPr txBox="1"/>
          <p:nvPr/>
        </p:nvSpPr>
        <p:spPr>
          <a:xfrm>
            <a:off x="7786934" y="5607112"/>
            <a:ext cx="4174911" cy="784830"/>
          </a:xfrm>
          <a:prstGeom prst="rect">
            <a:avLst/>
          </a:prstGeom>
          <a:noFill/>
        </p:spPr>
        <p:txBody>
          <a:bodyPr wrap="square" rtlCol="0">
            <a:spAutoFit/>
          </a:bodyPr>
          <a:lstStyle/>
          <a:p>
            <a:r>
              <a:rPr lang="en-AU" sz="900" dirty="0">
                <a:solidFill>
                  <a:schemeClr val="bg1"/>
                </a:solidFill>
                <a:latin typeface="Chronicle Text G1"/>
              </a:rPr>
              <a:t>Dr Marcus Bowles</a:t>
            </a:r>
          </a:p>
          <a:p>
            <a:r>
              <a:rPr lang="en-AU" sz="900" dirty="0">
                <a:solidFill>
                  <a:schemeClr val="bg1"/>
                </a:solidFill>
                <a:latin typeface="Chronicle Text G1"/>
              </a:rPr>
              <a:t>Director, The </a:t>
            </a:r>
            <a:r>
              <a:rPr lang="en-AU" sz="900" b="1" dirty="0">
                <a:solidFill>
                  <a:schemeClr val="bg1"/>
                </a:solidFill>
                <a:latin typeface="Chronicle Text G1"/>
              </a:rPr>
              <a:t>Institute for Working Futures </a:t>
            </a:r>
            <a:r>
              <a:rPr lang="en-AU" sz="900" dirty="0" err="1">
                <a:solidFill>
                  <a:schemeClr val="bg1"/>
                </a:solidFill>
                <a:latin typeface="Chronicle Text G1"/>
              </a:rPr>
              <a:t>pty</a:t>
            </a:r>
            <a:r>
              <a:rPr lang="en-AU" sz="900" dirty="0">
                <a:solidFill>
                  <a:schemeClr val="bg1"/>
                </a:solidFill>
                <a:latin typeface="Chronicle Text G1"/>
              </a:rPr>
              <a:t> ltd</a:t>
            </a:r>
          </a:p>
          <a:p>
            <a:endParaRPr lang="en-AU" sz="900" dirty="0">
              <a:solidFill>
                <a:schemeClr val="bg1"/>
              </a:solidFill>
              <a:latin typeface="Chronicle Text G1"/>
            </a:endParaRPr>
          </a:p>
          <a:p>
            <a:r>
              <a:rPr lang="en-AU" sz="900" dirty="0">
                <a:solidFill>
                  <a:schemeClr val="bg1"/>
                </a:solidFill>
                <a:latin typeface="Chronicle Text G1"/>
              </a:rPr>
              <a:t>Hon. Professor, Centre for Workforce Futures, </a:t>
            </a:r>
            <a:r>
              <a:rPr lang="en-AU" sz="900" b="1" dirty="0">
                <a:solidFill>
                  <a:schemeClr val="bg1"/>
                </a:solidFill>
                <a:latin typeface="Chronicle Text G1"/>
              </a:rPr>
              <a:t>Macquarie University</a:t>
            </a:r>
          </a:p>
          <a:p>
            <a:r>
              <a:rPr lang="en-AU" sz="900" dirty="0">
                <a:solidFill>
                  <a:schemeClr val="bg1"/>
                </a:solidFill>
                <a:latin typeface="Chronicle Text G1"/>
              </a:rPr>
              <a:t>Adj. Professor, Tasmanian Institute for Learning &amp; Teaching, </a:t>
            </a:r>
            <a:r>
              <a:rPr lang="en-AU" sz="900" b="1" dirty="0">
                <a:solidFill>
                  <a:schemeClr val="bg1"/>
                </a:solidFill>
                <a:latin typeface="Chronicle Text G1"/>
              </a:rPr>
              <a:t>University of Tasmania</a:t>
            </a:r>
          </a:p>
        </p:txBody>
      </p:sp>
      <p:pic>
        <p:nvPicPr>
          <p:cNvPr id="6" name="Picture 5" descr="A person wearing a suit and tie&#10;&#10;Description automatically generated">
            <a:extLst>
              <a:ext uri="{FF2B5EF4-FFF2-40B4-BE49-F238E27FC236}">
                <a16:creationId xmlns:a16="http://schemas.microsoft.com/office/drawing/2014/main" id="{28D9305D-0323-45B9-86F6-08957BCB9A3D}"/>
              </a:ext>
            </a:extLst>
          </p:cNvPr>
          <p:cNvPicPr>
            <a:picLocks noChangeAspect="1"/>
          </p:cNvPicPr>
          <p:nvPr/>
        </p:nvPicPr>
        <p:blipFill>
          <a:blip r:embed="rId2">
            <a:alphaModFix amt="70000"/>
            <a:duotone>
              <a:schemeClr val="accent1">
                <a:shade val="45000"/>
                <a:satMod val="135000"/>
              </a:schemeClr>
              <a:prstClr val="white"/>
            </a:duotone>
          </a:blip>
          <a:stretch>
            <a:fillRect/>
          </a:stretch>
        </p:blipFill>
        <p:spPr>
          <a:xfrm>
            <a:off x="6787464" y="5625717"/>
            <a:ext cx="934156" cy="770102"/>
          </a:xfrm>
          <a:prstGeom prst="rect">
            <a:avLst/>
          </a:prstGeom>
        </p:spPr>
      </p:pic>
    </p:spTree>
    <p:extLst>
      <p:ext uri="{BB962C8B-B14F-4D97-AF65-F5344CB8AC3E}">
        <p14:creationId xmlns:p14="http://schemas.microsoft.com/office/powerpoint/2010/main" val="1249451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406525"/>
            <a:ext cx="10535660" cy="4495800"/>
          </a:xfrm>
        </p:spPr>
        <p:txBody>
          <a:bodyPr/>
          <a:lstStyle/>
          <a:p>
            <a:r>
              <a:rPr lang="en-AU" dirty="0"/>
              <a:t>Q2.</a:t>
            </a:r>
            <a:br>
              <a:rPr lang="en-AU" dirty="0"/>
            </a:br>
            <a:r>
              <a:rPr lang="en-AU" sz="4000" dirty="0"/>
              <a:t>Where will employment shrink and where will it grow in the next 3 to 5 years (overall and with insights into logistics, ports management, seafaring, and marine engineering)?</a:t>
            </a:r>
            <a:endParaRPr lang="en-US" dirty="0"/>
          </a:p>
        </p:txBody>
      </p:sp>
    </p:spTree>
    <p:extLst>
      <p:ext uri="{BB962C8B-B14F-4D97-AF65-F5344CB8AC3E}">
        <p14:creationId xmlns:p14="http://schemas.microsoft.com/office/powerpoint/2010/main" val="2041810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211" y="473821"/>
            <a:ext cx="10513977" cy="939179"/>
          </a:xfrm>
        </p:spPr>
        <p:txBody>
          <a:bodyPr/>
          <a:lstStyle/>
          <a:p>
            <a:r>
              <a:rPr lang="en-US" sz="3600" dirty="0">
                <a:solidFill>
                  <a:schemeClr val="bg2">
                    <a:lumMod val="10000"/>
                  </a:schemeClr>
                </a:solidFill>
                <a:latin typeface="Larsseit-Bold" pitchFamily="50" charset="0"/>
              </a:rPr>
              <a:t>Capability &amp; </a:t>
            </a:r>
            <a:r>
              <a:rPr lang="en-US" sz="3600" dirty="0">
                <a:solidFill>
                  <a:srgbClr val="339FD5"/>
                </a:solidFill>
                <a:latin typeface="Larsseit-Bold" pitchFamily="50" charset="0"/>
              </a:rPr>
              <a:t>employability</a:t>
            </a:r>
          </a:p>
        </p:txBody>
      </p:sp>
      <p:sp>
        <p:nvSpPr>
          <p:cNvPr id="59" name="Rectangle 58"/>
          <p:cNvSpPr/>
          <p:nvPr/>
        </p:nvSpPr>
        <p:spPr>
          <a:xfrm>
            <a:off x="2008070" y="5403761"/>
            <a:ext cx="4354693" cy="860413"/>
          </a:xfrm>
          <a:prstGeom prst="rect">
            <a:avLst/>
          </a:prstGeom>
        </p:spPr>
        <p:txBody>
          <a:bodyPr wrap="square" lIns="243802" rIns="243802" bIns="97521">
            <a:spAutoFit/>
          </a:bodyPr>
          <a:lstStyle/>
          <a:p>
            <a:pPr algn="r">
              <a:spcAft>
                <a:spcPts val="300"/>
              </a:spcAft>
            </a:pPr>
            <a:r>
              <a:rPr lang="en-US" sz="1467" dirty="0">
                <a:latin typeface="Larsseit" pitchFamily="50" charset="0"/>
              </a:rPr>
              <a:t>This dimension is about the person in a context. </a:t>
            </a:r>
          </a:p>
          <a:p>
            <a:pPr algn="r">
              <a:spcAft>
                <a:spcPts val="300"/>
              </a:spcAft>
            </a:pPr>
            <a:r>
              <a:rPr lang="en-US" sz="1467" dirty="0">
                <a:latin typeface="Larsseit" pitchFamily="50" charset="0"/>
              </a:rPr>
              <a:t>It is often </a:t>
            </a:r>
            <a:r>
              <a:rPr lang="en-US" sz="1467" dirty="0">
                <a:solidFill>
                  <a:srgbClr val="00B0F0"/>
                </a:solidFill>
                <a:latin typeface="Larsseit" pitchFamily="50" charset="0"/>
              </a:rPr>
              <a:t>much harder </a:t>
            </a:r>
            <a:r>
              <a:rPr lang="en-US" sz="1467" dirty="0">
                <a:latin typeface="Larsseit" pitchFamily="50" charset="0"/>
              </a:rPr>
              <a:t>for an employer to change</a:t>
            </a:r>
          </a:p>
        </p:txBody>
      </p:sp>
      <p:sp>
        <p:nvSpPr>
          <p:cNvPr id="5" name="Rectangle: Rounded Corners 4"/>
          <p:cNvSpPr/>
          <p:nvPr/>
        </p:nvSpPr>
        <p:spPr>
          <a:xfrm>
            <a:off x="9718468" y="1801458"/>
            <a:ext cx="1634521" cy="757302"/>
          </a:xfrm>
          <a:prstGeom prst="roundRect">
            <a:avLst/>
          </a:prstGeom>
          <a:solidFill>
            <a:srgbClr val="8FB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latin typeface="Larsseit" pitchFamily="50" charset="0"/>
              </a:rPr>
              <a:t>A. Skills</a:t>
            </a:r>
          </a:p>
        </p:txBody>
      </p:sp>
      <p:sp>
        <p:nvSpPr>
          <p:cNvPr id="50" name="Rectangle: Rounded Corners 49"/>
          <p:cNvSpPr/>
          <p:nvPr/>
        </p:nvSpPr>
        <p:spPr>
          <a:xfrm>
            <a:off x="9718468" y="2775561"/>
            <a:ext cx="1634521" cy="757302"/>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latin typeface="Larsseit" pitchFamily="50" charset="0"/>
              </a:rPr>
              <a:t>B. Knowledge</a:t>
            </a:r>
          </a:p>
        </p:txBody>
      </p:sp>
      <p:sp>
        <p:nvSpPr>
          <p:cNvPr id="52" name="Rectangle: Rounded Corners 51"/>
          <p:cNvSpPr/>
          <p:nvPr/>
        </p:nvSpPr>
        <p:spPr>
          <a:xfrm>
            <a:off x="2081763" y="1764027"/>
            <a:ext cx="1634521" cy="757302"/>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latin typeface="Larsseit" pitchFamily="50" charset="0"/>
              </a:rPr>
              <a:t>C. Emotions</a:t>
            </a:r>
          </a:p>
        </p:txBody>
      </p:sp>
      <p:sp>
        <p:nvSpPr>
          <p:cNvPr id="53" name="Rectangle: Rounded Corners 52"/>
          <p:cNvSpPr/>
          <p:nvPr/>
        </p:nvSpPr>
        <p:spPr>
          <a:xfrm>
            <a:off x="2087670" y="2714466"/>
            <a:ext cx="1634521" cy="75730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latin typeface="Larsseit" pitchFamily="50" charset="0"/>
              </a:rPr>
              <a:t>D. Cognition</a:t>
            </a:r>
          </a:p>
        </p:txBody>
      </p:sp>
      <p:sp>
        <p:nvSpPr>
          <p:cNvPr id="60" name="Rectangle: Rounded Corners 59"/>
          <p:cNvSpPr/>
          <p:nvPr/>
        </p:nvSpPr>
        <p:spPr>
          <a:xfrm>
            <a:off x="2087670" y="3668569"/>
            <a:ext cx="1634521" cy="757302"/>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latin typeface="Larsseit" pitchFamily="50" charset="0"/>
              </a:rPr>
              <a:t>E. Mindsets</a:t>
            </a:r>
          </a:p>
        </p:txBody>
      </p:sp>
      <p:sp>
        <p:nvSpPr>
          <p:cNvPr id="10" name="Text Placeholder 9"/>
          <p:cNvSpPr>
            <a:spLocks noGrp="1"/>
          </p:cNvSpPr>
          <p:nvPr>
            <p:ph type="body" sz="quarter" idx="4294967295"/>
          </p:nvPr>
        </p:nvSpPr>
        <p:spPr>
          <a:xfrm>
            <a:off x="1565498" y="1378758"/>
            <a:ext cx="3069636" cy="406337"/>
          </a:xfrm>
        </p:spPr>
        <p:txBody>
          <a:bodyPr>
            <a:normAutofit fontScale="85000" lnSpcReduction="10000"/>
          </a:bodyPr>
          <a:lstStyle/>
          <a:p>
            <a:pPr algn="l"/>
            <a:r>
              <a:rPr lang="en-AU" dirty="0">
                <a:solidFill>
                  <a:schemeClr val="tx1"/>
                </a:solidFill>
                <a:latin typeface="Larsseit" pitchFamily="50" charset="0"/>
              </a:rPr>
              <a:t> ‘Know What’ and ‘Know Why’</a:t>
            </a:r>
          </a:p>
        </p:txBody>
      </p:sp>
      <p:sp>
        <p:nvSpPr>
          <p:cNvPr id="36" name="Oval 35"/>
          <p:cNvSpPr>
            <a:spLocks noChangeAspect="1"/>
          </p:cNvSpPr>
          <p:nvPr/>
        </p:nvSpPr>
        <p:spPr>
          <a:xfrm>
            <a:off x="4688084" y="1558119"/>
            <a:ext cx="3661408" cy="3648511"/>
          </a:xfrm>
          <a:prstGeom prst="ellipse">
            <a:avLst/>
          </a:prstGeom>
          <a:ln w="266700" cap="rnd" cmpd="sng">
            <a:solidFill>
              <a:schemeClr val="tx1">
                <a:alpha val="2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38" name="Oval 37"/>
          <p:cNvSpPr>
            <a:spLocks noChangeAspect="1"/>
          </p:cNvSpPr>
          <p:nvPr/>
        </p:nvSpPr>
        <p:spPr>
          <a:xfrm>
            <a:off x="4990894" y="1859866"/>
            <a:ext cx="3075523" cy="3064684"/>
          </a:xfrm>
          <a:prstGeom prst="ellipse">
            <a:avLst/>
          </a:prstGeom>
          <a:ln w="266700" cap="rnd" cmpd="sng">
            <a:solidFill>
              <a:schemeClr val="tx1">
                <a:alpha val="2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40" name="Arc 39"/>
          <p:cNvSpPr>
            <a:spLocks noChangeAspect="1"/>
          </p:cNvSpPr>
          <p:nvPr/>
        </p:nvSpPr>
        <p:spPr>
          <a:xfrm>
            <a:off x="4688084" y="1558119"/>
            <a:ext cx="3661408" cy="3648511"/>
          </a:xfrm>
          <a:prstGeom prst="arc">
            <a:avLst>
              <a:gd name="adj1" fmla="val 16067760"/>
              <a:gd name="adj2" fmla="val 5137421"/>
            </a:avLst>
          </a:prstGeom>
          <a:ln w="266700" cap="rnd" cmpd="sng">
            <a:solidFill>
              <a:srgbClr val="8FBC2A"/>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41" name="Arc 40"/>
          <p:cNvSpPr>
            <a:spLocks noChangeAspect="1"/>
          </p:cNvSpPr>
          <p:nvPr/>
        </p:nvSpPr>
        <p:spPr>
          <a:xfrm>
            <a:off x="4990890" y="1859860"/>
            <a:ext cx="3075525" cy="3064687"/>
          </a:xfrm>
          <a:prstGeom prst="arc">
            <a:avLst>
              <a:gd name="adj1" fmla="val 16016167"/>
              <a:gd name="adj2" fmla="val 5369292"/>
            </a:avLst>
          </a:prstGeom>
          <a:ln w="266700" cap="rnd" cmpd="sng">
            <a:solidFill>
              <a:srgbClr val="FFC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45" name="Rectangle 44"/>
          <p:cNvSpPr>
            <a:spLocks noChangeAspect="1"/>
          </p:cNvSpPr>
          <p:nvPr/>
        </p:nvSpPr>
        <p:spPr>
          <a:xfrm>
            <a:off x="6401579" y="1464815"/>
            <a:ext cx="295274" cy="256673"/>
          </a:xfrm>
          <a:prstGeom prst="rect">
            <a:avLst/>
          </a:prstGeom>
        </p:spPr>
        <p:txBody>
          <a:bodyPr wrap="none">
            <a:spAutoFit/>
          </a:bodyPr>
          <a:lstStyle/>
          <a:p>
            <a:pPr>
              <a:lnSpc>
                <a:spcPct val="89000"/>
              </a:lnSpc>
            </a:pPr>
            <a:r>
              <a:rPr lang="en-US" sz="1200" b="1" dirty="0">
                <a:solidFill>
                  <a:srgbClr val="FFFFFF"/>
                </a:solidFill>
                <a:latin typeface="Larsseit" pitchFamily="50" charset="0"/>
                <a:cs typeface="Poppins SemiBold" panose="02000000000000000000" pitchFamily="2" charset="0"/>
              </a:rPr>
              <a:t>A</a:t>
            </a:r>
          </a:p>
        </p:txBody>
      </p:sp>
      <p:sp>
        <p:nvSpPr>
          <p:cNvPr id="46" name="Rectangle 45"/>
          <p:cNvSpPr>
            <a:spLocks noChangeAspect="1"/>
          </p:cNvSpPr>
          <p:nvPr/>
        </p:nvSpPr>
        <p:spPr>
          <a:xfrm>
            <a:off x="6404792" y="1757030"/>
            <a:ext cx="276038" cy="256673"/>
          </a:xfrm>
          <a:prstGeom prst="rect">
            <a:avLst/>
          </a:prstGeom>
        </p:spPr>
        <p:txBody>
          <a:bodyPr wrap="none">
            <a:spAutoFit/>
          </a:bodyPr>
          <a:lstStyle/>
          <a:p>
            <a:pPr>
              <a:lnSpc>
                <a:spcPct val="89000"/>
              </a:lnSpc>
            </a:pPr>
            <a:r>
              <a:rPr lang="en-US" sz="1200" b="1" dirty="0">
                <a:solidFill>
                  <a:srgbClr val="FFFFFF"/>
                </a:solidFill>
                <a:latin typeface="Larsseit" pitchFamily="50" charset="0"/>
                <a:cs typeface="Poppins SemiBold" panose="02000000000000000000" pitchFamily="2" charset="0"/>
              </a:rPr>
              <a:t>B</a:t>
            </a:r>
          </a:p>
        </p:txBody>
      </p:sp>
      <p:sp>
        <p:nvSpPr>
          <p:cNvPr id="57" name="Rectangle 56"/>
          <p:cNvSpPr>
            <a:spLocks noChangeAspect="1"/>
          </p:cNvSpPr>
          <p:nvPr/>
        </p:nvSpPr>
        <p:spPr>
          <a:xfrm>
            <a:off x="6328248" y="2097479"/>
            <a:ext cx="184731" cy="256673"/>
          </a:xfrm>
          <a:prstGeom prst="rect">
            <a:avLst/>
          </a:prstGeom>
        </p:spPr>
        <p:txBody>
          <a:bodyPr wrap="none">
            <a:spAutoFit/>
          </a:bodyPr>
          <a:lstStyle/>
          <a:p>
            <a:pPr>
              <a:lnSpc>
                <a:spcPct val="89000"/>
              </a:lnSpc>
            </a:pPr>
            <a:endParaRPr lang="en-US" sz="1200" b="1" dirty="0">
              <a:solidFill>
                <a:srgbClr val="FFFFFF"/>
              </a:solidFill>
              <a:latin typeface="Larsseit" pitchFamily="50" charset="0"/>
              <a:cs typeface="Poppins SemiBold" panose="02000000000000000000" pitchFamily="2" charset="0"/>
            </a:endParaRPr>
          </a:p>
        </p:txBody>
      </p:sp>
      <p:sp>
        <p:nvSpPr>
          <p:cNvPr id="35" name="Oval 34"/>
          <p:cNvSpPr>
            <a:spLocks noChangeAspect="1"/>
          </p:cNvSpPr>
          <p:nvPr/>
        </p:nvSpPr>
        <p:spPr>
          <a:xfrm>
            <a:off x="5292793" y="2169580"/>
            <a:ext cx="2451991" cy="2451985"/>
          </a:xfrm>
          <a:prstGeom prst="ellipse">
            <a:avLst/>
          </a:prstGeom>
          <a:ln w="266700" cap="rnd" cmpd="sng">
            <a:solidFill>
              <a:schemeClr val="tx1">
                <a:alpha val="2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39" name="Oval 38"/>
          <p:cNvSpPr>
            <a:spLocks noChangeAspect="1"/>
          </p:cNvSpPr>
          <p:nvPr/>
        </p:nvSpPr>
        <p:spPr>
          <a:xfrm>
            <a:off x="5602200" y="2479088"/>
            <a:ext cx="1843422" cy="1843418"/>
          </a:xfrm>
          <a:prstGeom prst="ellipse">
            <a:avLst/>
          </a:prstGeom>
          <a:ln w="266700" cap="rnd" cmpd="sng">
            <a:solidFill>
              <a:schemeClr val="tx1">
                <a:alpha val="2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44" name="Oval 43"/>
          <p:cNvSpPr>
            <a:spLocks noChangeAspect="1"/>
          </p:cNvSpPr>
          <p:nvPr/>
        </p:nvSpPr>
        <p:spPr>
          <a:xfrm>
            <a:off x="5894742" y="2775561"/>
            <a:ext cx="1248089" cy="1248085"/>
          </a:xfrm>
          <a:prstGeom prst="ellipse">
            <a:avLst/>
          </a:prstGeom>
          <a:ln w="266700" cap="rnd" cmpd="sng">
            <a:solidFill>
              <a:schemeClr val="tx1">
                <a:alpha val="2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65" name="Arc 64"/>
          <p:cNvSpPr>
            <a:spLocks noChangeAspect="1"/>
          </p:cNvSpPr>
          <p:nvPr/>
        </p:nvSpPr>
        <p:spPr>
          <a:xfrm flipH="1">
            <a:off x="5278555" y="2175946"/>
            <a:ext cx="2533804" cy="2439251"/>
          </a:xfrm>
          <a:prstGeom prst="arc">
            <a:avLst>
              <a:gd name="adj1" fmla="val 16550163"/>
              <a:gd name="adj2" fmla="val 5137421"/>
            </a:avLst>
          </a:prstGeom>
          <a:ln w="266700" cap="rnd" cmpd="sng">
            <a:solidFill>
              <a:schemeClr val="tx2">
                <a:lumMod val="7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66" name="Arc 65"/>
          <p:cNvSpPr>
            <a:spLocks noChangeAspect="1"/>
          </p:cNvSpPr>
          <p:nvPr/>
        </p:nvSpPr>
        <p:spPr>
          <a:xfrm flipH="1">
            <a:off x="5602200" y="2479086"/>
            <a:ext cx="1843422" cy="1843419"/>
          </a:xfrm>
          <a:prstGeom prst="arc">
            <a:avLst>
              <a:gd name="adj1" fmla="val 16789755"/>
              <a:gd name="adj2" fmla="val 5211278"/>
            </a:avLst>
          </a:prstGeom>
          <a:ln w="266700" cap="rnd" cmpd="sng">
            <a:solidFill>
              <a:schemeClr val="tx2">
                <a:lumMod val="60000"/>
                <a:lumOff val="4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67" name="Arc 66"/>
          <p:cNvSpPr>
            <a:spLocks noChangeAspect="1"/>
          </p:cNvSpPr>
          <p:nvPr/>
        </p:nvSpPr>
        <p:spPr>
          <a:xfrm flipH="1">
            <a:off x="5901341" y="2769193"/>
            <a:ext cx="1241490" cy="1235529"/>
          </a:xfrm>
          <a:prstGeom prst="arc">
            <a:avLst>
              <a:gd name="adj1" fmla="val 16789755"/>
              <a:gd name="adj2" fmla="val 5101554"/>
            </a:avLst>
          </a:prstGeom>
          <a:ln w="266700" cap="rnd" cmpd="sng">
            <a:solidFill>
              <a:schemeClr val="tx2">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solidFill>
                <a:srgbClr val="FFFFFF"/>
              </a:solidFill>
              <a:latin typeface="Larsseit" pitchFamily="50" charset="0"/>
            </a:endParaRPr>
          </a:p>
        </p:txBody>
      </p:sp>
      <p:sp>
        <p:nvSpPr>
          <p:cNvPr id="68" name="Rectangle 67"/>
          <p:cNvSpPr>
            <a:spLocks noChangeAspect="1"/>
          </p:cNvSpPr>
          <p:nvPr/>
        </p:nvSpPr>
        <p:spPr>
          <a:xfrm>
            <a:off x="6206195" y="2408890"/>
            <a:ext cx="301686" cy="256673"/>
          </a:xfrm>
          <a:prstGeom prst="rect">
            <a:avLst/>
          </a:prstGeom>
        </p:spPr>
        <p:txBody>
          <a:bodyPr wrap="none">
            <a:spAutoFit/>
          </a:bodyPr>
          <a:lstStyle/>
          <a:p>
            <a:pPr>
              <a:lnSpc>
                <a:spcPct val="89000"/>
              </a:lnSpc>
            </a:pPr>
            <a:r>
              <a:rPr lang="en-US" sz="1200" b="1" dirty="0">
                <a:solidFill>
                  <a:srgbClr val="FFFFFF"/>
                </a:solidFill>
                <a:latin typeface="Larsseit" pitchFamily="50" charset="0"/>
                <a:cs typeface="Poppins SemiBold" panose="02000000000000000000" pitchFamily="2" charset="0"/>
              </a:rPr>
              <a:t>D</a:t>
            </a:r>
          </a:p>
        </p:txBody>
      </p:sp>
      <p:sp>
        <p:nvSpPr>
          <p:cNvPr id="69" name="Rectangle 68"/>
          <p:cNvSpPr>
            <a:spLocks noChangeAspect="1"/>
          </p:cNvSpPr>
          <p:nvPr/>
        </p:nvSpPr>
        <p:spPr>
          <a:xfrm>
            <a:off x="6215949" y="2085948"/>
            <a:ext cx="300082" cy="256673"/>
          </a:xfrm>
          <a:prstGeom prst="rect">
            <a:avLst/>
          </a:prstGeom>
        </p:spPr>
        <p:txBody>
          <a:bodyPr wrap="none">
            <a:spAutoFit/>
          </a:bodyPr>
          <a:lstStyle/>
          <a:p>
            <a:pPr>
              <a:lnSpc>
                <a:spcPct val="89000"/>
              </a:lnSpc>
            </a:pPr>
            <a:r>
              <a:rPr lang="en-US" sz="1200" b="1" dirty="0">
                <a:solidFill>
                  <a:srgbClr val="FFFFFF"/>
                </a:solidFill>
                <a:latin typeface="Larsseit" pitchFamily="50" charset="0"/>
                <a:cs typeface="Poppins SemiBold" panose="02000000000000000000" pitchFamily="2" charset="0"/>
              </a:rPr>
              <a:t>C</a:t>
            </a:r>
          </a:p>
        </p:txBody>
      </p:sp>
      <p:sp>
        <p:nvSpPr>
          <p:cNvPr id="70" name="Rectangle 69"/>
          <p:cNvSpPr>
            <a:spLocks noChangeAspect="1"/>
          </p:cNvSpPr>
          <p:nvPr/>
        </p:nvSpPr>
        <p:spPr>
          <a:xfrm>
            <a:off x="6216061" y="2714657"/>
            <a:ext cx="268022" cy="256673"/>
          </a:xfrm>
          <a:prstGeom prst="rect">
            <a:avLst/>
          </a:prstGeom>
        </p:spPr>
        <p:txBody>
          <a:bodyPr wrap="none">
            <a:spAutoFit/>
          </a:bodyPr>
          <a:lstStyle/>
          <a:p>
            <a:pPr>
              <a:lnSpc>
                <a:spcPct val="89000"/>
              </a:lnSpc>
            </a:pPr>
            <a:r>
              <a:rPr lang="en-US" sz="1200" b="1" dirty="0">
                <a:solidFill>
                  <a:srgbClr val="FFFFFF"/>
                </a:solidFill>
                <a:latin typeface="Larsseit" pitchFamily="50" charset="0"/>
                <a:cs typeface="Poppins SemiBold" panose="02000000000000000000" pitchFamily="2" charset="0"/>
              </a:rPr>
              <a:t>E</a:t>
            </a:r>
          </a:p>
        </p:txBody>
      </p:sp>
      <p:sp>
        <p:nvSpPr>
          <p:cNvPr id="71" name="Rectangle 70"/>
          <p:cNvSpPr/>
          <p:nvPr/>
        </p:nvSpPr>
        <p:spPr>
          <a:xfrm>
            <a:off x="6644720" y="5411948"/>
            <a:ext cx="4663953" cy="860413"/>
          </a:xfrm>
          <a:prstGeom prst="rect">
            <a:avLst/>
          </a:prstGeom>
        </p:spPr>
        <p:txBody>
          <a:bodyPr wrap="square" lIns="243802" rIns="243802" bIns="97521">
            <a:spAutoFit/>
          </a:bodyPr>
          <a:lstStyle/>
          <a:p>
            <a:pPr>
              <a:spcAft>
                <a:spcPts val="300"/>
              </a:spcAft>
            </a:pPr>
            <a:r>
              <a:rPr lang="en-US" sz="1467" dirty="0">
                <a:latin typeface="Larsseit" pitchFamily="50" charset="0"/>
              </a:rPr>
              <a:t>This dimension is about assessed learning and performance. </a:t>
            </a:r>
          </a:p>
          <a:p>
            <a:pPr>
              <a:spcAft>
                <a:spcPts val="300"/>
              </a:spcAft>
            </a:pPr>
            <a:r>
              <a:rPr lang="en-US" sz="1467" dirty="0">
                <a:latin typeface="Larsseit" pitchFamily="50" charset="0"/>
              </a:rPr>
              <a:t>It is often </a:t>
            </a:r>
            <a:r>
              <a:rPr lang="en-US" sz="1467" dirty="0">
                <a:solidFill>
                  <a:srgbClr val="00B0F0"/>
                </a:solidFill>
                <a:latin typeface="Larsseit" pitchFamily="50" charset="0"/>
              </a:rPr>
              <a:t>faster</a:t>
            </a:r>
            <a:r>
              <a:rPr lang="en-US" sz="1467" dirty="0">
                <a:latin typeface="Larsseit" pitchFamily="50" charset="0"/>
              </a:rPr>
              <a:t> for an employer to change</a:t>
            </a:r>
          </a:p>
        </p:txBody>
      </p:sp>
      <p:cxnSp>
        <p:nvCxnSpPr>
          <p:cNvPr id="13" name="Straight Connector 12"/>
          <p:cNvCxnSpPr>
            <a:cxnSpLocks/>
          </p:cNvCxnSpPr>
          <p:nvPr/>
        </p:nvCxnSpPr>
        <p:spPr>
          <a:xfrm>
            <a:off x="6468664" y="1323438"/>
            <a:ext cx="44315" cy="4626799"/>
          </a:xfrm>
          <a:prstGeom prst="line">
            <a:avLst/>
          </a:prstGeom>
          <a:ln w="19050">
            <a:prstDash val="dash"/>
          </a:ln>
        </p:spPr>
        <p:style>
          <a:lnRef idx="1">
            <a:schemeClr val="accent3"/>
          </a:lnRef>
          <a:fillRef idx="0">
            <a:schemeClr val="accent3"/>
          </a:fillRef>
          <a:effectRef idx="0">
            <a:schemeClr val="accent3"/>
          </a:effectRef>
          <a:fontRef idx="minor">
            <a:schemeClr val="tx1"/>
          </a:fontRef>
        </p:style>
      </p:cxnSp>
      <p:cxnSp>
        <p:nvCxnSpPr>
          <p:cNvPr id="37" name="Straight Connector 36"/>
          <p:cNvCxnSpPr>
            <a:cxnSpLocks/>
            <a:stCxn id="60" idx="3"/>
          </p:cNvCxnSpPr>
          <p:nvPr/>
        </p:nvCxnSpPr>
        <p:spPr>
          <a:xfrm flipV="1">
            <a:off x="3722191" y="4014439"/>
            <a:ext cx="2606057" cy="32782"/>
          </a:xfrm>
          <a:prstGeom prst="line">
            <a:avLst/>
          </a:prstGeom>
          <a:ln w="6350" cmpd="sng">
            <a:solidFill>
              <a:schemeClr val="tx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a:cxnSpLocks/>
            <a:stCxn id="53" idx="3"/>
          </p:cNvCxnSpPr>
          <p:nvPr/>
        </p:nvCxnSpPr>
        <p:spPr>
          <a:xfrm>
            <a:off x="3722191" y="3093117"/>
            <a:ext cx="1878595" cy="0"/>
          </a:xfrm>
          <a:prstGeom prst="line">
            <a:avLst/>
          </a:prstGeom>
          <a:ln w="6350" cmpd="sng">
            <a:solidFill>
              <a:schemeClr val="tx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a:cxnSpLocks/>
            <a:endCxn id="52" idx="3"/>
          </p:cNvCxnSpPr>
          <p:nvPr/>
        </p:nvCxnSpPr>
        <p:spPr>
          <a:xfrm flipH="1">
            <a:off x="3716284" y="2142678"/>
            <a:ext cx="2371009" cy="0"/>
          </a:xfrm>
          <a:prstGeom prst="line">
            <a:avLst/>
          </a:prstGeom>
          <a:ln w="6350" cmpd="sng">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a:cxnSpLocks/>
          </p:cNvCxnSpPr>
          <p:nvPr/>
        </p:nvCxnSpPr>
        <p:spPr>
          <a:xfrm flipH="1">
            <a:off x="8066415" y="2162024"/>
            <a:ext cx="1652058" cy="0"/>
          </a:xfrm>
          <a:prstGeom prst="line">
            <a:avLst/>
          </a:prstGeom>
          <a:ln w="6350" cmpd="sng">
            <a:solidFill>
              <a:srgbClr val="8FBC2A"/>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a:cxnSpLocks/>
          </p:cNvCxnSpPr>
          <p:nvPr/>
        </p:nvCxnSpPr>
        <p:spPr>
          <a:xfrm flipH="1">
            <a:off x="8144978" y="3099077"/>
            <a:ext cx="1573489" cy="0"/>
          </a:xfrm>
          <a:prstGeom prst="line">
            <a:avLst/>
          </a:prstGeom>
          <a:ln w="6350" cmpd="sng">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72" name="Text Placeholder 9"/>
          <p:cNvSpPr txBox="1">
            <a:spLocks/>
          </p:cNvSpPr>
          <p:nvPr/>
        </p:nvSpPr>
        <p:spPr>
          <a:xfrm>
            <a:off x="9876341" y="1331554"/>
            <a:ext cx="1318772" cy="406337"/>
          </a:xfrm>
          <a:prstGeom prst="rect">
            <a:avLst/>
          </a:prstGeom>
        </p:spPr>
        <p:txBody>
          <a:bodyPr vert="horz" lIns="91426" tIns="45713" rIns="91426" bIns="45713" rtlCol="0">
            <a:normAutofit fontScale="92500"/>
          </a:bodyPr>
          <a:lstStyle>
            <a:lvl1pPr marL="0" indent="0" algn="ctr" defTabSz="914400" rtl="0" eaLnBrk="1" latinLnBrk="0" hangingPunct="1">
              <a:lnSpc>
                <a:spcPct val="86000"/>
              </a:lnSpc>
              <a:spcBef>
                <a:spcPts val="0"/>
              </a:spcBef>
              <a:buFont typeface="Arial" panose="020B0604020202020204" pitchFamily="34" charset="0"/>
              <a:buNone/>
              <a:defRPr sz="1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latin typeface="Larsseit" pitchFamily="50" charset="0"/>
              </a:rPr>
              <a:t>‘Know How’</a:t>
            </a:r>
          </a:p>
        </p:txBody>
      </p:sp>
      <p:sp>
        <p:nvSpPr>
          <p:cNvPr id="47" name="Slide Number Placeholder 2">
            <a:extLst>
              <a:ext uri="{FF2B5EF4-FFF2-40B4-BE49-F238E27FC236}">
                <a16:creationId xmlns:a16="http://schemas.microsoft.com/office/drawing/2014/main" id="{A4E0EC7F-33AD-4F14-849E-B933EB323DA3}"/>
              </a:ext>
            </a:extLst>
          </p:cNvPr>
          <p:cNvSpPr txBox="1">
            <a:spLocks/>
          </p:cNvSpPr>
          <p:nvPr/>
        </p:nvSpPr>
        <p:spPr>
          <a:xfrm>
            <a:off x="10709238" y="6356351"/>
            <a:ext cx="64456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43198E0-9FE1-43CB-8944-8BFBFFF2C1E1}" type="slidenum">
              <a:rPr lang="en-AU" sz="1400" b="1" smtClean="0"/>
              <a:pPr algn="r"/>
              <a:t>11</a:t>
            </a:fld>
            <a:endParaRPr lang="en-AU" sz="1400" b="1" dirty="0"/>
          </a:p>
        </p:txBody>
      </p:sp>
    </p:spTree>
    <p:extLst>
      <p:ext uri="{BB962C8B-B14F-4D97-AF65-F5344CB8AC3E}">
        <p14:creationId xmlns:p14="http://schemas.microsoft.com/office/powerpoint/2010/main" val="167939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down)">
                                      <p:cBhvr>
                                        <p:cTn id="10" dur="500"/>
                                        <p:tgtEl>
                                          <p:spTgt spid="5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down)">
                                      <p:cBhvr>
                                        <p:cTn id="13" dur="500"/>
                                        <p:tgtEl>
                                          <p:spTgt spid="5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down)">
                                      <p:cBhvr>
                                        <p:cTn id="16" dur="500"/>
                                        <p:tgtEl>
                                          <p:spTgt spid="60"/>
                                        </p:tgtEl>
                                      </p:cBhvr>
                                    </p:animEffect>
                                  </p:childTnLst>
                                </p:cTn>
                              </p:par>
                              <p:par>
                                <p:cTn id="17" presetID="22" presetClass="entr" presetSubtype="4"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par>
                                <p:cTn id="20" presetID="22" presetClass="entr" presetSubtype="4"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par>
                                <p:cTn id="23" presetID="22" presetClass="entr" presetSubtype="4"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down)">
                                      <p:cBhvr>
                                        <p:cTn id="25" dur="500"/>
                                        <p:tgtEl>
                                          <p:spTgt spid="43"/>
                                        </p:tgtEl>
                                      </p:cBhvr>
                                    </p:animEffect>
                                  </p:childTnLst>
                                </p:cTn>
                              </p:par>
                              <p:par>
                                <p:cTn id="26" presetID="22" presetClass="entr" presetSubtype="4"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down)">
                                      <p:cBhvr>
                                        <p:cTn id="31" dur="500"/>
                                        <p:tgtEl>
                                          <p:spTgt spid="6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down)">
                                      <p:cBhvr>
                                        <p:cTn id="34" dur="500"/>
                                        <p:tgtEl>
                                          <p:spTgt spid="6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down)">
                                      <p:cBhvr>
                                        <p:cTn id="37" dur="500"/>
                                        <p:tgtEl>
                                          <p:spTgt spid="6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down)">
                                      <p:cBhvr>
                                        <p:cTn id="4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2" grpId="0" animBg="1"/>
      <p:bldP spid="53" grpId="0" animBg="1"/>
      <p:bldP spid="60" grpId="0" animBg="1"/>
      <p:bldP spid="10" grpId="0" build="p"/>
      <p:bldP spid="65" grpId="0" animBg="1"/>
      <p:bldP spid="66" grpId="0" animBg="1"/>
      <p:bldP spid="67" grpId="0" animBg="1"/>
      <p:bldP spid="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97BEEB2F-2862-4B63-B67D-B57D6EB6DBEA}"/>
              </a:ext>
            </a:extLst>
          </p:cNvPr>
          <p:cNvSpPr txBox="1"/>
          <p:nvPr/>
        </p:nvSpPr>
        <p:spPr>
          <a:xfrm>
            <a:off x="955634" y="6143221"/>
            <a:ext cx="3231471" cy="397288"/>
          </a:xfrm>
          <a:prstGeom prst="rect">
            <a:avLst/>
          </a:prstGeom>
          <a:noFill/>
        </p:spPr>
        <p:txBody>
          <a:bodyPr wrap="square" rtlCol="0">
            <a:spAutoFit/>
          </a:bodyPr>
          <a:lstStyle/>
          <a:p>
            <a:r>
              <a:rPr lang="en-US" sz="1056" baseline="30000" dirty="0">
                <a:latin typeface="Poppins" panose="02000000000000000000" pitchFamily="2" charset="0"/>
                <a:cs typeface="Poppins" panose="02000000000000000000" pitchFamily="2" charset="0"/>
              </a:rPr>
              <a:t>1</a:t>
            </a:r>
            <a:r>
              <a:rPr lang="en-AU" sz="991" dirty="0"/>
              <a:t> Deloitte Access Economics (April 2017). </a:t>
            </a:r>
            <a:r>
              <a:rPr lang="en-AU" sz="991" i="1" dirty="0"/>
              <a:t>Soft Skills for business success</a:t>
            </a:r>
            <a:r>
              <a:rPr lang="en-AU" sz="991" dirty="0"/>
              <a:t>, DeakinCo., Melbourne. </a:t>
            </a:r>
          </a:p>
        </p:txBody>
      </p:sp>
      <p:pic>
        <p:nvPicPr>
          <p:cNvPr id="28" name="Picture 27">
            <a:hlinkClick r:id="rId3"/>
            <a:extLst>
              <a:ext uri="{FF2B5EF4-FFF2-40B4-BE49-F238E27FC236}">
                <a16:creationId xmlns:a16="http://schemas.microsoft.com/office/drawing/2014/main" id="{D15E1427-77BD-4C67-99D8-08EF32356F9E}"/>
              </a:ext>
            </a:extLst>
          </p:cNvPr>
          <p:cNvPicPr>
            <a:picLocks noChangeAspect="1"/>
          </p:cNvPicPr>
          <p:nvPr/>
        </p:nvPicPr>
        <p:blipFill>
          <a:blip r:embed="rId4"/>
          <a:stretch>
            <a:fillRect/>
          </a:stretch>
        </p:blipFill>
        <p:spPr>
          <a:xfrm>
            <a:off x="813318" y="1916273"/>
            <a:ext cx="2358168" cy="3343993"/>
          </a:xfrm>
          <a:prstGeom prst="rect">
            <a:avLst/>
          </a:prstGeom>
        </p:spPr>
      </p:pic>
      <p:sp>
        <p:nvSpPr>
          <p:cNvPr id="6" name="Title 5">
            <a:extLst>
              <a:ext uri="{FF2B5EF4-FFF2-40B4-BE49-F238E27FC236}">
                <a16:creationId xmlns:a16="http://schemas.microsoft.com/office/drawing/2014/main" id="{1720282A-56CD-4E97-A623-2480D45E65F1}"/>
              </a:ext>
            </a:extLst>
          </p:cNvPr>
          <p:cNvSpPr>
            <a:spLocks noGrp="1"/>
          </p:cNvSpPr>
          <p:nvPr>
            <p:ph type="title"/>
          </p:nvPr>
        </p:nvSpPr>
        <p:spPr>
          <a:xfrm>
            <a:off x="663548" y="402610"/>
            <a:ext cx="9096143" cy="1195123"/>
          </a:xfrm>
        </p:spPr>
        <p:txBody>
          <a:bodyPr>
            <a:noAutofit/>
          </a:bodyPr>
          <a:lstStyle/>
          <a:p>
            <a:pPr>
              <a:lnSpc>
                <a:spcPts val="4133"/>
              </a:lnSpc>
            </a:pPr>
            <a:r>
              <a:rPr lang="en-AU" sz="2800" dirty="0">
                <a:solidFill>
                  <a:schemeClr val="bg2">
                    <a:lumMod val="25000"/>
                  </a:schemeClr>
                </a:solidFill>
              </a:rPr>
              <a:t>Future employability is more about the </a:t>
            </a:r>
            <a:r>
              <a:rPr lang="en-AU" sz="2800" dirty="0">
                <a:solidFill>
                  <a:srgbClr val="00B0F0"/>
                </a:solidFill>
              </a:rPr>
              <a:t>person’s future potential, </a:t>
            </a:r>
            <a:r>
              <a:rPr lang="en-AU" sz="2800" dirty="0">
                <a:solidFill>
                  <a:schemeClr val="bg2">
                    <a:lumMod val="25000"/>
                  </a:schemeClr>
                </a:solidFill>
              </a:rPr>
              <a:t>not just </a:t>
            </a:r>
            <a:r>
              <a:rPr lang="en-AU" sz="2800" dirty="0">
                <a:solidFill>
                  <a:srgbClr val="00B0F0"/>
                </a:solidFill>
              </a:rPr>
              <a:t>technical skills </a:t>
            </a:r>
            <a:r>
              <a:rPr lang="en-AU" sz="2800" dirty="0">
                <a:solidFill>
                  <a:schemeClr val="bg2">
                    <a:lumMod val="25000"/>
                  </a:schemeClr>
                </a:solidFill>
              </a:rPr>
              <a:t>to do a job</a:t>
            </a:r>
          </a:p>
        </p:txBody>
      </p:sp>
      <p:sp>
        <p:nvSpPr>
          <p:cNvPr id="47" name="TextBox 46">
            <a:extLst>
              <a:ext uri="{FF2B5EF4-FFF2-40B4-BE49-F238E27FC236}">
                <a16:creationId xmlns:a16="http://schemas.microsoft.com/office/drawing/2014/main" id="{87664302-E511-46DA-B891-EE2D2C22CD41}"/>
              </a:ext>
            </a:extLst>
          </p:cNvPr>
          <p:cNvSpPr txBox="1"/>
          <p:nvPr/>
        </p:nvSpPr>
        <p:spPr>
          <a:xfrm>
            <a:off x="4835195" y="4935844"/>
            <a:ext cx="2128245" cy="1426031"/>
          </a:xfrm>
          <a:prstGeom prst="rect">
            <a:avLst/>
          </a:prstGeom>
          <a:noFill/>
        </p:spPr>
        <p:txBody>
          <a:bodyPr wrap="square" rtlCol="0">
            <a:spAutoFit/>
          </a:bodyPr>
          <a:lstStyle/>
          <a:p>
            <a:pPr algn="ctr"/>
            <a:r>
              <a:rPr lang="en-AU" sz="2000" baseline="30000" dirty="0">
                <a:latin typeface="Open Sans" panose="020B0606030504020204" pitchFamily="34" charset="0"/>
                <a:ea typeface="Open Sans" panose="020B0606030504020204" pitchFamily="34" charset="0"/>
                <a:cs typeface="Open Sans" panose="020B0606030504020204" pitchFamily="34" charset="0"/>
              </a:rPr>
              <a:t>The personal intelligence, motivation, cognitive awareness and drive to learn, grow and overcome challenges.</a:t>
            </a:r>
          </a:p>
          <a:p>
            <a:pPr algn="ctr"/>
            <a:endParaRPr lang="en-AU" sz="20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D6A5CE02-4E97-429A-8208-A31CBF96D01D}"/>
              </a:ext>
            </a:extLst>
          </p:cNvPr>
          <p:cNvGrpSpPr/>
          <p:nvPr/>
        </p:nvGrpSpPr>
        <p:grpSpPr>
          <a:xfrm>
            <a:off x="4835196" y="1745737"/>
            <a:ext cx="7094534" cy="4161429"/>
            <a:chOff x="4835196" y="1745737"/>
            <a:chExt cx="7094534" cy="4161429"/>
          </a:xfrm>
        </p:grpSpPr>
        <p:grpSp>
          <p:nvGrpSpPr>
            <p:cNvPr id="7" name="Group 6">
              <a:extLst>
                <a:ext uri="{FF2B5EF4-FFF2-40B4-BE49-F238E27FC236}">
                  <a16:creationId xmlns:a16="http://schemas.microsoft.com/office/drawing/2014/main" id="{7028983A-3C1F-47CE-8039-64265D1DB55F}"/>
                </a:ext>
              </a:extLst>
            </p:cNvPr>
            <p:cNvGrpSpPr/>
            <p:nvPr/>
          </p:nvGrpSpPr>
          <p:grpSpPr>
            <a:xfrm>
              <a:off x="6499907" y="2795282"/>
              <a:ext cx="3592045" cy="3111884"/>
              <a:chOff x="3002619" y="1883277"/>
              <a:chExt cx="3150945" cy="2729748"/>
            </a:xfrm>
          </p:grpSpPr>
          <p:sp>
            <p:nvSpPr>
              <p:cNvPr id="9" name="Freeform 32">
                <a:extLst>
                  <a:ext uri="{FF2B5EF4-FFF2-40B4-BE49-F238E27FC236}">
                    <a16:creationId xmlns:a16="http://schemas.microsoft.com/office/drawing/2014/main" id="{48F0B313-31CF-4908-80B0-EF4C4EAF7D2E}"/>
                  </a:ext>
                </a:extLst>
              </p:cNvPr>
              <p:cNvSpPr>
                <a:spLocks/>
              </p:cNvSpPr>
              <p:nvPr/>
            </p:nvSpPr>
            <p:spPr bwMode="auto">
              <a:xfrm>
                <a:off x="4220276" y="1883277"/>
                <a:ext cx="1933288" cy="1931478"/>
              </a:xfrm>
              <a:custGeom>
                <a:avLst/>
                <a:gdLst/>
                <a:ahLst/>
                <a:cxnLst>
                  <a:cxn ang="0">
                    <a:pos x="718" y="632"/>
                  </a:cxn>
                  <a:cxn ang="0">
                    <a:pos x="689" y="585"/>
                  </a:cxn>
                  <a:cxn ang="0">
                    <a:pos x="718" y="365"/>
                  </a:cxn>
                  <a:cxn ang="0">
                    <a:pos x="560" y="234"/>
                  </a:cxn>
                  <a:cxn ang="0">
                    <a:pos x="335" y="20"/>
                  </a:cxn>
                  <a:cxn ang="0">
                    <a:pos x="93" y="59"/>
                  </a:cxn>
                  <a:cxn ang="0">
                    <a:pos x="36" y="146"/>
                  </a:cxn>
                  <a:cxn ang="0">
                    <a:pos x="233" y="450"/>
                  </a:cxn>
                  <a:cxn ang="0">
                    <a:pos x="362" y="458"/>
                  </a:cxn>
                  <a:cxn ang="0">
                    <a:pos x="406" y="614"/>
                  </a:cxn>
                  <a:cxn ang="0">
                    <a:pos x="489" y="668"/>
                  </a:cxn>
                  <a:cxn ang="0">
                    <a:pos x="590" y="777"/>
                  </a:cxn>
                  <a:cxn ang="0">
                    <a:pos x="732" y="689"/>
                  </a:cxn>
                  <a:cxn ang="0">
                    <a:pos x="718" y="632"/>
                  </a:cxn>
                </a:cxnLst>
                <a:rect l="0" t="0" r="r" b="b"/>
                <a:pathLst>
                  <a:path w="753" h="782">
                    <a:moveTo>
                      <a:pt x="718" y="632"/>
                    </a:moveTo>
                    <a:cubicBezTo>
                      <a:pt x="710" y="614"/>
                      <a:pt x="701" y="599"/>
                      <a:pt x="689" y="585"/>
                    </a:cubicBezTo>
                    <a:cubicBezTo>
                      <a:pt x="739" y="533"/>
                      <a:pt x="753" y="446"/>
                      <a:pt x="718" y="365"/>
                    </a:cubicBezTo>
                    <a:cubicBezTo>
                      <a:pt x="687" y="291"/>
                      <a:pt x="625" y="243"/>
                      <a:pt x="560" y="234"/>
                    </a:cubicBezTo>
                    <a:cubicBezTo>
                      <a:pt x="573" y="144"/>
                      <a:pt x="475" y="49"/>
                      <a:pt x="335" y="20"/>
                    </a:cubicBezTo>
                    <a:cubicBezTo>
                      <a:pt x="239" y="0"/>
                      <a:pt x="147" y="17"/>
                      <a:pt x="93" y="59"/>
                    </a:cubicBezTo>
                    <a:cubicBezTo>
                      <a:pt x="91" y="58"/>
                      <a:pt x="46" y="111"/>
                      <a:pt x="36" y="146"/>
                    </a:cubicBezTo>
                    <a:cubicBezTo>
                      <a:pt x="0" y="273"/>
                      <a:pt x="89" y="409"/>
                      <a:pt x="233" y="450"/>
                    </a:cubicBezTo>
                    <a:cubicBezTo>
                      <a:pt x="277" y="462"/>
                      <a:pt x="321" y="464"/>
                      <a:pt x="362" y="458"/>
                    </a:cubicBezTo>
                    <a:cubicBezTo>
                      <a:pt x="354" y="515"/>
                      <a:pt x="368" y="571"/>
                      <a:pt x="406" y="614"/>
                    </a:cubicBezTo>
                    <a:cubicBezTo>
                      <a:pt x="428" y="639"/>
                      <a:pt x="457" y="657"/>
                      <a:pt x="489" y="668"/>
                    </a:cubicBezTo>
                    <a:cubicBezTo>
                      <a:pt x="481" y="730"/>
                      <a:pt x="524" y="774"/>
                      <a:pt x="590" y="777"/>
                    </a:cubicBezTo>
                    <a:cubicBezTo>
                      <a:pt x="703" y="782"/>
                      <a:pt x="729" y="689"/>
                      <a:pt x="732" y="689"/>
                    </a:cubicBezTo>
                    <a:cubicBezTo>
                      <a:pt x="730" y="669"/>
                      <a:pt x="726" y="650"/>
                      <a:pt x="718" y="632"/>
                    </a:cubicBezTo>
                    <a:close/>
                  </a:path>
                </a:pathLst>
              </a:custGeom>
              <a:solidFill>
                <a:schemeClr val="accent3"/>
              </a:solidFill>
              <a:ln w="19050">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0" name="Freeform 33">
                <a:extLst>
                  <a:ext uri="{FF2B5EF4-FFF2-40B4-BE49-F238E27FC236}">
                    <a16:creationId xmlns:a16="http://schemas.microsoft.com/office/drawing/2014/main" id="{2C9AEFF3-3103-4694-9E0D-FA6D2493376F}"/>
                  </a:ext>
                </a:extLst>
              </p:cNvPr>
              <p:cNvSpPr>
                <a:spLocks/>
              </p:cNvSpPr>
              <p:nvPr/>
            </p:nvSpPr>
            <p:spPr bwMode="auto">
              <a:xfrm>
                <a:off x="3002619" y="2642999"/>
                <a:ext cx="1024447" cy="1247536"/>
              </a:xfrm>
              <a:custGeom>
                <a:avLst/>
                <a:gdLst/>
                <a:ahLst/>
                <a:cxnLst>
                  <a:cxn ang="0">
                    <a:pos x="377" y="215"/>
                  </a:cxn>
                  <a:cxn ang="0">
                    <a:pos x="374" y="70"/>
                  </a:cxn>
                  <a:cxn ang="0">
                    <a:pos x="249" y="49"/>
                  </a:cxn>
                  <a:cxn ang="0">
                    <a:pos x="132" y="0"/>
                  </a:cxn>
                  <a:cxn ang="0">
                    <a:pos x="108" y="4"/>
                  </a:cxn>
                  <a:cxn ang="0">
                    <a:pos x="5" y="120"/>
                  </a:cxn>
                  <a:cxn ang="0">
                    <a:pos x="33" y="221"/>
                  </a:cxn>
                  <a:cxn ang="0">
                    <a:pos x="38" y="357"/>
                  </a:cxn>
                  <a:cxn ang="0">
                    <a:pos x="319" y="458"/>
                  </a:cxn>
                  <a:cxn ang="0">
                    <a:pos x="344" y="446"/>
                  </a:cxn>
                  <a:cxn ang="0">
                    <a:pos x="398" y="307"/>
                  </a:cxn>
                  <a:cxn ang="0">
                    <a:pos x="377" y="215"/>
                  </a:cxn>
                </a:cxnLst>
                <a:rect l="0" t="0" r="r" b="b"/>
                <a:pathLst>
                  <a:path w="414" h="505">
                    <a:moveTo>
                      <a:pt x="377" y="215"/>
                    </a:moveTo>
                    <a:cubicBezTo>
                      <a:pt x="414" y="174"/>
                      <a:pt x="413" y="110"/>
                      <a:pt x="374" y="70"/>
                    </a:cubicBezTo>
                    <a:cubicBezTo>
                      <a:pt x="340" y="35"/>
                      <a:pt x="289" y="28"/>
                      <a:pt x="249" y="49"/>
                    </a:cubicBezTo>
                    <a:cubicBezTo>
                      <a:pt x="219" y="19"/>
                      <a:pt x="178" y="0"/>
                      <a:pt x="132" y="0"/>
                    </a:cubicBezTo>
                    <a:cubicBezTo>
                      <a:pt x="124" y="0"/>
                      <a:pt x="108" y="3"/>
                      <a:pt x="108" y="4"/>
                    </a:cubicBezTo>
                    <a:cubicBezTo>
                      <a:pt x="54" y="18"/>
                      <a:pt x="12" y="62"/>
                      <a:pt x="5" y="120"/>
                    </a:cubicBezTo>
                    <a:cubicBezTo>
                      <a:pt x="0" y="157"/>
                      <a:pt x="11" y="193"/>
                      <a:pt x="33" y="221"/>
                    </a:cubicBezTo>
                    <a:cubicBezTo>
                      <a:pt x="19" y="265"/>
                      <a:pt x="20" y="312"/>
                      <a:pt x="38" y="357"/>
                    </a:cubicBezTo>
                    <a:cubicBezTo>
                      <a:pt x="82" y="460"/>
                      <a:pt x="208" y="505"/>
                      <a:pt x="319" y="458"/>
                    </a:cubicBezTo>
                    <a:cubicBezTo>
                      <a:pt x="327" y="454"/>
                      <a:pt x="336" y="450"/>
                      <a:pt x="344" y="446"/>
                    </a:cubicBezTo>
                    <a:cubicBezTo>
                      <a:pt x="344" y="446"/>
                      <a:pt x="404" y="391"/>
                      <a:pt x="398" y="307"/>
                    </a:cubicBezTo>
                    <a:cubicBezTo>
                      <a:pt x="396" y="274"/>
                      <a:pt x="391" y="242"/>
                      <a:pt x="377" y="215"/>
                    </a:cubicBezTo>
                    <a:close/>
                  </a:path>
                </a:pathLst>
              </a:custGeom>
              <a:solidFill>
                <a:srgbClr val="92A630"/>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2400" dirty="0"/>
              </a:p>
            </p:txBody>
          </p:sp>
          <p:sp>
            <p:nvSpPr>
              <p:cNvPr id="11" name="Freeform 34">
                <a:extLst>
                  <a:ext uri="{FF2B5EF4-FFF2-40B4-BE49-F238E27FC236}">
                    <a16:creationId xmlns:a16="http://schemas.microsoft.com/office/drawing/2014/main" id="{C4EE8D16-C026-4254-9871-AEEAEC73BC84}"/>
                  </a:ext>
                </a:extLst>
              </p:cNvPr>
              <p:cNvSpPr>
                <a:spLocks/>
              </p:cNvSpPr>
              <p:nvPr/>
            </p:nvSpPr>
            <p:spPr bwMode="auto">
              <a:xfrm>
                <a:off x="3290022" y="1932666"/>
                <a:ext cx="1866899" cy="1573362"/>
              </a:xfrm>
              <a:custGeom>
                <a:avLst/>
                <a:gdLst/>
                <a:ahLst/>
                <a:cxnLst>
                  <a:cxn ang="0">
                    <a:pos x="635" y="419"/>
                  </a:cxn>
                  <a:cxn ang="0">
                    <a:pos x="438" y="115"/>
                  </a:cxn>
                  <a:cxn ang="0">
                    <a:pos x="495" y="28"/>
                  </a:cxn>
                  <a:cxn ang="0">
                    <a:pos x="361" y="15"/>
                  </a:cxn>
                  <a:cxn ang="0">
                    <a:pos x="273" y="80"/>
                  </a:cxn>
                  <a:cxn ang="0">
                    <a:pos x="90" y="130"/>
                  </a:cxn>
                  <a:cxn ang="0">
                    <a:pos x="0" y="286"/>
                  </a:cxn>
                  <a:cxn ang="0">
                    <a:pos x="24" y="282"/>
                  </a:cxn>
                  <a:cxn ang="0">
                    <a:pos x="141" y="331"/>
                  </a:cxn>
                  <a:cxn ang="0">
                    <a:pos x="266" y="352"/>
                  </a:cxn>
                  <a:cxn ang="0">
                    <a:pos x="269" y="497"/>
                  </a:cxn>
                  <a:cxn ang="0">
                    <a:pos x="290" y="589"/>
                  </a:cxn>
                  <a:cxn ang="0">
                    <a:pos x="287" y="637"/>
                  </a:cxn>
                  <a:cxn ang="0">
                    <a:pos x="650" y="604"/>
                  </a:cxn>
                  <a:cxn ang="0">
                    <a:pos x="669" y="609"/>
                  </a:cxn>
                  <a:cxn ang="0">
                    <a:pos x="725" y="456"/>
                  </a:cxn>
                  <a:cxn ang="0">
                    <a:pos x="755" y="428"/>
                  </a:cxn>
                  <a:cxn ang="0">
                    <a:pos x="635" y="419"/>
                  </a:cxn>
                </a:cxnLst>
                <a:rect l="0" t="0" r="r" b="b"/>
                <a:pathLst>
                  <a:path w="755" h="637">
                    <a:moveTo>
                      <a:pt x="635" y="419"/>
                    </a:moveTo>
                    <a:cubicBezTo>
                      <a:pt x="491" y="378"/>
                      <a:pt x="402" y="242"/>
                      <a:pt x="438" y="115"/>
                    </a:cubicBezTo>
                    <a:cubicBezTo>
                      <a:pt x="448" y="81"/>
                      <a:pt x="493" y="27"/>
                      <a:pt x="495" y="28"/>
                    </a:cubicBezTo>
                    <a:cubicBezTo>
                      <a:pt x="455" y="6"/>
                      <a:pt x="407" y="0"/>
                      <a:pt x="361" y="15"/>
                    </a:cubicBezTo>
                    <a:cubicBezTo>
                      <a:pt x="324" y="27"/>
                      <a:pt x="293" y="51"/>
                      <a:pt x="273" y="80"/>
                    </a:cubicBezTo>
                    <a:cubicBezTo>
                      <a:pt x="215" y="69"/>
                      <a:pt x="147" y="85"/>
                      <a:pt x="90" y="130"/>
                    </a:cubicBezTo>
                    <a:cubicBezTo>
                      <a:pt x="36" y="173"/>
                      <a:pt x="5" y="231"/>
                      <a:pt x="0" y="286"/>
                    </a:cubicBezTo>
                    <a:cubicBezTo>
                      <a:pt x="0" y="286"/>
                      <a:pt x="16" y="282"/>
                      <a:pt x="24" y="282"/>
                    </a:cubicBezTo>
                    <a:cubicBezTo>
                      <a:pt x="70" y="282"/>
                      <a:pt x="111" y="301"/>
                      <a:pt x="141" y="331"/>
                    </a:cubicBezTo>
                    <a:cubicBezTo>
                      <a:pt x="181" y="310"/>
                      <a:pt x="232" y="317"/>
                      <a:pt x="266" y="352"/>
                    </a:cubicBezTo>
                    <a:cubicBezTo>
                      <a:pt x="305" y="393"/>
                      <a:pt x="306" y="456"/>
                      <a:pt x="269" y="497"/>
                    </a:cubicBezTo>
                    <a:cubicBezTo>
                      <a:pt x="283" y="525"/>
                      <a:pt x="288" y="556"/>
                      <a:pt x="290" y="589"/>
                    </a:cubicBezTo>
                    <a:cubicBezTo>
                      <a:pt x="291" y="606"/>
                      <a:pt x="290" y="622"/>
                      <a:pt x="287" y="637"/>
                    </a:cubicBezTo>
                    <a:cubicBezTo>
                      <a:pt x="387" y="587"/>
                      <a:pt x="517" y="572"/>
                      <a:pt x="650" y="604"/>
                    </a:cubicBezTo>
                    <a:cubicBezTo>
                      <a:pt x="656" y="606"/>
                      <a:pt x="663" y="607"/>
                      <a:pt x="669" y="609"/>
                    </a:cubicBezTo>
                    <a:cubicBezTo>
                      <a:pt x="669" y="551"/>
                      <a:pt x="688" y="498"/>
                      <a:pt x="725" y="456"/>
                    </a:cubicBezTo>
                    <a:cubicBezTo>
                      <a:pt x="734" y="446"/>
                      <a:pt x="744" y="436"/>
                      <a:pt x="755" y="428"/>
                    </a:cubicBezTo>
                    <a:cubicBezTo>
                      <a:pt x="716" y="433"/>
                      <a:pt x="676" y="430"/>
                      <a:pt x="635" y="419"/>
                    </a:cubicBezTo>
                    <a:close/>
                  </a:path>
                </a:pathLst>
              </a:custGeom>
              <a:solidFill>
                <a:srgbClr val="C00000"/>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2" name="Freeform 36">
                <a:extLst>
                  <a:ext uri="{FF2B5EF4-FFF2-40B4-BE49-F238E27FC236}">
                    <a16:creationId xmlns:a16="http://schemas.microsoft.com/office/drawing/2014/main" id="{AB042FF2-385C-44FE-8FAE-8419E9E65AF3}"/>
                  </a:ext>
                </a:extLst>
              </p:cNvPr>
              <p:cNvSpPr>
                <a:spLocks/>
              </p:cNvSpPr>
              <p:nvPr/>
            </p:nvSpPr>
            <p:spPr bwMode="auto">
              <a:xfrm>
                <a:off x="3903347" y="3001502"/>
                <a:ext cx="2201017" cy="1611523"/>
              </a:xfrm>
              <a:custGeom>
                <a:avLst/>
                <a:gdLst/>
                <a:ahLst/>
                <a:cxnLst>
                  <a:cxn ang="0">
                    <a:pos x="898" y="231"/>
                  </a:cxn>
                  <a:cxn ang="0">
                    <a:pos x="756" y="319"/>
                  </a:cxn>
                  <a:cxn ang="0">
                    <a:pos x="655" y="210"/>
                  </a:cxn>
                  <a:cxn ang="0">
                    <a:pos x="572" y="156"/>
                  </a:cxn>
                  <a:cxn ang="0">
                    <a:pos x="528" y="0"/>
                  </a:cxn>
                  <a:cxn ang="0">
                    <a:pos x="519" y="1"/>
                  </a:cxn>
                  <a:cxn ang="0">
                    <a:pos x="489" y="29"/>
                  </a:cxn>
                  <a:cxn ang="0">
                    <a:pos x="433" y="182"/>
                  </a:cxn>
                  <a:cxn ang="0">
                    <a:pos x="414" y="177"/>
                  </a:cxn>
                  <a:cxn ang="0">
                    <a:pos x="51" y="210"/>
                  </a:cxn>
                  <a:cxn ang="0">
                    <a:pos x="0" y="301"/>
                  </a:cxn>
                  <a:cxn ang="0">
                    <a:pos x="5" y="315"/>
                  </a:cxn>
                  <a:cxn ang="0">
                    <a:pos x="286" y="416"/>
                  </a:cxn>
                  <a:cxn ang="0">
                    <a:pos x="297" y="411"/>
                  </a:cxn>
                  <a:cxn ang="0">
                    <a:pos x="424" y="443"/>
                  </a:cxn>
                  <a:cxn ang="0">
                    <a:pos x="446" y="497"/>
                  </a:cxn>
                  <a:cxn ang="0">
                    <a:pos x="656" y="653"/>
                  </a:cxn>
                  <a:cxn ang="0">
                    <a:pos x="693" y="620"/>
                  </a:cxn>
                  <a:cxn ang="0">
                    <a:pos x="692" y="618"/>
                  </a:cxn>
                  <a:cxn ang="0">
                    <a:pos x="562" y="443"/>
                  </a:cxn>
                  <a:cxn ang="0">
                    <a:pos x="563" y="435"/>
                  </a:cxn>
                  <a:cxn ang="0">
                    <a:pos x="762" y="446"/>
                  </a:cxn>
                  <a:cxn ang="0">
                    <a:pos x="898" y="231"/>
                  </a:cxn>
                </a:cxnLst>
                <a:rect l="0" t="0" r="r" b="b"/>
                <a:pathLst>
                  <a:path w="906" h="653">
                    <a:moveTo>
                      <a:pt x="898" y="231"/>
                    </a:moveTo>
                    <a:cubicBezTo>
                      <a:pt x="895" y="231"/>
                      <a:pt x="869" y="324"/>
                      <a:pt x="756" y="319"/>
                    </a:cubicBezTo>
                    <a:cubicBezTo>
                      <a:pt x="690" y="316"/>
                      <a:pt x="647" y="272"/>
                      <a:pt x="655" y="210"/>
                    </a:cubicBezTo>
                    <a:cubicBezTo>
                      <a:pt x="623" y="199"/>
                      <a:pt x="594" y="181"/>
                      <a:pt x="572" y="156"/>
                    </a:cubicBezTo>
                    <a:cubicBezTo>
                      <a:pt x="534" y="113"/>
                      <a:pt x="520" y="57"/>
                      <a:pt x="528" y="0"/>
                    </a:cubicBezTo>
                    <a:cubicBezTo>
                      <a:pt x="525" y="0"/>
                      <a:pt x="522" y="1"/>
                      <a:pt x="519" y="1"/>
                    </a:cubicBezTo>
                    <a:cubicBezTo>
                      <a:pt x="508" y="9"/>
                      <a:pt x="498" y="18"/>
                      <a:pt x="489" y="29"/>
                    </a:cubicBezTo>
                    <a:cubicBezTo>
                      <a:pt x="452" y="71"/>
                      <a:pt x="433" y="124"/>
                      <a:pt x="433" y="182"/>
                    </a:cubicBezTo>
                    <a:cubicBezTo>
                      <a:pt x="427" y="180"/>
                      <a:pt x="420" y="179"/>
                      <a:pt x="414" y="177"/>
                    </a:cubicBezTo>
                    <a:cubicBezTo>
                      <a:pt x="281" y="145"/>
                      <a:pt x="151" y="160"/>
                      <a:pt x="51" y="210"/>
                    </a:cubicBezTo>
                    <a:cubicBezTo>
                      <a:pt x="38" y="266"/>
                      <a:pt x="0" y="301"/>
                      <a:pt x="0" y="301"/>
                    </a:cubicBezTo>
                    <a:cubicBezTo>
                      <a:pt x="2" y="305"/>
                      <a:pt x="3" y="310"/>
                      <a:pt x="5" y="315"/>
                    </a:cubicBezTo>
                    <a:cubicBezTo>
                      <a:pt x="49" y="418"/>
                      <a:pt x="175" y="464"/>
                      <a:pt x="286" y="416"/>
                    </a:cubicBezTo>
                    <a:cubicBezTo>
                      <a:pt x="289" y="415"/>
                      <a:pt x="293" y="413"/>
                      <a:pt x="297" y="411"/>
                    </a:cubicBezTo>
                    <a:cubicBezTo>
                      <a:pt x="327" y="445"/>
                      <a:pt x="377" y="458"/>
                      <a:pt x="424" y="443"/>
                    </a:cubicBezTo>
                    <a:cubicBezTo>
                      <a:pt x="430" y="462"/>
                      <a:pt x="437" y="480"/>
                      <a:pt x="446" y="497"/>
                    </a:cubicBezTo>
                    <a:cubicBezTo>
                      <a:pt x="493" y="586"/>
                      <a:pt x="574" y="643"/>
                      <a:pt x="656" y="653"/>
                    </a:cubicBezTo>
                    <a:cubicBezTo>
                      <a:pt x="693" y="620"/>
                      <a:pt x="693" y="620"/>
                      <a:pt x="693" y="620"/>
                    </a:cubicBezTo>
                    <a:cubicBezTo>
                      <a:pt x="693" y="619"/>
                      <a:pt x="692" y="618"/>
                      <a:pt x="692" y="618"/>
                    </a:cubicBezTo>
                    <a:cubicBezTo>
                      <a:pt x="617" y="595"/>
                      <a:pt x="562" y="525"/>
                      <a:pt x="562" y="443"/>
                    </a:cubicBezTo>
                    <a:cubicBezTo>
                      <a:pt x="562" y="440"/>
                      <a:pt x="562" y="438"/>
                      <a:pt x="563" y="435"/>
                    </a:cubicBezTo>
                    <a:cubicBezTo>
                      <a:pt x="620" y="469"/>
                      <a:pt x="694" y="475"/>
                      <a:pt x="762" y="446"/>
                    </a:cubicBezTo>
                    <a:cubicBezTo>
                      <a:pt x="853" y="407"/>
                      <a:pt x="906" y="318"/>
                      <a:pt x="898" y="231"/>
                    </a:cubicBezTo>
                    <a:close/>
                  </a:path>
                </a:pathLst>
              </a:custGeom>
              <a:solidFill>
                <a:schemeClr val="accent3"/>
              </a:solidFill>
              <a:ln w="19050">
                <a:noFill/>
                <a:round/>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40" name="Group 39">
              <a:extLst>
                <a:ext uri="{FF2B5EF4-FFF2-40B4-BE49-F238E27FC236}">
                  <a16:creationId xmlns:a16="http://schemas.microsoft.com/office/drawing/2014/main" id="{0E09ED64-E86E-4E04-B383-C018CB929D78}"/>
                </a:ext>
              </a:extLst>
            </p:cNvPr>
            <p:cNvGrpSpPr>
              <a:grpSpLocks/>
            </p:cNvGrpSpPr>
            <p:nvPr/>
          </p:nvGrpSpPr>
          <p:grpSpPr bwMode="auto">
            <a:xfrm>
              <a:off x="7438229" y="3246254"/>
              <a:ext cx="556745" cy="517313"/>
              <a:chOff x="3308" y="35"/>
              <a:chExt cx="644" cy="611"/>
            </a:xfrm>
          </p:grpSpPr>
          <p:pic>
            <p:nvPicPr>
              <p:cNvPr id="43" name="Picture 42">
                <a:extLst>
                  <a:ext uri="{FF2B5EF4-FFF2-40B4-BE49-F238E27FC236}">
                    <a16:creationId xmlns:a16="http://schemas.microsoft.com/office/drawing/2014/main" id="{A9B32859-6A49-4332-8684-EC7588FB51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7" y="167"/>
                <a:ext cx="444"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Freeform 23">
                <a:extLst>
                  <a:ext uri="{FF2B5EF4-FFF2-40B4-BE49-F238E27FC236}">
                    <a16:creationId xmlns:a16="http://schemas.microsoft.com/office/drawing/2014/main" id="{28C45C1F-E558-4C81-A029-65133EDE695F}"/>
                  </a:ext>
                </a:extLst>
              </p:cNvPr>
              <p:cNvSpPr>
                <a:spLocks/>
              </p:cNvSpPr>
              <p:nvPr/>
            </p:nvSpPr>
            <p:spPr bwMode="auto">
              <a:xfrm>
                <a:off x="3308" y="35"/>
                <a:ext cx="644" cy="611"/>
              </a:xfrm>
              <a:custGeom>
                <a:avLst/>
                <a:gdLst>
                  <a:gd name="T0" fmla="+- 0 3556 3324"/>
                  <a:gd name="T1" fmla="*/ T0 w 464"/>
                  <a:gd name="T2" fmla="+- 0 661 198"/>
                  <a:gd name="T3" fmla="*/ 661 h 464"/>
                  <a:gd name="T4" fmla="+- 0 3629 3324"/>
                  <a:gd name="T5" fmla="*/ T4 w 464"/>
                  <a:gd name="T6" fmla="+- 0 650 198"/>
                  <a:gd name="T7" fmla="*/ 650 h 464"/>
                  <a:gd name="T8" fmla="+- 0 3693 3324"/>
                  <a:gd name="T9" fmla="*/ T8 w 464"/>
                  <a:gd name="T10" fmla="+- 0 617 198"/>
                  <a:gd name="T11" fmla="*/ 617 h 464"/>
                  <a:gd name="T12" fmla="+- 0 3743 3324"/>
                  <a:gd name="T13" fmla="*/ T12 w 464"/>
                  <a:gd name="T14" fmla="+- 0 567 198"/>
                  <a:gd name="T15" fmla="*/ 567 h 464"/>
                  <a:gd name="T16" fmla="+- 0 3776 3324"/>
                  <a:gd name="T17" fmla="*/ T16 w 464"/>
                  <a:gd name="T18" fmla="+- 0 503 198"/>
                  <a:gd name="T19" fmla="*/ 503 h 464"/>
                  <a:gd name="T20" fmla="+- 0 3788 3324"/>
                  <a:gd name="T21" fmla="*/ T20 w 464"/>
                  <a:gd name="T22" fmla="+- 0 430 198"/>
                  <a:gd name="T23" fmla="*/ 430 h 464"/>
                  <a:gd name="T24" fmla="+- 0 3776 3324"/>
                  <a:gd name="T25" fmla="*/ T24 w 464"/>
                  <a:gd name="T26" fmla="+- 0 356 198"/>
                  <a:gd name="T27" fmla="*/ 356 h 464"/>
                  <a:gd name="T28" fmla="+- 0 3743 3324"/>
                  <a:gd name="T29" fmla="*/ T28 w 464"/>
                  <a:gd name="T30" fmla="+- 0 293 198"/>
                  <a:gd name="T31" fmla="*/ 293 h 464"/>
                  <a:gd name="T32" fmla="+- 0 3693 3324"/>
                  <a:gd name="T33" fmla="*/ T32 w 464"/>
                  <a:gd name="T34" fmla="+- 0 243 198"/>
                  <a:gd name="T35" fmla="*/ 243 h 464"/>
                  <a:gd name="T36" fmla="+- 0 3629 3324"/>
                  <a:gd name="T37" fmla="*/ T36 w 464"/>
                  <a:gd name="T38" fmla="+- 0 210 198"/>
                  <a:gd name="T39" fmla="*/ 210 h 464"/>
                  <a:gd name="T40" fmla="+- 0 3556 3324"/>
                  <a:gd name="T41" fmla="*/ T40 w 464"/>
                  <a:gd name="T42" fmla="+- 0 198 198"/>
                  <a:gd name="T43" fmla="*/ 198 h 464"/>
                  <a:gd name="T44" fmla="+- 0 3483 3324"/>
                  <a:gd name="T45" fmla="*/ T44 w 464"/>
                  <a:gd name="T46" fmla="+- 0 210 198"/>
                  <a:gd name="T47" fmla="*/ 210 h 464"/>
                  <a:gd name="T48" fmla="+- 0 3419 3324"/>
                  <a:gd name="T49" fmla="*/ T48 w 464"/>
                  <a:gd name="T50" fmla="+- 0 243 198"/>
                  <a:gd name="T51" fmla="*/ 243 h 464"/>
                  <a:gd name="T52" fmla="+- 0 3369 3324"/>
                  <a:gd name="T53" fmla="*/ T52 w 464"/>
                  <a:gd name="T54" fmla="+- 0 293 198"/>
                  <a:gd name="T55" fmla="*/ 293 h 464"/>
                  <a:gd name="T56" fmla="+- 0 3336 3324"/>
                  <a:gd name="T57" fmla="*/ T56 w 464"/>
                  <a:gd name="T58" fmla="+- 0 356 198"/>
                  <a:gd name="T59" fmla="*/ 356 h 464"/>
                  <a:gd name="T60" fmla="+- 0 3324 3324"/>
                  <a:gd name="T61" fmla="*/ T60 w 464"/>
                  <a:gd name="T62" fmla="+- 0 430 198"/>
                  <a:gd name="T63" fmla="*/ 430 h 464"/>
                  <a:gd name="T64" fmla="+- 0 3336 3324"/>
                  <a:gd name="T65" fmla="*/ T64 w 464"/>
                  <a:gd name="T66" fmla="+- 0 503 198"/>
                  <a:gd name="T67" fmla="*/ 503 h 464"/>
                  <a:gd name="T68" fmla="+- 0 3369 3324"/>
                  <a:gd name="T69" fmla="*/ T68 w 464"/>
                  <a:gd name="T70" fmla="+- 0 567 198"/>
                  <a:gd name="T71" fmla="*/ 567 h 464"/>
                  <a:gd name="T72" fmla="+- 0 3419 3324"/>
                  <a:gd name="T73" fmla="*/ T72 w 464"/>
                  <a:gd name="T74" fmla="+- 0 617 198"/>
                  <a:gd name="T75" fmla="*/ 617 h 464"/>
                  <a:gd name="T76" fmla="+- 0 3483 3324"/>
                  <a:gd name="T77" fmla="*/ T76 w 464"/>
                  <a:gd name="T78" fmla="+- 0 650 198"/>
                  <a:gd name="T79" fmla="*/ 650 h 464"/>
                  <a:gd name="T80" fmla="+- 0 3556 3324"/>
                  <a:gd name="T81" fmla="*/ T80 w 464"/>
                  <a:gd name="T82" fmla="+- 0 661 198"/>
                  <a:gd name="T83" fmla="*/ 661 h 46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64" h="464">
                    <a:moveTo>
                      <a:pt x="232" y="463"/>
                    </a:moveTo>
                    <a:lnTo>
                      <a:pt x="305" y="452"/>
                    </a:lnTo>
                    <a:lnTo>
                      <a:pt x="369" y="419"/>
                    </a:lnTo>
                    <a:lnTo>
                      <a:pt x="419" y="369"/>
                    </a:lnTo>
                    <a:lnTo>
                      <a:pt x="452" y="305"/>
                    </a:lnTo>
                    <a:lnTo>
                      <a:pt x="464" y="232"/>
                    </a:lnTo>
                    <a:lnTo>
                      <a:pt x="452" y="158"/>
                    </a:lnTo>
                    <a:lnTo>
                      <a:pt x="419" y="95"/>
                    </a:lnTo>
                    <a:lnTo>
                      <a:pt x="369" y="45"/>
                    </a:lnTo>
                    <a:lnTo>
                      <a:pt x="305" y="12"/>
                    </a:lnTo>
                    <a:lnTo>
                      <a:pt x="232" y="0"/>
                    </a:lnTo>
                    <a:lnTo>
                      <a:pt x="159" y="12"/>
                    </a:lnTo>
                    <a:lnTo>
                      <a:pt x="95" y="45"/>
                    </a:lnTo>
                    <a:lnTo>
                      <a:pt x="45" y="95"/>
                    </a:lnTo>
                    <a:lnTo>
                      <a:pt x="12" y="158"/>
                    </a:lnTo>
                    <a:lnTo>
                      <a:pt x="0" y="232"/>
                    </a:lnTo>
                    <a:lnTo>
                      <a:pt x="12" y="305"/>
                    </a:lnTo>
                    <a:lnTo>
                      <a:pt x="45" y="369"/>
                    </a:lnTo>
                    <a:lnTo>
                      <a:pt x="95" y="419"/>
                    </a:lnTo>
                    <a:lnTo>
                      <a:pt x="159" y="452"/>
                    </a:lnTo>
                    <a:lnTo>
                      <a:pt x="232" y="463"/>
                    </a:lnTo>
                    <a:close/>
                  </a:path>
                </a:pathLst>
              </a:custGeom>
              <a:noFill/>
              <a:ln w="923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121920" tIns="60960" rIns="121920" bIns="60960" anchor="t" anchorCtr="0" upright="1">
                <a:noAutofit/>
              </a:bodyPr>
              <a:lstStyle/>
              <a:p>
                <a:endParaRPr lang="en-AU" sz="3200"/>
              </a:p>
            </p:txBody>
          </p:sp>
        </p:grpSp>
        <p:sp>
          <p:nvSpPr>
            <p:cNvPr id="41" name="TextBox 40">
              <a:extLst>
                <a:ext uri="{FF2B5EF4-FFF2-40B4-BE49-F238E27FC236}">
                  <a16:creationId xmlns:a16="http://schemas.microsoft.com/office/drawing/2014/main" id="{A6E62D02-0842-4FBE-A480-C8BAAE6FD657}"/>
                </a:ext>
              </a:extLst>
            </p:cNvPr>
            <p:cNvSpPr txBox="1"/>
            <p:nvPr/>
          </p:nvSpPr>
          <p:spPr>
            <a:xfrm>
              <a:off x="5042806" y="1745737"/>
              <a:ext cx="1762021" cy="677108"/>
            </a:xfrm>
            <a:prstGeom prst="rect">
              <a:avLst/>
            </a:prstGeom>
            <a:noFill/>
          </p:spPr>
          <p:txBody>
            <a:bodyPr wrap="none" rtlCol="0">
              <a:spAutoFit/>
            </a:bodyPr>
            <a:lstStyle/>
            <a:p>
              <a:pPr algn="ctr"/>
              <a:r>
                <a:rPr lang="en-AU" sz="2000" b="1" dirty="0">
                  <a:latin typeface="Source Sans Pro" panose="020B0503030403020204" pitchFamily="34" charset="0"/>
                  <a:ea typeface="Source Sans Pro" panose="020B0503030403020204" pitchFamily="34" charset="0"/>
                </a:rPr>
                <a:t>25%</a:t>
              </a:r>
              <a:br>
                <a:rPr lang="en-AU" b="1" dirty="0">
                  <a:solidFill>
                    <a:srgbClr val="C00000"/>
                  </a:solidFill>
                  <a:latin typeface="Source Sans Pro" panose="020B0503030403020204" pitchFamily="34" charset="0"/>
                  <a:ea typeface="Source Sans Pro" panose="020B0503030403020204" pitchFamily="34" charset="0"/>
                </a:rPr>
              </a:br>
              <a:r>
                <a:rPr lang="en-AU" b="1" dirty="0">
                  <a:solidFill>
                    <a:srgbClr val="C00000"/>
                  </a:solidFill>
                  <a:latin typeface="Source Sans Pro" panose="020B0503030403020204" pitchFamily="34" charset="0"/>
                  <a:ea typeface="Source Sans Pro" panose="020B0503030403020204" pitchFamily="34" charset="0"/>
                </a:rPr>
                <a:t>Technical Skills</a:t>
              </a:r>
            </a:p>
          </p:txBody>
        </p:sp>
        <p:grpSp>
          <p:nvGrpSpPr>
            <p:cNvPr id="35" name="Group 34">
              <a:extLst>
                <a:ext uri="{FF2B5EF4-FFF2-40B4-BE49-F238E27FC236}">
                  <a16:creationId xmlns:a16="http://schemas.microsoft.com/office/drawing/2014/main" id="{504FFFDB-38C5-48C8-B48F-7601BC64F145}"/>
                </a:ext>
              </a:extLst>
            </p:cNvPr>
            <p:cNvGrpSpPr>
              <a:grpSpLocks/>
            </p:cNvGrpSpPr>
            <p:nvPr/>
          </p:nvGrpSpPr>
          <p:grpSpPr bwMode="auto">
            <a:xfrm>
              <a:off x="9166638" y="3678123"/>
              <a:ext cx="593053" cy="574887"/>
              <a:chOff x="934" y="-16"/>
              <a:chExt cx="686" cy="679"/>
            </a:xfrm>
            <a:solidFill>
              <a:schemeClr val="accent3"/>
            </a:solidFill>
          </p:grpSpPr>
          <p:sp>
            <p:nvSpPr>
              <p:cNvPr id="38" name="Freeform 8">
                <a:extLst>
                  <a:ext uri="{FF2B5EF4-FFF2-40B4-BE49-F238E27FC236}">
                    <a16:creationId xmlns:a16="http://schemas.microsoft.com/office/drawing/2014/main" id="{3B429018-7F33-438E-8F73-75B70A8FC3DD}"/>
                  </a:ext>
                </a:extLst>
              </p:cNvPr>
              <p:cNvSpPr>
                <a:spLocks/>
              </p:cNvSpPr>
              <p:nvPr/>
            </p:nvSpPr>
            <p:spPr bwMode="auto">
              <a:xfrm>
                <a:off x="934" y="-16"/>
                <a:ext cx="686" cy="679"/>
              </a:xfrm>
              <a:custGeom>
                <a:avLst/>
                <a:gdLst>
                  <a:gd name="T0" fmla="+- 0 1191 958"/>
                  <a:gd name="T1" fmla="*/ T0 w 466"/>
                  <a:gd name="T2" fmla="+- 0 663 197"/>
                  <a:gd name="T3" fmla="*/ 663 h 466"/>
                  <a:gd name="T4" fmla="+- 0 1264 958"/>
                  <a:gd name="T5" fmla="*/ T4 w 466"/>
                  <a:gd name="T6" fmla="+- 0 651 197"/>
                  <a:gd name="T7" fmla="*/ 651 h 466"/>
                  <a:gd name="T8" fmla="+- 0 1328 958"/>
                  <a:gd name="T9" fmla="*/ T8 w 466"/>
                  <a:gd name="T10" fmla="+- 0 618 197"/>
                  <a:gd name="T11" fmla="*/ 618 h 466"/>
                  <a:gd name="T12" fmla="+- 0 1379 958"/>
                  <a:gd name="T13" fmla="*/ T12 w 466"/>
                  <a:gd name="T14" fmla="+- 0 567 197"/>
                  <a:gd name="T15" fmla="*/ 567 h 466"/>
                  <a:gd name="T16" fmla="+- 0 1412 958"/>
                  <a:gd name="T17" fmla="*/ T16 w 466"/>
                  <a:gd name="T18" fmla="+- 0 503 197"/>
                  <a:gd name="T19" fmla="*/ 503 h 466"/>
                  <a:gd name="T20" fmla="+- 0 1424 958"/>
                  <a:gd name="T21" fmla="*/ T20 w 466"/>
                  <a:gd name="T22" fmla="+- 0 430 197"/>
                  <a:gd name="T23" fmla="*/ 430 h 466"/>
                  <a:gd name="T24" fmla="+- 0 1412 958"/>
                  <a:gd name="T25" fmla="*/ T24 w 466"/>
                  <a:gd name="T26" fmla="+- 0 356 197"/>
                  <a:gd name="T27" fmla="*/ 356 h 466"/>
                  <a:gd name="T28" fmla="+- 0 1379 958"/>
                  <a:gd name="T29" fmla="*/ T28 w 466"/>
                  <a:gd name="T30" fmla="+- 0 292 197"/>
                  <a:gd name="T31" fmla="*/ 292 h 466"/>
                  <a:gd name="T32" fmla="+- 0 1328 958"/>
                  <a:gd name="T33" fmla="*/ T32 w 466"/>
                  <a:gd name="T34" fmla="+- 0 242 197"/>
                  <a:gd name="T35" fmla="*/ 242 h 466"/>
                  <a:gd name="T36" fmla="+- 0 1264 958"/>
                  <a:gd name="T37" fmla="*/ T36 w 466"/>
                  <a:gd name="T38" fmla="+- 0 209 197"/>
                  <a:gd name="T39" fmla="*/ 209 h 466"/>
                  <a:gd name="T40" fmla="+- 0 1191 958"/>
                  <a:gd name="T41" fmla="*/ T40 w 466"/>
                  <a:gd name="T42" fmla="+- 0 197 197"/>
                  <a:gd name="T43" fmla="*/ 197 h 466"/>
                  <a:gd name="T44" fmla="+- 0 1117 958"/>
                  <a:gd name="T45" fmla="*/ T44 w 466"/>
                  <a:gd name="T46" fmla="+- 0 209 197"/>
                  <a:gd name="T47" fmla="*/ 209 h 466"/>
                  <a:gd name="T48" fmla="+- 0 1053 958"/>
                  <a:gd name="T49" fmla="*/ T48 w 466"/>
                  <a:gd name="T50" fmla="+- 0 242 197"/>
                  <a:gd name="T51" fmla="*/ 242 h 466"/>
                  <a:gd name="T52" fmla="+- 0 1003 958"/>
                  <a:gd name="T53" fmla="*/ T52 w 466"/>
                  <a:gd name="T54" fmla="+- 0 292 197"/>
                  <a:gd name="T55" fmla="*/ 292 h 466"/>
                  <a:gd name="T56" fmla="+- 0 969 958"/>
                  <a:gd name="T57" fmla="*/ T56 w 466"/>
                  <a:gd name="T58" fmla="+- 0 356 197"/>
                  <a:gd name="T59" fmla="*/ 356 h 466"/>
                  <a:gd name="T60" fmla="+- 0 958 958"/>
                  <a:gd name="T61" fmla="*/ T60 w 466"/>
                  <a:gd name="T62" fmla="+- 0 430 197"/>
                  <a:gd name="T63" fmla="*/ 430 h 466"/>
                  <a:gd name="T64" fmla="+- 0 969 958"/>
                  <a:gd name="T65" fmla="*/ T64 w 466"/>
                  <a:gd name="T66" fmla="+- 0 503 197"/>
                  <a:gd name="T67" fmla="*/ 503 h 466"/>
                  <a:gd name="T68" fmla="+- 0 1003 958"/>
                  <a:gd name="T69" fmla="*/ T68 w 466"/>
                  <a:gd name="T70" fmla="+- 0 567 197"/>
                  <a:gd name="T71" fmla="*/ 567 h 466"/>
                  <a:gd name="T72" fmla="+- 0 1053 958"/>
                  <a:gd name="T73" fmla="*/ T72 w 466"/>
                  <a:gd name="T74" fmla="+- 0 618 197"/>
                  <a:gd name="T75" fmla="*/ 618 h 466"/>
                  <a:gd name="T76" fmla="+- 0 1117 958"/>
                  <a:gd name="T77" fmla="*/ T76 w 466"/>
                  <a:gd name="T78" fmla="+- 0 651 197"/>
                  <a:gd name="T79" fmla="*/ 651 h 466"/>
                  <a:gd name="T80" fmla="+- 0 1191 958"/>
                  <a:gd name="T81" fmla="*/ T80 w 466"/>
                  <a:gd name="T82" fmla="+- 0 663 197"/>
                  <a:gd name="T83" fmla="*/ 663 h 4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66" h="466">
                    <a:moveTo>
                      <a:pt x="233" y="466"/>
                    </a:moveTo>
                    <a:lnTo>
                      <a:pt x="306" y="454"/>
                    </a:lnTo>
                    <a:lnTo>
                      <a:pt x="370" y="421"/>
                    </a:lnTo>
                    <a:lnTo>
                      <a:pt x="421" y="370"/>
                    </a:lnTo>
                    <a:lnTo>
                      <a:pt x="454" y="306"/>
                    </a:lnTo>
                    <a:lnTo>
                      <a:pt x="466" y="233"/>
                    </a:lnTo>
                    <a:lnTo>
                      <a:pt x="454" y="159"/>
                    </a:lnTo>
                    <a:lnTo>
                      <a:pt x="421" y="95"/>
                    </a:lnTo>
                    <a:lnTo>
                      <a:pt x="370" y="45"/>
                    </a:lnTo>
                    <a:lnTo>
                      <a:pt x="306" y="12"/>
                    </a:lnTo>
                    <a:lnTo>
                      <a:pt x="233" y="0"/>
                    </a:lnTo>
                    <a:lnTo>
                      <a:pt x="159" y="12"/>
                    </a:lnTo>
                    <a:lnTo>
                      <a:pt x="95" y="45"/>
                    </a:lnTo>
                    <a:lnTo>
                      <a:pt x="45" y="95"/>
                    </a:lnTo>
                    <a:lnTo>
                      <a:pt x="11" y="159"/>
                    </a:lnTo>
                    <a:lnTo>
                      <a:pt x="0" y="233"/>
                    </a:lnTo>
                    <a:lnTo>
                      <a:pt x="11" y="306"/>
                    </a:lnTo>
                    <a:lnTo>
                      <a:pt x="45" y="370"/>
                    </a:lnTo>
                    <a:lnTo>
                      <a:pt x="95" y="421"/>
                    </a:lnTo>
                    <a:lnTo>
                      <a:pt x="159" y="454"/>
                    </a:lnTo>
                    <a:lnTo>
                      <a:pt x="233" y="466"/>
                    </a:lnTo>
                    <a:close/>
                  </a:path>
                </a:pathLst>
              </a:custGeom>
              <a:grpFill/>
              <a:ln w="7709">
                <a:solidFill>
                  <a:srgbClr val="FFFFFF"/>
                </a:solidFill>
                <a:prstDash val="solid"/>
                <a:round/>
                <a:headEnd/>
                <a:tailEnd/>
              </a:ln>
            </p:spPr>
            <p:txBody>
              <a:bodyPr rot="0" vert="horz" wrap="square" lIns="121920" tIns="60960" rIns="121920" bIns="60960" anchor="t" anchorCtr="0" upright="1">
                <a:noAutofit/>
              </a:bodyPr>
              <a:lstStyle/>
              <a:p>
                <a:endParaRPr lang="en-AU" sz="3200"/>
              </a:p>
            </p:txBody>
          </p:sp>
          <p:pic>
            <p:nvPicPr>
              <p:cNvPr id="39" name="Picture 38">
                <a:extLst>
                  <a:ext uri="{FF2B5EF4-FFF2-40B4-BE49-F238E27FC236}">
                    <a16:creationId xmlns:a16="http://schemas.microsoft.com/office/drawing/2014/main" id="{57853118-0B4F-4C08-890B-F1B554B895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2" y="74"/>
                <a:ext cx="466" cy="5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6" name="TextBox 35">
              <a:extLst>
                <a:ext uri="{FF2B5EF4-FFF2-40B4-BE49-F238E27FC236}">
                  <a16:creationId xmlns:a16="http://schemas.microsoft.com/office/drawing/2014/main" id="{582A7E5B-21E2-4BA0-A06B-7E1EB9F98063}"/>
                </a:ext>
              </a:extLst>
            </p:cNvPr>
            <p:cNvSpPr txBox="1"/>
            <p:nvPr/>
          </p:nvSpPr>
          <p:spPr>
            <a:xfrm>
              <a:off x="10340357" y="3170916"/>
              <a:ext cx="1207382" cy="677108"/>
            </a:xfrm>
            <a:prstGeom prst="rect">
              <a:avLst/>
            </a:prstGeom>
            <a:noFill/>
          </p:spPr>
          <p:txBody>
            <a:bodyPr wrap="none" rtlCol="0">
              <a:spAutoFit/>
            </a:bodyPr>
            <a:lstStyle/>
            <a:p>
              <a:pPr algn="ctr"/>
              <a:r>
                <a:rPr lang="en-AU" sz="2000" b="1" dirty="0">
                  <a:latin typeface="Source Sans Pro" panose="020B0503030403020204" pitchFamily="34" charset="0"/>
                  <a:ea typeface="Source Sans Pro" panose="020B0503030403020204" pitchFamily="34" charset="0"/>
                </a:rPr>
                <a:t>63%</a:t>
              </a:r>
              <a:br>
                <a:rPr lang="en-AU" b="1" dirty="0">
                  <a:latin typeface="Source Sans Pro" panose="020B0503030403020204" pitchFamily="34" charset="0"/>
                  <a:ea typeface="Source Sans Pro" panose="020B0503030403020204" pitchFamily="34" charset="0"/>
                </a:rPr>
              </a:br>
              <a:r>
                <a:rPr lang="en-AU" b="1" dirty="0">
                  <a:solidFill>
                    <a:schemeClr val="accent3"/>
                  </a:solidFill>
                  <a:latin typeface="Source Sans Pro" panose="020B0503030403020204" pitchFamily="34" charset="0"/>
                  <a:ea typeface="Source Sans Pro" panose="020B0503030403020204" pitchFamily="34" charset="0"/>
                </a:rPr>
                <a:t>Soft Skills</a:t>
              </a:r>
            </a:p>
          </p:txBody>
        </p:sp>
        <p:grpSp>
          <p:nvGrpSpPr>
            <p:cNvPr id="22" name="Group 21">
              <a:extLst>
                <a:ext uri="{FF2B5EF4-FFF2-40B4-BE49-F238E27FC236}">
                  <a16:creationId xmlns:a16="http://schemas.microsoft.com/office/drawing/2014/main" id="{D7BB9193-2CDF-4CD5-B43C-2854BE321E3C}"/>
                </a:ext>
              </a:extLst>
            </p:cNvPr>
            <p:cNvGrpSpPr>
              <a:grpSpLocks/>
            </p:cNvGrpSpPr>
            <p:nvPr/>
          </p:nvGrpSpPr>
          <p:grpSpPr bwMode="auto">
            <a:xfrm>
              <a:off x="6813251" y="4068318"/>
              <a:ext cx="531674" cy="520700"/>
              <a:chOff x="1623" y="-128"/>
              <a:chExt cx="615" cy="615"/>
            </a:xfrm>
          </p:grpSpPr>
          <p:sp>
            <p:nvSpPr>
              <p:cNvPr id="25" name="Freeform 4">
                <a:extLst>
                  <a:ext uri="{FF2B5EF4-FFF2-40B4-BE49-F238E27FC236}">
                    <a16:creationId xmlns:a16="http://schemas.microsoft.com/office/drawing/2014/main" id="{B0E08120-8A9C-4924-AD09-58997B8EBBE4}"/>
                  </a:ext>
                </a:extLst>
              </p:cNvPr>
              <p:cNvSpPr>
                <a:spLocks/>
              </p:cNvSpPr>
              <p:nvPr/>
            </p:nvSpPr>
            <p:spPr bwMode="auto">
              <a:xfrm>
                <a:off x="1623" y="-128"/>
                <a:ext cx="615" cy="615"/>
              </a:xfrm>
              <a:custGeom>
                <a:avLst/>
                <a:gdLst>
                  <a:gd name="T0" fmla="+- 0 1191 958"/>
                  <a:gd name="T1" fmla="*/ T0 w 466"/>
                  <a:gd name="T2" fmla="+- 0 628 163"/>
                  <a:gd name="T3" fmla="*/ 628 h 466"/>
                  <a:gd name="T4" fmla="+- 0 1264 958"/>
                  <a:gd name="T5" fmla="*/ T4 w 466"/>
                  <a:gd name="T6" fmla="+- 0 616 163"/>
                  <a:gd name="T7" fmla="*/ 616 h 466"/>
                  <a:gd name="T8" fmla="+- 0 1328 958"/>
                  <a:gd name="T9" fmla="*/ T8 w 466"/>
                  <a:gd name="T10" fmla="+- 0 583 163"/>
                  <a:gd name="T11" fmla="*/ 583 h 466"/>
                  <a:gd name="T12" fmla="+- 0 1378 958"/>
                  <a:gd name="T13" fmla="*/ T12 w 466"/>
                  <a:gd name="T14" fmla="+- 0 533 163"/>
                  <a:gd name="T15" fmla="*/ 533 h 466"/>
                  <a:gd name="T16" fmla="+- 0 1411 958"/>
                  <a:gd name="T17" fmla="*/ T16 w 466"/>
                  <a:gd name="T18" fmla="+- 0 469 163"/>
                  <a:gd name="T19" fmla="*/ 469 h 466"/>
                  <a:gd name="T20" fmla="+- 0 1423 958"/>
                  <a:gd name="T21" fmla="*/ T20 w 466"/>
                  <a:gd name="T22" fmla="+- 0 395 163"/>
                  <a:gd name="T23" fmla="*/ 395 h 466"/>
                  <a:gd name="T24" fmla="+- 0 1411 958"/>
                  <a:gd name="T25" fmla="*/ T24 w 466"/>
                  <a:gd name="T26" fmla="+- 0 322 163"/>
                  <a:gd name="T27" fmla="*/ 322 h 466"/>
                  <a:gd name="T28" fmla="+- 0 1378 958"/>
                  <a:gd name="T29" fmla="*/ T28 w 466"/>
                  <a:gd name="T30" fmla="+- 0 258 163"/>
                  <a:gd name="T31" fmla="*/ 258 h 466"/>
                  <a:gd name="T32" fmla="+- 0 1328 958"/>
                  <a:gd name="T33" fmla="*/ T32 w 466"/>
                  <a:gd name="T34" fmla="+- 0 208 163"/>
                  <a:gd name="T35" fmla="*/ 208 h 466"/>
                  <a:gd name="T36" fmla="+- 0 1264 958"/>
                  <a:gd name="T37" fmla="*/ T36 w 466"/>
                  <a:gd name="T38" fmla="+- 0 175 163"/>
                  <a:gd name="T39" fmla="*/ 175 h 466"/>
                  <a:gd name="T40" fmla="+- 0 1191 958"/>
                  <a:gd name="T41" fmla="*/ T40 w 466"/>
                  <a:gd name="T42" fmla="+- 0 163 163"/>
                  <a:gd name="T43" fmla="*/ 163 h 466"/>
                  <a:gd name="T44" fmla="+- 0 1117 958"/>
                  <a:gd name="T45" fmla="*/ T44 w 466"/>
                  <a:gd name="T46" fmla="+- 0 175 163"/>
                  <a:gd name="T47" fmla="*/ 175 h 466"/>
                  <a:gd name="T48" fmla="+- 0 1053 958"/>
                  <a:gd name="T49" fmla="*/ T48 w 466"/>
                  <a:gd name="T50" fmla="+- 0 208 163"/>
                  <a:gd name="T51" fmla="*/ 208 h 466"/>
                  <a:gd name="T52" fmla="+- 0 1003 958"/>
                  <a:gd name="T53" fmla="*/ T52 w 466"/>
                  <a:gd name="T54" fmla="+- 0 258 163"/>
                  <a:gd name="T55" fmla="*/ 258 h 466"/>
                  <a:gd name="T56" fmla="+- 0 970 958"/>
                  <a:gd name="T57" fmla="*/ T56 w 466"/>
                  <a:gd name="T58" fmla="+- 0 322 163"/>
                  <a:gd name="T59" fmla="*/ 322 h 466"/>
                  <a:gd name="T60" fmla="+- 0 958 958"/>
                  <a:gd name="T61" fmla="*/ T60 w 466"/>
                  <a:gd name="T62" fmla="+- 0 395 163"/>
                  <a:gd name="T63" fmla="*/ 395 h 466"/>
                  <a:gd name="T64" fmla="+- 0 970 958"/>
                  <a:gd name="T65" fmla="*/ T64 w 466"/>
                  <a:gd name="T66" fmla="+- 0 469 163"/>
                  <a:gd name="T67" fmla="*/ 469 h 466"/>
                  <a:gd name="T68" fmla="+- 0 1003 958"/>
                  <a:gd name="T69" fmla="*/ T68 w 466"/>
                  <a:gd name="T70" fmla="+- 0 533 163"/>
                  <a:gd name="T71" fmla="*/ 533 h 466"/>
                  <a:gd name="T72" fmla="+- 0 1053 958"/>
                  <a:gd name="T73" fmla="*/ T72 w 466"/>
                  <a:gd name="T74" fmla="+- 0 583 163"/>
                  <a:gd name="T75" fmla="*/ 583 h 466"/>
                  <a:gd name="T76" fmla="+- 0 1117 958"/>
                  <a:gd name="T77" fmla="*/ T76 w 466"/>
                  <a:gd name="T78" fmla="+- 0 616 163"/>
                  <a:gd name="T79" fmla="*/ 616 h 466"/>
                  <a:gd name="T80" fmla="+- 0 1191 958"/>
                  <a:gd name="T81" fmla="*/ T80 w 466"/>
                  <a:gd name="T82" fmla="+- 0 628 163"/>
                  <a:gd name="T83" fmla="*/ 628 h 4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66" h="466">
                    <a:moveTo>
                      <a:pt x="233" y="465"/>
                    </a:moveTo>
                    <a:lnTo>
                      <a:pt x="306" y="453"/>
                    </a:lnTo>
                    <a:lnTo>
                      <a:pt x="370" y="420"/>
                    </a:lnTo>
                    <a:lnTo>
                      <a:pt x="420" y="370"/>
                    </a:lnTo>
                    <a:lnTo>
                      <a:pt x="453" y="306"/>
                    </a:lnTo>
                    <a:lnTo>
                      <a:pt x="465" y="232"/>
                    </a:lnTo>
                    <a:lnTo>
                      <a:pt x="453" y="159"/>
                    </a:lnTo>
                    <a:lnTo>
                      <a:pt x="420" y="95"/>
                    </a:lnTo>
                    <a:lnTo>
                      <a:pt x="370" y="45"/>
                    </a:lnTo>
                    <a:lnTo>
                      <a:pt x="306" y="12"/>
                    </a:lnTo>
                    <a:lnTo>
                      <a:pt x="233" y="0"/>
                    </a:lnTo>
                    <a:lnTo>
                      <a:pt x="159" y="12"/>
                    </a:lnTo>
                    <a:lnTo>
                      <a:pt x="95" y="45"/>
                    </a:lnTo>
                    <a:lnTo>
                      <a:pt x="45" y="95"/>
                    </a:lnTo>
                    <a:lnTo>
                      <a:pt x="12" y="159"/>
                    </a:lnTo>
                    <a:lnTo>
                      <a:pt x="0" y="232"/>
                    </a:lnTo>
                    <a:lnTo>
                      <a:pt x="12" y="306"/>
                    </a:lnTo>
                    <a:lnTo>
                      <a:pt x="45" y="370"/>
                    </a:lnTo>
                    <a:lnTo>
                      <a:pt x="95" y="420"/>
                    </a:lnTo>
                    <a:lnTo>
                      <a:pt x="159" y="453"/>
                    </a:lnTo>
                    <a:lnTo>
                      <a:pt x="233" y="465"/>
                    </a:lnTo>
                    <a:close/>
                  </a:path>
                </a:pathLst>
              </a:custGeom>
              <a:noFill/>
              <a:ln w="809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121920" tIns="60960" rIns="121920" bIns="60960" anchor="t" anchorCtr="0" upright="1">
                <a:noAutofit/>
              </a:bodyPr>
              <a:lstStyle/>
              <a:p>
                <a:endParaRPr lang="en-AU" sz="3200"/>
              </a:p>
            </p:txBody>
          </p:sp>
          <p:pic>
            <p:nvPicPr>
              <p:cNvPr id="26" name="Picture 25">
                <a:extLst>
                  <a:ext uri="{FF2B5EF4-FFF2-40B4-BE49-F238E27FC236}">
                    <a16:creationId xmlns:a16="http://schemas.microsoft.com/office/drawing/2014/main" id="{29A16B5A-16B5-4250-8804-EBDE0A6FBDF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48" y="-76"/>
                <a:ext cx="433" cy="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Box 22">
              <a:extLst>
                <a:ext uri="{FF2B5EF4-FFF2-40B4-BE49-F238E27FC236}">
                  <a16:creationId xmlns:a16="http://schemas.microsoft.com/office/drawing/2014/main" id="{C8D3852F-C472-4CA7-B207-3743B2DA8DB6}"/>
                </a:ext>
              </a:extLst>
            </p:cNvPr>
            <p:cNvSpPr txBox="1"/>
            <p:nvPr/>
          </p:nvSpPr>
          <p:spPr>
            <a:xfrm>
              <a:off x="5385976" y="4242976"/>
              <a:ext cx="1103187" cy="677108"/>
            </a:xfrm>
            <a:prstGeom prst="rect">
              <a:avLst/>
            </a:prstGeom>
            <a:noFill/>
          </p:spPr>
          <p:txBody>
            <a:bodyPr wrap="none" rtlCol="0">
              <a:spAutoFit/>
            </a:bodyPr>
            <a:lstStyle/>
            <a:p>
              <a:pPr algn="ctr"/>
              <a:r>
                <a:rPr lang="en-AU" sz="2000" b="1" dirty="0">
                  <a:solidFill>
                    <a:schemeClr val="tx1">
                      <a:lumMod val="95000"/>
                      <a:lumOff val="5000"/>
                    </a:schemeClr>
                  </a:solidFill>
                  <a:latin typeface="Source Sans Pro" panose="020B0503030403020204" pitchFamily="34" charset="0"/>
                  <a:ea typeface="Source Sans Pro" panose="020B0503030403020204" pitchFamily="34" charset="0"/>
                </a:rPr>
                <a:t>12%</a:t>
              </a:r>
            </a:p>
            <a:p>
              <a:pPr algn="ctr"/>
              <a:r>
                <a:rPr lang="en-AU" b="1" dirty="0">
                  <a:solidFill>
                    <a:srgbClr val="92A630"/>
                  </a:solidFill>
                  <a:latin typeface="Source Sans Pro" panose="020B0503030403020204" pitchFamily="34" charset="0"/>
                  <a:ea typeface="Source Sans Pro" panose="020B0503030403020204" pitchFamily="34" charset="0"/>
                </a:rPr>
                <a:t>Mindsets</a:t>
              </a:r>
            </a:p>
          </p:txBody>
        </p:sp>
        <p:sp>
          <p:nvSpPr>
            <p:cNvPr id="46" name="TextBox 45">
              <a:extLst>
                <a:ext uri="{FF2B5EF4-FFF2-40B4-BE49-F238E27FC236}">
                  <a16:creationId xmlns:a16="http://schemas.microsoft.com/office/drawing/2014/main" id="{3C29CAD9-6BAD-4C0A-82FD-585B4D806DEB}"/>
                </a:ext>
              </a:extLst>
            </p:cNvPr>
            <p:cNvSpPr txBox="1"/>
            <p:nvPr/>
          </p:nvSpPr>
          <p:spPr>
            <a:xfrm>
              <a:off x="10057353" y="3848024"/>
              <a:ext cx="1872377" cy="1631216"/>
            </a:xfrm>
            <a:prstGeom prst="rect">
              <a:avLst/>
            </a:prstGeom>
            <a:noFill/>
          </p:spPr>
          <p:txBody>
            <a:bodyPr wrap="square" rtlCol="0">
              <a:spAutoFit/>
            </a:bodyPr>
            <a:lstStyle/>
            <a:p>
              <a:pPr algn="ctr"/>
              <a:r>
                <a:rPr lang="en-AU" sz="2000" baseline="30000" dirty="0">
                  <a:latin typeface="Open Sans" panose="020B0606030504020204" pitchFamily="34" charset="0"/>
                  <a:ea typeface="Open Sans" panose="020B0606030504020204" pitchFamily="34" charset="0"/>
                  <a:cs typeface="Open Sans" panose="020B0606030504020204" pitchFamily="34" charset="0"/>
                </a:rPr>
                <a:t>The personal knowledge, skills and attributes common to work in a range of contexts and diversity of people.</a:t>
              </a:r>
            </a:p>
            <a:p>
              <a:pPr algn="ctr"/>
              <a:endParaRPr lang="en-AU"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D0275358-0ED0-4C3A-8408-8FA596C0D82E}"/>
                </a:ext>
              </a:extLst>
            </p:cNvPr>
            <p:cNvSpPr txBox="1"/>
            <p:nvPr/>
          </p:nvSpPr>
          <p:spPr>
            <a:xfrm>
              <a:off x="4835196" y="2442284"/>
              <a:ext cx="2227859" cy="1631216"/>
            </a:xfrm>
            <a:prstGeom prst="rect">
              <a:avLst/>
            </a:prstGeom>
            <a:noFill/>
          </p:spPr>
          <p:txBody>
            <a:bodyPr wrap="square" rtlCol="0">
              <a:spAutoFit/>
            </a:bodyPr>
            <a:lstStyle/>
            <a:p>
              <a:pPr algn="ctr"/>
              <a:r>
                <a:rPr lang="en-AU" sz="2000" baseline="30000" dirty="0">
                  <a:latin typeface="Open Sans" panose="020B0606030504020204" pitchFamily="34" charset="0"/>
                  <a:ea typeface="Open Sans" panose="020B0606030504020204" pitchFamily="34" charset="0"/>
                  <a:cs typeface="Open Sans" panose="020B0606030504020204" pitchFamily="34" charset="0"/>
                </a:rPr>
                <a:t>The discipline specific technical skills, body of knowledge or competencies that delineate professional practice.</a:t>
              </a:r>
            </a:p>
            <a:p>
              <a:pPr algn="ctr"/>
              <a:endParaRPr lang="en-AU" sz="2000" dirty="0">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4084013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E60434-BB5D-4560-991D-2DDD5FEC5B50}"/>
              </a:ext>
            </a:extLst>
          </p:cNvPr>
          <p:cNvSpPr txBox="1"/>
          <p:nvPr/>
        </p:nvSpPr>
        <p:spPr>
          <a:xfrm>
            <a:off x="337986" y="5424567"/>
            <a:ext cx="3472777" cy="428964"/>
          </a:xfrm>
          <a:prstGeom prst="rect">
            <a:avLst/>
          </a:prstGeom>
          <a:noFill/>
        </p:spPr>
        <p:txBody>
          <a:bodyPr wrap="square" rtlCol="0">
            <a:spAutoFit/>
          </a:bodyPr>
          <a:lstStyle/>
          <a:p>
            <a:endParaRPr lang="en-US" sz="729" dirty="0"/>
          </a:p>
          <a:p>
            <a:r>
              <a:rPr lang="en-US" sz="729" dirty="0"/>
              <a:t>Deloitte (June 2019).  </a:t>
            </a:r>
            <a:r>
              <a:rPr lang="en-US" sz="729" i="1" dirty="0"/>
              <a:t>The path to prosperity: </a:t>
            </a:r>
            <a:r>
              <a:rPr lang="en-AU" sz="729" i="1" dirty="0"/>
              <a:t>Why the future of work is human,</a:t>
            </a:r>
            <a:r>
              <a:rPr lang="en-AU" sz="729" dirty="0"/>
              <a:t> Building the Lucky Country #7, Deloitte Insight,  page ii. </a:t>
            </a:r>
            <a:endParaRPr lang="en-US" sz="729" dirty="0"/>
          </a:p>
        </p:txBody>
      </p:sp>
      <p:sp>
        <p:nvSpPr>
          <p:cNvPr id="2" name="Title 1">
            <a:extLst>
              <a:ext uri="{FF2B5EF4-FFF2-40B4-BE49-F238E27FC236}">
                <a16:creationId xmlns:a16="http://schemas.microsoft.com/office/drawing/2014/main" id="{5F544F38-B00D-42ED-98E3-6F7D390C0EB5}"/>
              </a:ext>
            </a:extLst>
          </p:cNvPr>
          <p:cNvSpPr>
            <a:spLocks noGrp="1"/>
          </p:cNvSpPr>
          <p:nvPr>
            <p:ph type="title" idx="4294967295"/>
          </p:nvPr>
        </p:nvSpPr>
        <p:spPr>
          <a:xfrm>
            <a:off x="753687" y="360386"/>
            <a:ext cx="4836792" cy="1058333"/>
          </a:xfrm>
        </p:spPr>
        <p:txBody>
          <a:bodyPr>
            <a:normAutofit/>
          </a:bodyPr>
          <a:lstStyle/>
          <a:p>
            <a:r>
              <a:rPr lang="en-AU" dirty="0">
                <a:latin typeface="+mj-lt"/>
              </a:rPr>
              <a:t>Future focus must be on human skills</a:t>
            </a:r>
            <a:endParaRPr lang="en-US" dirty="0">
              <a:latin typeface="+mj-lt"/>
            </a:endParaRPr>
          </a:p>
        </p:txBody>
      </p:sp>
      <p:pic>
        <p:nvPicPr>
          <p:cNvPr id="5" name="Picture 4">
            <a:extLst>
              <a:ext uri="{FF2B5EF4-FFF2-40B4-BE49-F238E27FC236}">
                <a16:creationId xmlns:a16="http://schemas.microsoft.com/office/drawing/2014/main" id="{4A02AC74-40A7-45FC-8420-621EB728232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Lst>
          </a:blip>
          <a:srcRect b="10481"/>
          <a:stretch/>
        </p:blipFill>
        <p:spPr>
          <a:xfrm>
            <a:off x="6908801" y="401210"/>
            <a:ext cx="4282227" cy="5483228"/>
          </a:xfrm>
          <a:prstGeom prst="rect">
            <a:avLst/>
          </a:prstGeom>
        </p:spPr>
      </p:pic>
      <p:pic>
        <p:nvPicPr>
          <p:cNvPr id="10" name="Picture 9">
            <a:extLst>
              <a:ext uri="{FF2B5EF4-FFF2-40B4-BE49-F238E27FC236}">
                <a16:creationId xmlns:a16="http://schemas.microsoft.com/office/drawing/2014/main" id="{08F2BFEF-6385-E64E-B98A-C7978A99A6D8}"/>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Lst>
          </a:blip>
          <a:srcRect l="-2" t="92500" r="36354" b="-2356"/>
          <a:stretch/>
        </p:blipFill>
        <p:spPr>
          <a:xfrm>
            <a:off x="4260852" y="5436724"/>
            <a:ext cx="2448000" cy="576000"/>
          </a:xfrm>
          <a:prstGeom prst="rect">
            <a:avLst/>
          </a:prstGeom>
        </p:spPr>
      </p:pic>
      <p:pic>
        <p:nvPicPr>
          <p:cNvPr id="4" name="Picture 3">
            <a:hlinkClick r:id="rId5"/>
            <a:extLst>
              <a:ext uri="{FF2B5EF4-FFF2-40B4-BE49-F238E27FC236}">
                <a16:creationId xmlns:a16="http://schemas.microsoft.com/office/drawing/2014/main" id="{CC0CEB58-E1BA-4AFA-AB30-FDB8C5E50CD0}"/>
              </a:ext>
            </a:extLst>
          </p:cNvPr>
          <p:cNvPicPr>
            <a:picLocks noChangeAspect="1"/>
          </p:cNvPicPr>
          <p:nvPr/>
        </p:nvPicPr>
        <p:blipFill>
          <a:blip r:embed="rId6"/>
          <a:stretch>
            <a:fillRect/>
          </a:stretch>
        </p:blipFill>
        <p:spPr>
          <a:xfrm>
            <a:off x="448024" y="1645245"/>
            <a:ext cx="2167231" cy="3103748"/>
          </a:xfrm>
          <a:prstGeom prst="rect">
            <a:avLst/>
          </a:prstGeom>
        </p:spPr>
      </p:pic>
      <p:pic>
        <p:nvPicPr>
          <p:cNvPr id="3" name="Picture 2">
            <a:extLst>
              <a:ext uri="{FF2B5EF4-FFF2-40B4-BE49-F238E27FC236}">
                <a16:creationId xmlns:a16="http://schemas.microsoft.com/office/drawing/2014/main" id="{F8058371-F423-4AC0-BEC9-B78EEB3C002F}"/>
              </a:ext>
            </a:extLst>
          </p:cNvPr>
          <p:cNvPicPr>
            <a:picLocks noChangeAspect="1"/>
          </p:cNvPicPr>
          <p:nvPr/>
        </p:nvPicPr>
        <p:blipFill>
          <a:blip r:embed="rId7"/>
          <a:stretch>
            <a:fillRect/>
          </a:stretch>
        </p:blipFill>
        <p:spPr>
          <a:xfrm>
            <a:off x="3013983" y="2666942"/>
            <a:ext cx="3628194" cy="2204128"/>
          </a:xfrm>
          <a:prstGeom prst="rect">
            <a:avLst/>
          </a:prstGeom>
        </p:spPr>
      </p:pic>
    </p:spTree>
    <p:extLst>
      <p:ext uri="{BB962C8B-B14F-4D97-AF65-F5344CB8AC3E}">
        <p14:creationId xmlns:p14="http://schemas.microsoft.com/office/powerpoint/2010/main" val="4035422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ECE15D8-459D-094B-82F7-E49044D77A79}"/>
              </a:ext>
            </a:extLst>
          </p:cNvPr>
          <p:cNvSpPr txBox="1"/>
          <p:nvPr/>
        </p:nvSpPr>
        <p:spPr>
          <a:xfrm>
            <a:off x="6680034" y="296098"/>
            <a:ext cx="1619033" cy="3431709"/>
          </a:xfrm>
          <a:prstGeom prst="rect">
            <a:avLst/>
          </a:prstGeom>
          <a:noFill/>
        </p:spPr>
        <p:txBody>
          <a:bodyPr wrap="none" lIns="0" tIns="0" rIns="0" bIns="0" rtlCol="0">
            <a:spAutoFit/>
          </a:bodyPr>
          <a:lstStyle/>
          <a:p>
            <a:pPr algn="ctr"/>
            <a:r>
              <a:rPr lang="en-AU" sz="22300" b="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T</a:t>
            </a:r>
            <a:endParaRPr lang="vi-VN" sz="22300" b="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endParaRPr>
          </a:p>
        </p:txBody>
      </p:sp>
      <p:sp>
        <p:nvSpPr>
          <p:cNvPr id="10" name="TextBox 9">
            <a:extLst>
              <a:ext uri="{FF2B5EF4-FFF2-40B4-BE49-F238E27FC236}">
                <a16:creationId xmlns:a16="http://schemas.microsoft.com/office/drawing/2014/main" id="{08830930-B137-354A-956F-E94D2E1ED8EA}"/>
              </a:ext>
            </a:extLst>
          </p:cNvPr>
          <p:cNvSpPr txBox="1"/>
          <p:nvPr/>
        </p:nvSpPr>
        <p:spPr>
          <a:xfrm>
            <a:off x="548522" y="488758"/>
            <a:ext cx="5161606" cy="677108"/>
          </a:xfrm>
          <a:prstGeom prst="rect">
            <a:avLst/>
          </a:prstGeom>
          <a:noFill/>
        </p:spPr>
        <p:txBody>
          <a:bodyPr wrap="none" lIns="0" tIns="0" rIns="0" bIns="0" rtlCol="0">
            <a:spAutoFit/>
          </a:bodyPr>
          <a:lstStyle/>
          <a:p>
            <a:r>
              <a:rPr lang="en-AU" sz="4400" b="1" dirty="0">
                <a:latin typeface="Open Sans SemiBold" panose="020B0606030504020204" pitchFamily="34" charset="0"/>
                <a:ea typeface="Open Sans SemiBold" panose="020B0606030504020204" pitchFamily="34" charset="0"/>
                <a:cs typeface="Open Sans SemiBold" panose="020B0606030504020204" pitchFamily="34" charset="0"/>
              </a:rPr>
              <a:t>Rethinking </a:t>
            </a:r>
            <a:r>
              <a:rPr lang="en-AU" sz="4400" b="1" dirty="0">
                <a:solidFill>
                  <a:srgbClr val="00B0F0"/>
                </a:solidFill>
                <a:latin typeface="Open Sans SemiBold" panose="020B0606030504020204" pitchFamily="34" charset="0"/>
                <a:ea typeface="Open Sans SemiBold" panose="020B0606030504020204" pitchFamily="34" charset="0"/>
                <a:cs typeface="Open Sans SemiBold" panose="020B0606030504020204" pitchFamily="34" charset="0"/>
              </a:rPr>
              <a:t>Careers</a:t>
            </a:r>
            <a:endParaRPr lang="vi-VN" sz="4400" b="1" dirty="0">
              <a:solidFill>
                <a:srgbClr val="00B0F0"/>
              </a:solidFill>
              <a:latin typeface="Open Sans SemiBold" panose="020B0606030504020204" pitchFamily="34" charset="0"/>
              <a:ea typeface="Open Sans SemiBold" panose="020B0606030504020204" pitchFamily="34" charset="0"/>
              <a:cs typeface="Open Sans SemiBold" panose="020B0606030504020204" pitchFamily="34" charset="0"/>
            </a:endParaRPr>
          </a:p>
        </p:txBody>
      </p:sp>
      <p:sp>
        <p:nvSpPr>
          <p:cNvPr id="11" name="TextBox 10">
            <a:extLst>
              <a:ext uri="{FF2B5EF4-FFF2-40B4-BE49-F238E27FC236}">
                <a16:creationId xmlns:a16="http://schemas.microsoft.com/office/drawing/2014/main" id="{9E33258B-596E-454A-B3DA-BEDC065A7FF2}"/>
              </a:ext>
            </a:extLst>
          </p:cNvPr>
          <p:cNvSpPr txBox="1"/>
          <p:nvPr/>
        </p:nvSpPr>
        <p:spPr>
          <a:xfrm>
            <a:off x="684270" y="1577513"/>
            <a:ext cx="5092275" cy="1760803"/>
          </a:xfrm>
          <a:prstGeom prst="rect">
            <a:avLst/>
          </a:prstGeom>
          <a:noFill/>
        </p:spPr>
        <p:txBody>
          <a:bodyPr wrap="square" lIns="0" tIns="0" rIns="0" bIns="0" rtlCol="0">
            <a:spAutoFit/>
          </a:bodyPr>
          <a:lstStyle/>
          <a:p>
            <a:pPr>
              <a:lnSpc>
                <a:spcPts val="2800"/>
              </a:lnSpc>
            </a:pPr>
            <a:r>
              <a:rPr lang="en-US" b="1" dirty="0">
                <a:solidFill>
                  <a:srgbClr val="00B0F0"/>
                </a:solidFill>
                <a:latin typeface="Raleway" panose="020B0503030101060003" pitchFamily="34" charset="0"/>
              </a:rPr>
              <a:t>FROM</a:t>
            </a:r>
          </a:p>
          <a:p>
            <a:pPr>
              <a:lnSpc>
                <a:spcPts val="2800"/>
              </a:lnSpc>
            </a:pPr>
            <a:r>
              <a:rPr lang="en-US" dirty="0">
                <a:latin typeface="Raleway" panose="020B0503030101060003" pitchFamily="34" charset="0"/>
              </a:rPr>
              <a:t>The “T” Concept emphasises a single lane (job family) to education and career success:</a:t>
            </a:r>
          </a:p>
          <a:p>
            <a:pPr marL="342900" indent="-342900">
              <a:lnSpc>
                <a:spcPts val="2800"/>
              </a:lnSpc>
              <a:buFont typeface="Courier New" panose="02070309020205020404" pitchFamily="49" charset="0"/>
              <a:buChar char="o"/>
            </a:pPr>
            <a:r>
              <a:rPr lang="en-US" dirty="0">
                <a:latin typeface="Raleway" panose="020B0503030101060003" pitchFamily="34" charset="0"/>
              </a:rPr>
              <a:t>Technical on the vertical</a:t>
            </a:r>
          </a:p>
          <a:p>
            <a:pPr marL="342900" indent="-342900">
              <a:lnSpc>
                <a:spcPts val="2800"/>
              </a:lnSpc>
              <a:buFont typeface="Courier New" panose="02070309020205020404" pitchFamily="49" charset="0"/>
              <a:buChar char="o"/>
            </a:pPr>
            <a:r>
              <a:rPr lang="en-US" dirty="0">
                <a:latin typeface="Raleway" panose="020B0503030101060003" pitchFamily="34" charset="0"/>
              </a:rPr>
              <a:t>Soft Skill on the Horizontal</a:t>
            </a:r>
          </a:p>
        </p:txBody>
      </p:sp>
      <p:pic>
        <p:nvPicPr>
          <p:cNvPr id="3" name="Picture 2">
            <a:extLst>
              <a:ext uri="{FF2B5EF4-FFF2-40B4-BE49-F238E27FC236}">
                <a16:creationId xmlns:a16="http://schemas.microsoft.com/office/drawing/2014/main" id="{45097BE1-0B06-4E2D-8CC9-BD7D8C132B29}"/>
              </a:ext>
            </a:extLst>
          </p:cNvPr>
          <p:cNvPicPr>
            <a:picLocks noChangeAspect="1"/>
          </p:cNvPicPr>
          <p:nvPr/>
        </p:nvPicPr>
        <p:blipFill>
          <a:blip r:embed="rId2"/>
          <a:stretch>
            <a:fillRect/>
          </a:stretch>
        </p:blipFill>
        <p:spPr>
          <a:xfrm>
            <a:off x="9410699" y="3934745"/>
            <a:ext cx="2365995" cy="2586703"/>
          </a:xfrm>
          <a:prstGeom prst="rect">
            <a:avLst/>
          </a:prstGeom>
        </p:spPr>
      </p:pic>
      <p:sp>
        <p:nvSpPr>
          <p:cNvPr id="5" name="TextBox 4">
            <a:extLst>
              <a:ext uri="{FF2B5EF4-FFF2-40B4-BE49-F238E27FC236}">
                <a16:creationId xmlns:a16="http://schemas.microsoft.com/office/drawing/2014/main" id="{B0233B3E-00CB-4290-A32E-BC80A50D35BF}"/>
              </a:ext>
            </a:extLst>
          </p:cNvPr>
          <p:cNvSpPr txBox="1"/>
          <p:nvPr/>
        </p:nvSpPr>
        <p:spPr>
          <a:xfrm>
            <a:off x="2206902" y="4166595"/>
            <a:ext cx="6783686" cy="2119876"/>
          </a:xfrm>
          <a:prstGeom prst="rect">
            <a:avLst/>
          </a:prstGeom>
          <a:noFill/>
        </p:spPr>
        <p:txBody>
          <a:bodyPr wrap="square" lIns="0" tIns="0" rIns="0" bIns="0" rtlCol="0">
            <a:spAutoFit/>
          </a:bodyPr>
          <a:lstStyle/>
          <a:p>
            <a:pPr>
              <a:lnSpc>
                <a:spcPts val="2800"/>
              </a:lnSpc>
            </a:pPr>
            <a:r>
              <a:rPr lang="en-US" b="1" dirty="0">
                <a:solidFill>
                  <a:srgbClr val="00B0F0"/>
                </a:solidFill>
                <a:latin typeface="Raleway" panose="020B0503030101060003" pitchFamily="34" charset="0"/>
              </a:rPr>
              <a:t>TO</a:t>
            </a:r>
          </a:p>
          <a:p>
            <a:pPr>
              <a:lnSpc>
                <a:spcPts val="2800"/>
              </a:lnSpc>
            </a:pPr>
            <a:r>
              <a:rPr lang="en-US" dirty="0">
                <a:latin typeface="Raleway" panose="020B0503030101060003" pitchFamily="34" charset="0"/>
              </a:rPr>
              <a:t>The “X” Concept emphasises multi-disciplinary movement across and between jobs and professions:</a:t>
            </a:r>
          </a:p>
          <a:p>
            <a:pPr marL="342900" indent="-342900">
              <a:lnSpc>
                <a:spcPts val="2800"/>
              </a:lnSpc>
              <a:buFont typeface="Courier New" panose="02070309020205020404" pitchFamily="49" charset="0"/>
              <a:buChar char="o"/>
            </a:pPr>
            <a:r>
              <a:rPr lang="en-US" dirty="0">
                <a:latin typeface="Raleway" panose="020B0503030101060003" pitchFamily="34" charset="0"/>
              </a:rPr>
              <a:t>Technical on the vertical</a:t>
            </a:r>
          </a:p>
          <a:p>
            <a:pPr marL="342900" indent="-342900">
              <a:lnSpc>
                <a:spcPts val="2800"/>
              </a:lnSpc>
              <a:buFont typeface="Courier New" panose="02070309020205020404" pitchFamily="49" charset="0"/>
              <a:buChar char="o"/>
            </a:pPr>
            <a:r>
              <a:rPr lang="en-US" dirty="0">
                <a:latin typeface="Raleway" panose="020B0503030101060003" pitchFamily="34" charset="0"/>
              </a:rPr>
              <a:t>More agile, flexible, and responsive across the workforce</a:t>
            </a:r>
          </a:p>
          <a:p>
            <a:pPr marL="342900" indent="-342900">
              <a:lnSpc>
                <a:spcPts val="2800"/>
              </a:lnSpc>
              <a:buFont typeface="Courier New" panose="02070309020205020404" pitchFamily="49" charset="0"/>
              <a:buChar char="o"/>
            </a:pPr>
            <a:r>
              <a:rPr lang="en-US" dirty="0">
                <a:latin typeface="Raleway" panose="020B0503030101060003" pitchFamily="34" charset="0"/>
              </a:rPr>
              <a:t>Fluid movement across disciplines</a:t>
            </a:r>
          </a:p>
        </p:txBody>
      </p:sp>
      <p:pic>
        <p:nvPicPr>
          <p:cNvPr id="13" name="Picture 12">
            <a:extLst>
              <a:ext uri="{FF2B5EF4-FFF2-40B4-BE49-F238E27FC236}">
                <a16:creationId xmlns:a16="http://schemas.microsoft.com/office/drawing/2014/main" id="{F642952A-6B48-484B-BEE4-84C1A1963934}"/>
              </a:ext>
            </a:extLst>
          </p:cNvPr>
          <p:cNvPicPr>
            <a:picLocks noChangeAspect="1"/>
          </p:cNvPicPr>
          <p:nvPr/>
        </p:nvPicPr>
        <p:blipFill>
          <a:blip r:embed="rId3"/>
          <a:stretch>
            <a:fillRect/>
          </a:stretch>
        </p:blipFill>
        <p:spPr>
          <a:xfrm>
            <a:off x="6137028" y="997278"/>
            <a:ext cx="2549772" cy="2816946"/>
          </a:xfrm>
          <a:prstGeom prst="rect">
            <a:avLst/>
          </a:prstGeom>
        </p:spPr>
      </p:pic>
    </p:spTree>
    <p:extLst>
      <p:ext uri="{BB962C8B-B14F-4D97-AF65-F5344CB8AC3E}">
        <p14:creationId xmlns:p14="http://schemas.microsoft.com/office/powerpoint/2010/main" val="71123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701799"/>
            <a:ext cx="10782617" cy="4495801"/>
          </a:xfrm>
        </p:spPr>
        <p:txBody>
          <a:bodyPr/>
          <a:lstStyle/>
          <a:p>
            <a:r>
              <a:rPr lang="en-AU" dirty="0">
                <a:solidFill>
                  <a:schemeClr val="bg1">
                    <a:lumMod val="95000"/>
                  </a:schemeClr>
                </a:solidFill>
              </a:rPr>
              <a:t>Q3.</a:t>
            </a:r>
            <a:br>
              <a:rPr lang="en-AU" dirty="0">
                <a:solidFill>
                  <a:schemeClr val="bg1">
                    <a:lumMod val="95000"/>
                  </a:schemeClr>
                </a:solidFill>
              </a:rPr>
            </a:br>
            <a:r>
              <a:rPr lang="en-AU" sz="5400" dirty="0">
                <a:solidFill>
                  <a:schemeClr val="bg1">
                    <a:lumMod val="95000"/>
                  </a:schemeClr>
                </a:solidFill>
              </a:rPr>
              <a:t>What capabilities make graduates stand out to employers? </a:t>
            </a:r>
            <a:endParaRPr lang="en-US" dirty="0">
              <a:solidFill>
                <a:schemeClr val="bg1">
                  <a:lumMod val="95000"/>
                </a:schemeClr>
              </a:solidFill>
            </a:endParaRPr>
          </a:p>
        </p:txBody>
      </p:sp>
    </p:spTree>
    <p:extLst>
      <p:ext uri="{BB962C8B-B14F-4D97-AF65-F5344CB8AC3E}">
        <p14:creationId xmlns:p14="http://schemas.microsoft.com/office/powerpoint/2010/main" val="1785812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C51FC9-B972-1E41-A429-3931A36393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813" t="-1" b="26650"/>
          <a:stretch/>
        </p:blipFill>
        <p:spPr>
          <a:xfrm>
            <a:off x="6470243" y="710934"/>
            <a:ext cx="5949372" cy="6130133"/>
          </a:xfrm>
          <a:prstGeom prst="rect">
            <a:avLst/>
          </a:prstGeom>
        </p:spPr>
      </p:pic>
      <p:sp>
        <p:nvSpPr>
          <p:cNvPr id="3" name="Content Placeholder 2">
            <a:extLst>
              <a:ext uri="{FF2B5EF4-FFF2-40B4-BE49-F238E27FC236}">
                <a16:creationId xmlns:a16="http://schemas.microsoft.com/office/drawing/2014/main" id="{54B109A5-FA15-F742-BAD4-84B5646FE6C3}"/>
              </a:ext>
            </a:extLst>
          </p:cNvPr>
          <p:cNvSpPr>
            <a:spLocks noGrp="1"/>
          </p:cNvSpPr>
          <p:nvPr>
            <p:ph idx="4294967295"/>
          </p:nvPr>
        </p:nvSpPr>
        <p:spPr>
          <a:xfrm>
            <a:off x="404842" y="682003"/>
            <a:ext cx="7556903" cy="5292160"/>
          </a:xfrm>
        </p:spPr>
        <p:txBody>
          <a:bodyPr>
            <a:noAutofit/>
          </a:bodyPr>
          <a:lstStyle/>
          <a:p>
            <a:pPr>
              <a:lnSpc>
                <a:spcPts val="3867"/>
              </a:lnSpc>
            </a:pPr>
            <a:r>
              <a:rPr lang="en-US" sz="3200" dirty="0">
                <a:solidFill>
                  <a:schemeClr val="bg2">
                    <a:lumMod val="25000"/>
                  </a:schemeClr>
                </a:solidFill>
              </a:rPr>
              <a:t>Need to assess technical skills, and non-technical (</a:t>
            </a:r>
            <a:r>
              <a:rPr lang="en-US" sz="3200" dirty="0">
                <a:solidFill>
                  <a:srgbClr val="00B0F0"/>
                </a:solidFill>
              </a:rPr>
              <a:t>human and cognitive </a:t>
            </a:r>
            <a:r>
              <a:rPr lang="en-US" sz="3200" dirty="0">
                <a:solidFill>
                  <a:schemeClr val="bg2">
                    <a:lumMod val="25000"/>
                  </a:schemeClr>
                </a:solidFill>
              </a:rPr>
              <a:t>capability) to measure  a person’s true </a:t>
            </a:r>
            <a:r>
              <a:rPr lang="en-US" sz="3200" dirty="0">
                <a:solidFill>
                  <a:srgbClr val="00B0F0"/>
                </a:solidFill>
              </a:rPr>
              <a:t>potential.</a:t>
            </a:r>
            <a:endParaRPr lang="en-US" sz="133" dirty="0">
              <a:solidFill>
                <a:srgbClr val="00B0F0"/>
              </a:solidFill>
            </a:endParaRPr>
          </a:p>
          <a:p>
            <a:pPr>
              <a:lnSpc>
                <a:spcPts val="3867"/>
              </a:lnSpc>
              <a:spcBef>
                <a:spcPts val="1195"/>
              </a:spcBef>
              <a:spcAft>
                <a:spcPts val="1195"/>
              </a:spcAft>
            </a:pPr>
            <a:r>
              <a:rPr lang="en-US" sz="2667" dirty="0">
                <a:solidFill>
                  <a:schemeClr val="bg2">
                    <a:lumMod val="25000"/>
                  </a:schemeClr>
                </a:solidFill>
              </a:rPr>
              <a:t>The best of the new breed of career and talent tools focus on helping people discover what they </a:t>
            </a:r>
            <a:r>
              <a:rPr lang="en-US" sz="2667" b="1" dirty="0">
                <a:solidFill>
                  <a:schemeClr val="bg2">
                    <a:lumMod val="25000"/>
                  </a:schemeClr>
                </a:solidFill>
              </a:rPr>
              <a:t>can do </a:t>
            </a:r>
            <a:r>
              <a:rPr lang="en-US" sz="2667" dirty="0">
                <a:solidFill>
                  <a:srgbClr val="00B0F0"/>
                </a:solidFill>
              </a:rPr>
              <a:t>(capacity) </a:t>
            </a:r>
            <a:r>
              <a:rPr lang="en-US" sz="2667" dirty="0">
                <a:solidFill>
                  <a:schemeClr val="bg2">
                    <a:lumMod val="25000"/>
                  </a:schemeClr>
                </a:solidFill>
              </a:rPr>
              <a:t>not just what they have learnt </a:t>
            </a:r>
            <a:r>
              <a:rPr lang="en-US" sz="2667" dirty="0">
                <a:solidFill>
                  <a:srgbClr val="00B0F0"/>
                </a:solidFill>
              </a:rPr>
              <a:t>(job ready).</a:t>
            </a:r>
          </a:p>
        </p:txBody>
      </p:sp>
    </p:spTree>
    <p:extLst>
      <p:ext uri="{BB962C8B-B14F-4D97-AF65-F5344CB8AC3E}">
        <p14:creationId xmlns:p14="http://schemas.microsoft.com/office/powerpoint/2010/main" val="3471669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1E36012-E26B-45B7-AF4C-00DC12FCA685}"/>
              </a:ext>
            </a:extLst>
          </p:cNvPr>
          <p:cNvPicPr>
            <a:picLocks noChangeAspect="1"/>
          </p:cNvPicPr>
          <p:nvPr/>
        </p:nvPicPr>
        <p:blipFill>
          <a:blip r:embed="rId2"/>
          <a:stretch>
            <a:fillRect/>
          </a:stretch>
        </p:blipFill>
        <p:spPr>
          <a:xfrm>
            <a:off x="389879" y="201575"/>
            <a:ext cx="2672989" cy="3757269"/>
          </a:xfrm>
          <a:prstGeom prst="rect">
            <a:avLst/>
          </a:prstGeom>
        </p:spPr>
      </p:pic>
      <p:sp>
        <p:nvSpPr>
          <p:cNvPr id="2" name="Title 1"/>
          <p:cNvSpPr>
            <a:spLocks noGrp="1"/>
          </p:cNvSpPr>
          <p:nvPr>
            <p:ph type="title"/>
          </p:nvPr>
        </p:nvSpPr>
        <p:spPr>
          <a:xfrm>
            <a:off x="3240641" y="416046"/>
            <a:ext cx="6581698" cy="993233"/>
          </a:xfrm>
        </p:spPr>
        <p:txBody>
          <a:bodyPr/>
          <a:lstStyle/>
          <a:p>
            <a:pPr>
              <a:lnSpc>
                <a:spcPts val="4000"/>
              </a:lnSpc>
            </a:pPr>
            <a:r>
              <a:rPr lang="en-US" sz="3583" dirty="0"/>
              <a:t>Human capabilities for future work and raised employability</a:t>
            </a:r>
          </a:p>
        </p:txBody>
      </p:sp>
      <p:sp>
        <p:nvSpPr>
          <p:cNvPr id="6" name="TextBox 5"/>
          <p:cNvSpPr txBox="1"/>
          <p:nvPr/>
        </p:nvSpPr>
        <p:spPr>
          <a:xfrm>
            <a:off x="5184078" y="6165416"/>
            <a:ext cx="3471499" cy="235898"/>
          </a:xfrm>
          <a:prstGeom prst="rect">
            <a:avLst/>
          </a:prstGeom>
          <a:noFill/>
        </p:spPr>
        <p:txBody>
          <a:bodyPr wrap="square" rtlCol="0">
            <a:spAutoFit/>
          </a:bodyPr>
          <a:lstStyle/>
          <a:p>
            <a:r>
              <a:rPr lang="en-AU" sz="933" dirty="0">
                <a:latin typeface="Gotham Light" pitchFamily="50" charset="0"/>
                <a:cs typeface="Gotham Light" pitchFamily="50" charset="0"/>
              </a:rPr>
              <a:t>With permission Institute for Working Futures © 2020</a:t>
            </a:r>
          </a:p>
        </p:txBody>
      </p:sp>
      <p:pic>
        <p:nvPicPr>
          <p:cNvPr id="10" name="Picture 9">
            <a:extLst>
              <a:ext uri="{FF2B5EF4-FFF2-40B4-BE49-F238E27FC236}">
                <a16:creationId xmlns:a16="http://schemas.microsoft.com/office/drawing/2014/main" id="{C9E421D1-2325-4C17-B853-7A359FDB99D3}"/>
              </a:ext>
            </a:extLst>
          </p:cNvPr>
          <p:cNvPicPr>
            <a:picLocks noChangeAspect="1"/>
          </p:cNvPicPr>
          <p:nvPr/>
        </p:nvPicPr>
        <p:blipFill>
          <a:blip r:embed="rId3"/>
          <a:stretch>
            <a:fillRect/>
          </a:stretch>
        </p:blipFill>
        <p:spPr>
          <a:xfrm>
            <a:off x="3419706" y="1720970"/>
            <a:ext cx="7216079" cy="3340885"/>
          </a:xfrm>
          <a:prstGeom prst="rect">
            <a:avLst/>
          </a:prstGeom>
        </p:spPr>
      </p:pic>
      <p:sp>
        <p:nvSpPr>
          <p:cNvPr id="24" name="TextBox 23">
            <a:extLst>
              <a:ext uri="{FF2B5EF4-FFF2-40B4-BE49-F238E27FC236}">
                <a16:creationId xmlns:a16="http://schemas.microsoft.com/office/drawing/2014/main" id="{7F4F2FEA-95C7-4C44-87A8-2659E7ABB007}"/>
              </a:ext>
            </a:extLst>
          </p:cNvPr>
          <p:cNvSpPr txBox="1"/>
          <p:nvPr/>
        </p:nvSpPr>
        <p:spPr>
          <a:xfrm>
            <a:off x="10055920" y="3976079"/>
            <a:ext cx="257717" cy="379656"/>
          </a:xfrm>
          <a:prstGeom prst="rect">
            <a:avLst/>
          </a:prstGeom>
          <a:noFill/>
        </p:spPr>
        <p:txBody>
          <a:bodyPr wrap="square" rtlCol="0">
            <a:spAutoFit/>
          </a:bodyPr>
          <a:lstStyle/>
          <a:p>
            <a:r>
              <a:rPr lang="en-AU" sz="1867" dirty="0">
                <a:solidFill>
                  <a:srgbClr val="C00000"/>
                </a:solidFill>
                <a:latin typeface="+mj-lt"/>
              </a:rPr>
              <a:t>*</a:t>
            </a:r>
          </a:p>
        </p:txBody>
      </p:sp>
      <p:grpSp>
        <p:nvGrpSpPr>
          <p:cNvPr id="17" name="Group 16">
            <a:extLst>
              <a:ext uri="{FF2B5EF4-FFF2-40B4-BE49-F238E27FC236}">
                <a16:creationId xmlns:a16="http://schemas.microsoft.com/office/drawing/2014/main" id="{35E4D54F-4649-45E9-8BAA-D649536C7A94}"/>
              </a:ext>
            </a:extLst>
          </p:cNvPr>
          <p:cNvGrpSpPr/>
          <p:nvPr/>
        </p:nvGrpSpPr>
        <p:grpSpPr>
          <a:xfrm>
            <a:off x="4926361" y="2144091"/>
            <a:ext cx="5461619" cy="2412251"/>
            <a:chOff x="3694771" y="1766350"/>
            <a:chExt cx="4096214" cy="1809188"/>
          </a:xfrm>
        </p:grpSpPr>
        <p:sp>
          <p:nvSpPr>
            <p:cNvPr id="11" name="TextBox 10">
              <a:extLst>
                <a:ext uri="{FF2B5EF4-FFF2-40B4-BE49-F238E27FC236}">
                  <a16:creationId xmlns:a16="http://schemas.microsoft.com/office/drawing/2014/main" id="{8F61278D-3AFC-405E-823C-CA57A1D3BA94}"/>
                </a:ext>
              </a:extLst>
            </p:cNvPr>
            <p:cNvSpPr txBox="1"/>
            <p:nvPr/>
          </p:nvSpPr>
          <p:spPr>
            <a:xfrm>
              <a:off x="3694771" y="1766350"/>
              <a:ext cx="193288" cy="284742"/>
            </a:xfrm>
            <a:prstGeom prst="rect">
              <a:avLst/>
            </a:prstGeom>
            <a:noFill/>
          </p:spPr>
          <p:txBody>
            <a:bodyPr wrap="square" rtlCol="0">
              <a:spAutoFit/>
            </a:bodyPr>
            <a:lstStyle/>
            <a:p>
              <a:r>
                <a:rPr lang="en-AU" sz="1867" dirty="0">
                  <a:solidFill>
                    <a:srgbClr val="C00000"/>
                  </a:solidFill>
                  <a:latin typeface="+mj-lt"/>
                </a:rPr>
                <a:t>*</a:t>
              </a:r>
            </a:p>
          </p:txBody>
        </p:sp>
        <p:sp>
          <p:nvSpPr>
            <p:cNvPr id="20" name="TextBox 19">
              <a:extLst>
                <a:ext uri="{FF2B5EF4-FFF2-40B4-BE49-F238E27FC236}">
                  <a16:creationId xmlns:a16="http://schemas.microsoft.com/office/drawing/2014/main" id="{D8BC9617-A320-454B-9922-F98E4DA935FA}"/>
                </a:ext>
              </a:extLst>
            </p:cNvPr>
            <p:cNvSpPr txBox="1"/>
            <p:nvPr/>
          </p:nvSpPr>
          <p:spPr>
            <a:xfrm>
              <a:off x="3694771" y="1915032"/>
              <a:ext cx="193288" cy="284742"/>
            </a:xfrm>
            <a:prstGeom prst="rect">
              <a:avLst/>
            </a:prstGeom>
            <a:noFill/>
          </p:spPr>
          <p:txBody>
            <a:bodyPr wrap="square" rtlCol="0">
              <a:spAutoFit/>
            </a:bodyPr>
            <a:lstStyle/>
            <a:p>
              <a:r>
                <a:rPr lang="en-AU" sz="1867" dirty="0">
                  <a:solidFill>
                    <a:srgbClr val="C00000"/>
                  </a:solidFill>
                  <a:latin typeface="+mj-lt"/>
                </a:rPr>
                <a:t>*</a:t>
              </a:r>
            </a:p>
          </p:txBody>
        </p:sp>
        <p:sp>
          <p:nvSpPr>
            <p:cNvPr id="22" name="TextBox 21">
              <a:extLst>
                <a:ext uri="{FF2B5EF4-FFF2-40B4-BE49-F238E27FC236}">
                  <a16:creationId xmlns:a16="http://schemas.microsoft.com/office/drawing/2014/main" id="{92AB9191-5177-4598-B2A1-369112B2776E}"/>
                </a:ext>
              </a:extLst>
            </p:cNvPr>
            <p:cNvSpPr txBox="1"/>
            <p:nvPr/>
          </p:nvSpPr>
          <p:spPr>
            <a:xfrm>
              <a:off x="3694771" y="2074127"/>
              <a:ext cx="193288" cy="284742"/>
            </a:xfrm>
            <a:prstGeom prst="rect">
              <a:avLst/>
            </a:prstGeom>
            <a:noFill/>
          </p:spPr>
          <p:txBody>
            <a:bodyPr wrap="square" rtlCol="0">
              <a:spAutoFit/>
            </a:bodyPr>
            <a:lstStyle/>
            <a:p>
              <a:r>
                <a:rPr lang="en-AU" sz="1867" dirty="0">
                  <a:solidFill>
                    <a:srgbClr val="C00000"/>
                  </a:solidFill>
                  <a:latin typeface="+mj-lt"/>
                </a:rPr>
                <a:t>*</a:t>
              </a:r>
            </a:p>
          </p:txBody>
        </p:sp>
        <p:sp>
          <p:nvSpPr>
            <p:cNvPr id="23" name="TextBox 22">
              <a:extLst>
                <a:ext uri="{FF2B5EF4-FFF2-40B4-BE49-F238E27FC236}">
                  <a16:creationId xmlns:a16="http://schemas.microsoft.com/office/drawing/2014/main" id="{746AFC94-B018-49F0-A4D1-6FD4F9B67359}"/>
                </a:ext>
              </a:extLst>
            </p:cNvPr>
            <p:cNvSpPr txBox="1"/>
            <p:nvPr/>
          </p:nvSpPr>
          <p:spPr>
            <a:xfrm>
              <a:off x="7597697" y="3290796"/>
              <a:ext cx="193288" cy="284742"/>
            </a:xfrm>
            <a:prstGeom prst="rect">
              <a:avLst/>
            </a:prstGeom>
            <a:noFill/>
          </p:spPr>
          <p:txBody>
            <a:bodyPr wrap="square" rtlCol="0">
              <a:spAutoFit/>
            </a:bodyPr>
            <a:lstStyle/>
            <a:p>
              <a:r>
                <a:rPr lang="en-AU" sz="1867" dirty="0">
                  <a:solidFill>
                    <a:srgbClr val="C00000"/>
                  </a:solidFill>
                  <a:latin typeface="+mj-lt"/>
                </a:rPr>
                <a:t>*</a:t>
              </a:r>
            </a:p>
          </p:txBody>
        </p:sp>
        <p:sp>
          <p:nvSpPr>
            <p:cNvPr id="25" name="TextBox 24">
              <a:extLst>
                <a:ext uri="{FF2B5EF4-FFF2-40B4-BE49-F238E27FC236}">
                  <a16:creationId xmlns:a16="http://schemas.microsoft.com/office/drawing/2014/main" id="{3A5AA639-2EA0-4E09-AA32-C8E93F6CFDA0}"/>
                </a:ext>
              </a:extLst>
            </p:cNvPr>
            <p:cNvSpPr txBox="1"/>
            <p:nvPr/>
          </p:nvSpPr>
          <p:spPr>
            <a:xfrm>
              <a:off x="7593980" y="2956433"/>
              <a:ext cx="193288" cy="284742"/>
            </a:xfrm>
            <a:prstGeom prst="rect">
              <a:avLst/>
            </a:prstGeom>
            <a:noFill/>
          </p:spPr>
          <p:txBody>
            <a:bodyPr wrap="square" rtlCol="0">
              <a:spAutoFit/>
            </a:bodyPr>
            <a:lstStyle/>
            <a:p>
              <a:r>
                <a:rPr lang="en-AU" sz="1867" dirty="0">
                  <a:solidFill>
                    <a:srgbClr val="C00000"/>
                  </a:solidFill>
                  <a:latin typeface="+mj-lt"/>
                </a:rPr>
                <a:t>*</a:t>
              </a:r>
            </a:p>
          </p:txBody>
        </p:sp>
      </p:grpSp>
      <p:sp>
        <p:nvSpPr>
          <p:cNvPr id="30" name="TextBox 29">
            <a:extLst>
              <a:ext uri="{FF2B5EF4-FFF2-40B4-BE49-F238E27FC236}">
                <a16:creationId xmlns:a16="http://schemas.microsoft.com/office/drawing/2014/main" id="{A898AF62-1B02-47F8-80FB-9811DD9AABCF}"/>
              </a:ext>
            </a:extLst>
          </p:cNvPr>
          <p:cNvSpPr txBox="1"/>
          <p:nvPr/>
        </p:nvSpPr>
        <p:spPr>
          <a:xfrm>
            <a:off x="3314423" y="5566372"/>
            <a:ext cx="6434134" cy="307777"/>
          </a:xfrm>
          <a:prstGeom prst="rect">
            <a:avLst/>
          </a:prstGeom>
          <a:noFill/>
        </p:spPr>
        <p:txBody>
          <a:bodyPr wrap="none" rtlCol="0">
            <a:spAutoFit/>
          </a:bodyPr>
          <a:lstStyle/>
          <a:p>
            <a:r>
              <a:rPr lang="en-AU" sz="1400" i="1" dirty="0">
                <a:solidFill>
                  <a:srgbClr val="C00000"/>
                </a:solidFill>
                <a:latin typeface="+mj-lt"/>
              </a:rPr>
              <a:t>* Most employable in all future roles, at all levels of work, in all industries and locations</a:t>
            </a:r>
          </a:p>
        </p:txBody>
      </p:sp>
      <p:sp>
        <p:nvSpPr>
          <p:cNvPr id="3" name="TextBox 2">
            <a:extLst>
              <a:ext uri="{FF2B5EF4-FFF2-40B4-BE49-F238E27FC236}">
                <a16:creationId xmlns:a16="http://schemas.microsoft.com/office/drawing/2014/main" id="{9718DB68-A110-4029-A48E-38B0D7AE23D5}"/>
              </a:ext>
            </a:extLst>
          </p:cNvPr>
          <p:cNvSpPr txBox="1"/>
          <p:nvPr/>
        </p:nvSpPr>
        <p:spPr>
          <a:xfrm>
            <a:off x="874191" y="4053575"/>
            <a:ext cx="1313180" cy="215444"/>
          </a:xfrm>
          <a:prstGeom prst="rect">
            <a:avLst/>
          </a:prstGeom>
          <a:noFill/>
        </p:spPr>
        <p:txBody>
          <a:bodyPr wrap="none" rtlCol="0">
            <a:spAutoFit/>
          </a:bodyPr>
          <a:lstStyle/>
          <a:p>
            <a:r>
              <a:rPr lang="en-AU" sz="800" dirty="0">
                <a:latin typeface="Open Sans" panose="020B0606030504020204" pitchFamily="34" charset="0"/>
                <a:ea typeface="Open Sans" panose="020B0606030504020204" pitchFamily="34" charset="0"/>
                <a:cs typeface="Open Sans" panose="020B0606030504020204" pitchFamily="34" charset="0"/>
              </a:rPr>
              <a:t>Third Edition, May 2020</a:t>
            </a:r>
          </a:p>
        </p:txBody>
      </p:sp>
      <p:sp>
        <p:nvSpPr>
          <p:cNvPr id="16" name="TextBox 15">
            <a:extLst>
              <a:ext uri="{FF2B5EF4-FFF2-40B4-BE49-F238E27FC236}">
                <a16:creationId xmlns:a16="http://schemas.microsoft.com/office/drawing/2014/main" id="{D5158F85-0E94-4AAF-B7F5-3CDF297492AF}"/>
              </a:ext>
            </a:extLst>
          </p:cNvPr>
          <p:cNvSpPr txBox="1"/>
          <p:nvPr/>
        </p:nvSpPr>
        <p:spPr>
          <a:xfrm>
            <a:off x="9525619" y="2665307"/>
            <a:ext cx="257717" cy="379656"/>
          </a:xfrm>
          <a:prstGeom prst="rect">
            <a:avLst/>
          </a:prstGeom>
          <a:noFill/>
        </p:spPr>
        <p:txBody>
          <a:bodyPr wrap="square" rtlCol="0">
            <a:spAutoFit/>
          </a:bodyPr>
          <a:lstStyle/>
          <a:p>
            <a:r>
              <a:rPr lang="en-AU" sz="1867" dirty="0">
                <a:solidFill>
                  <a:srgbClr val="B7BF10"/>
                </a:solidFill>
                <a:latin typeface="+mj-lt"/>
              </a:rPr>
              <a:t>*</a:t>
            </a:r>
          </a:p>
        </p:txBody>
      </p:sp>
    </p:spTree>
    <p:extLst>
      <p:ext uri="{BB962C8B-B14F-4D97-AF65-F5344CB8AC3E}">
        <p14:creationId xmlns:p14="http://schemas.microsoft.com/office/powerpoint/2010/main" val="3338052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FEF67405-154E-41AE-AF31-F79630BE26EA}"/>
              </a:ext>
            </a:extLst>
          </p:cNvPr>
          <p:cNvSpPr txBox="1">
            <a:spLocks/>
          </p:cNvSpPr>
          <p:nvPr/>
        </p:nvSpPr>
        <p:spPr>
          <a:xfrm>
            <a:off x="377780" y="306330"/>
            <a:ext cx="11826587" cy="657249"/>
          </a:xfrm>
          <a:prstGeom prst="rect">
            <a:avLst/>
          </a:prstGeom>
        </p:spPr>
        <p:txBody>
          <a:bodyPr>
            <a:noAutofit/>
          </a:bodyPr>
          <a:lstStyle>
            <a:lvl1pPr algn="l" defTabSz="1225450" rtl="0" eaLnBrk="1" latinLnBrk="0" hangingPunct="1">
              <a:lnSpc>
                <a:spcPct val="90000"/>
              </a:lnSpc>
              <a:spcBef>
                <a:spcPct val="0"/>
              </a:spcBef>
              <a:buNone/>
              <a:defRPr sz="3000" b="1" i="0" kern="1200" baseline="0">
                <a:solidFill>
                  <a:srgbClr val="58595A"/>
                </a:solidFill>
                <a:latin typeface="Nexa Bold" panose="02000000000000000000" pitchFamily="50" charset="0"/>
                <a:ea typeface="Arial" charset="0"/>
                <a:cs typeface="Arial" charset="0"/>
              </a:defRPr>
            </a:lvl1pPr>
          </a:lstStyle>
          <a:p>
            <a:r>
              <a:rPr lang="en-US" sz="3467" dirty="0">
                <a:solidFill>
                  <a:srgbClr val="00A3DD"/>
                </a:solidFill>
              </a:rPr>
              <a:t>COVID-19 and Beyond:</a:t>
            </a:r>
            <a:r>
              <a:rPr lang="en-US" sz="3467" dirty="0"/>
              <a:t> </a:t>
            </a:r>
            <a:r>
              <a:rPr lang="en-US" sz="3467" dirty="0">
                <a:solidFill>
                  <a:schemeClr val="bg2">
                    <a:lumMod val="25000"/>
                  </a:schemeClr>
                </a:solidFill>
              </a:rPr>
              <a:t>Employable Capabilities</a:t>
            </a:r>
          </a:p>
        </p:txBody>
      </p:sp>
      <p:sp>
        <p:nvSpPr>
          <p:cNvPr id="3" name="TextBox 2">
            <a:extLst>
              <a:ext uri="{FF2B5EF4-FFF2-40B4-BE49-F238E27FC236}">
                <a16:creationId xmlns:a16="http://schemas.microsoft.com/office/drawing/2014/main" id="{D9A401D7-4643-4D94-A54A-2663B832C3EC}"/>
              </a:ext>
            </a:extLst>
          </p:cNvPr>
          <p:cNvSpPr txBox="1"/>
          <p:nvPr/>
        </p:nvSpPr>
        <p:spPr>
          <a:xfrm>
            <a:off x="377781" y="1009001"/>
            <a:ext cx="11143660" cy="1015856"/>
          </a:xfrm>
          <a:prstGeom prst="rect">
            <a:avLst/>
          </a:prstGeom>
          <a:noFill/>
        </p:spPr>
        <p:txBody>
          <a:bodyPr wrap="square" rtlCol="0">
            <a:spAutoFit/>
          </a:bodyPr>
          <a:lstStyle/>
          <a:p>
            <a:r>
              <a:rPr lang="en-US" sz="1467" dirty="0">
                <a:latin typeface="Raleway" panose="020B0503030101060003" pitchFamily="34" charset="0"/>
                <a:ea typeface="Source Sans Pro" panose="020B0503030403020204" pitchFamily="34" charset="0"/>
              </a:rPr>
              <a:t>From March 2020, COVID-19 has initiated rapid transformation of  work we had predicted to occur over the coming three years. As part of economic recovery organisations are seeking talent with certain enabling capabilities.  These are the top four extrapolated from June 2020 surveys.</a:t>
            </a:r>
            <a:r>
              <a:rPr lang="en-US" sz="1467" baseline="30000" dirty="0">
                <a:latin typeface="Raleway" panose="020B0503030101060003" pitchFamily="34" charset="0"/>
                <a:ea typeface="Source Sans Pro" panose="020B0503030403020204" pitchFamily="34" charset="0"/>
              </a:rPr>
              <a:t>1</a:t>
            </a:r>
          </a:p>
          <a:p>
            <a:endParaRPr lang="en-AU" sz="1600" dirty="0">
              <a:solidFill>
                <a:schemeClr val="bg2">
                  <a:lumMod val="25000"/>
                </a:schemeClr>
              </a:solidFill>
              <a:latin typeface="Raleway" panose="020B0503030101060003" pitchFamily="34" charset="0"/>
            </a:endParaRPr>
          </a:p>
        </p:txBody>
      </p:sp>
      <p:sp>
        <p:nvSpPr>
          <p:cNvPr id="4" name="TextBox 3">
            <a:extLst>
              <a:ext uri="{FF2B5EF4-FFF2-40B4-BE49-F238E27FC236}">
                <a16:creationId xmlns:a16="http://schemas.microsoft.com/office/drawing/2014/main" id="{7DFBCBA3-6E7C-4AEB-AAE7-A5E411031FC7}"/>
              </a:ext>
            </a:extLst>
          </p:cNvPr>
          <p:cNvSpPr txBox="1"/>
          <p:nvPr/>
        </p:nvSpPr>
        <p:spPr>
          <a:xfrm>
            <a:off x="5692513" y="6277343"/>
            <a:ext cx="4048400" cy="338554"/>
          </a:xfrm>
          <a:prstGeom prst="rect">
            <a:avLst/>
          </a:prstGeom>
          <a:noFill/>
        </p:spPr>
        <p:txBody>
          <a:bodyPr wrap="square" rtlCol="0">
            <a:spAutoFit/>
          </a:bodyPr>
          <a:lstStyle/>
          <a:p>
            <a:r>
              <a:rPr lang="en-US" sz="800" baseline="30000" dirty="0">
                <a:latin typeface="Raleway" panose="020B0503030101060003" pitchFamily="34" charset="0"/>
                <a:ea typeface="Source Sans Pro" panose="020B0503030403020204" pitchFamily="34" charset="0"/>
              </a:rPr>
              <a:t>1 </a:t>
            </a:r>
            <a:r>
              <a:rPr lang="en-US" sz="800" dirty="0">
                <a:latin typeface="Raleway" panose="020B0503030101060003" pitchFamily="34" charset="0"/>
                <a:ea typeface="Source Sans Pro" panose="020B0503030403020204" pitchFamily="34" charset="0"/>
              </a:rPr>
              <a:t> APQC (June 2020). </a:t>
            </a:r>
            <a:r>
              <a:rPr lang="en-US" sz="800" i="1" dirty="0">
                <a:latin typeface="Raleway" panose="020B0503030101060003" pitchFamily="34" charset="0"/>
                <a:ea typeface="Source Sans Pro" panose="020B0503030403020204" pitchFamily="34" charset="0"/>
              </a:rPr>
              <a:t>Reactive to proactive: Next 90 days</a:t>
            </a:r>
            <a:r>
              <a:rPr lang="en-US" sz="800" dirty="0">
                <a:latin typeface="Raleway" panose="020B0503030101060003" pitchFamily="34" charset="0"/>
                <a:ea typeface="Source Sans Pro" panose="020B0503030403020204" pitchFamily="34" charset="0"/>
              </a:rPr>
              <a:t>, Post COVID survey; &amp; MIT &amp; Faethm (June 2020). </a:t>
            </a:r>
            <a:r>
              <a:rPr lang="en-AU" sz="800" dirty="0">
                <a:latin typeface="Raleway" panose="020B0503030101060003" pitchFamily="34" charset="0"/>
                <a:ea typeface="Source Sans Pro" panose="020B0503030403020204" pitchFamily="34" charset="0"/>
              </a:rPr>
              <a:t> COVID-19 &amp; the Workforce.</a:t>
            </a:r>
            <a:r>
              <a:rPr lang="en-US" sz="800" i="1" dirty="0">
                <a:latin typeface="Raleway" panose="020B0503030101060003" pitchFamily="34" charset="0"/>
                <a:ea typeface="Source Sans Pro" panose="020B0503030403020204" pitchFamily="34" charset="0"/>
              </a:rPr>
              <a:t> </a:t>
            </a:r>
            <a:r>
              <a:rPr lang="en-AU" sz="800" i="1" dirty="0">
                <a:latin typeface="Raleway" panose="020B0503030101060003" pitchFamily="34" charset="0"/>
                <a:ea typeface="Source Sans Pro" panose="020B0503030403020204" pitchFamily="34" charset="0"/>
              </a:rPr>
              <a:t>MIT Technology Review Insights.</a:t>
            </a:r>
          </a:p>
        </p:txBody>
      </p:sp>
      <p:sp>
        <p:nvSpPr>
          <p:cNvPr id="16" name="TextBox 15">
            <a:extLst>
              <a:ext uri="{FF2B5EF4-FFF2-40B4-BE49-F238E27FC236}">
                <a16:creationId xmlns:a16="http://schemas.microsoft.com/office/drawing/2014/main" id="{DC615BF9-1FB8-4FA8-B4F4-82746DBC8C02}"/>
              </a:ext>
            </a:extLst>
          </p:cNvPr>
          <p:cNvSpPr txBox="1"/>
          <p:nvPr/>
        </p:nvSpPr>
        <p:spPr>
          <a:xfrm rot="10800000" flipH="1" flipV="1">
            <a:off x="458161" y="4861869"/>
            <a:ext cx="4918547" cy="1230080"/>
          </a:xfrm>
          <a:prstGeom prst="rect">
            <a:avLst/>
          </a:prstGeom>
          <a:noFill/>
          <a:ln>
            <a:noFill/>
          </a:ln>
        </p:spPr>
        <p:txBody>
          <a:bodyPr wrap="square" lIns="0" rIns="0" rtlCol="0" anchor="ctr">
            <a:spAutoFit/>
          </a:bodyPr>
          <a:lstStyle/>
          <a:p>
            <a:pPr>
              <a:lnSpc>
                <a:spcPct val="150000"/>
              </a:lnSpc>
            </a:pPr>
            <a:r>
              <a:rPr lang="en-US" sz="1400" b="1" dirty="0">
                <a:solidFill>
                  <a:schemeClr val="accent5"/>
                </a:solidFill>
                <a:latin typeface="Raleway" panose="020B0503030101060003" pitchFamily="34" charset="0"/>
                <a:ea typeface="Source Sans Pro" panose="020B0503030403020204" pitchFamily="34" charset="0"/>
              </a:rPr>
              <a:t>Data Analysis and Insights</a:t>
            </a:r>
          </a:p>
          <a:p>
            <a:pPr>
              <a:lnSpc>
                <a:spcPts val="1600"/>
              </a:lnSpc>
            </a:pPr>
            <a:r>
              <a:rPr lang="en-US" sz="1333" dirty="0">
                <a:latin typeface="Raleway" panose="020B0503030101060003" pitchFamily="34" charset="0"/>
                <a:ea typeface="Source Sans Pro" panose="020B0503030403020204" pitchFamily="34" charset="0"/>
              </a:rPr>
              <a:t>Flexibility, responsiveness and informed decision making have become mantras during the pandemic.  Automation is accelerating and data is informing and guiding where businesses need to adapt and transform existing operations. </a:t>
            </a:r>
          </a:p>
        </p:txBody>
      </p:sp>
      <p:sp>
        <p:nvSpPr>
          <p:cNvPr id="17" name="TextBox 16">
            <a:extLst>
              <a:ext uri="{FF2B5EF4-FFF2-40B4-BE49-F238E27FC236}">
                <a16:creationId xmlns:a16="http://schemas.microsoft.com/office/drawing/2014/main" id="{57B93909-A6AC-48D5-9B76-B7DA60508D6F}"/>
              </a:ext>
            </a:extLst>
          </p:cNvPr>
          <p:cNvSpPr txBox="1"/>
          <p:nvPr/>
        </p:nvSpPr>
        <p:spPr>
          <a:xfrm rot="10800000" flipH="1" flipV="1">
            <a:off x="448765" y="3743503"/>
            <a:ext cx="4918547" cy="1112099"/>
          </a:xfrm>
          <a:prstGeom prst="rect">
            <a:avLst/>
          </a:prstGeom>
          <a:noFill/>
          <a:ln>
            <a:noFill/>
          </a:ln>
        </p:spPr>
        <p:txBody>
          <a:bodyPr wrap="square" lIns="0" rIns="0" rtlCol="0" anchor="ctr">
            <a:spAutoFit/>
          </a:bodyPr>
          <a:lstStyle/>
          <a:p>
            <a:pPr>
              <a:lnSpc>
                <a:spcPts val="1600"/>
              </a:lnSpc>
            </a:pPr>
            <a:r>
              <a:rPr lang="en-US" sz="1400" b="1" dirty="0">
                <a:solidFill>
                  <a:schemeClr val="accent4"/>
                </a:solidFill>
                <a:latin typeface="Raleway" panose="020B0503030101060003" pitchFamily="34" charset="0"/>
                <a:ea typeface="Source Sans Pro" panose="020B0503030403020204" pitchFamily="34" charset="0"/>
              </a:rPr>
              <a:t>Digital Fluency</a:t>
            </a:r>
          </a:p>
          <a:p>
            <a:pPr>
              <a:lnSpc>
                <a:spcPts val="1600"/>
              </a:lnSpc>
            </a:pPr>
            <a:r>
              <a:rPr lang="en-US" sz="1333" dirty="0">
                <a:latin typeface="Raleway" panose="020B0503030101060003" pitchFamily="34" charset="0"/>
                <a:ea typeface="Source Sans Pro" panose="020B0503030403020204" pitchFamily="34" charset="0"/>
              </a:rPr>
              <a:t>Use of technology has expanded rapidly during COVID.  Skills are required to enable working remotely, virtual collaboration, undertake business process automation, supplier relationships and undertake reinvented work practices.</a:t>
            </a:r>
          </a:p>
        </p:txBody>
      </p:sp>
      <p:sp>
        <p:nvSpPr>
          <p:cNvPr id="18" name="TextBox 17">
            <a:extLst>
              <a:ext uri="{FF2B5EF4-FFF2-40B4-BE49-F238E27FC236}">
                <a16:creationId xmlns:a16="http://schemas.microsoft.com/office/drawing/2014/main" id="{C7394EFF-30EA-4C12-A1F5-434317E97A04}"/>
              </a:ext>
            </a:extLst>
          </p:cNvPr>
          <p:cNvSpPr txBox="1"/>
          <p:nvPr/>
        </p:nvSpPr>
        <p:spPr>
          <a:xfrm rot="10800000" flipH="1" flipV="1">
            <a:off x="448764" y="2706906"/>
            <a:ext cx="5057588" cy="1024896"/>
          </a:xfrm>
          <a:prstGeom prst="rect">
            <a:avLst/>
          </a:prstGeom>
          <a:noFill/>
          <a:ln>
            <a:noFill/>
          </a:ln>
        </p:spPr>
        <p:txBody>
          <a:bodyPr wrap="square" lIns="0" rIns="0" rtlCol="0" anchor="ctr">
            <a:spAutoFit/>
          </a:bodyPr>
          <a:lstStyle/>
          <a:p>
            <a:pPr>
              <a:lnSpc>
                <a:spcPct val="150000"/>
              </a:lnSpc>
            </a:pPr>
            <a:r>
              <a:rPr lang="en-US" sz="1400" b="1" dirty="0">
                <a:solidFill>
                  <a:schemeClr val="accent3"/>
                </a:solidFill>
                <a:latin typeface="Raleway" panose="020B0503030101060003" pitchFamily="34" charset="0"/>
                <a:ea typeface="Source Sans Pro" panose="020B0503030403020204" pitchFamily="34" charset="0"/>
              </a:rPr>
              <a:t>Personal Initiative &amp; Drive</a:t>
            </a:r>
          </a:p>
          <a:p>
            <a:pPr>
              <a:lnSpc>
                <a:spcPts val="1600"/>
              </a:lnSpc>
            </a:pPr>
            <a:r>
              <a:rPr lang="en-US" sz="1333" dirty="0">
                <a:latin typeface="Raleway" panose="020B0503030101060003" pitchFamily="34" charset="0"/>
                <a:ea typeface="Source Sans Pro" panose="020B0503030403020204" pitchFamily="34" charset="0"/>
              </a:rPr>
              <a:t>While work is becoming more collaborative and globally connected, we face the challenge of increasingly working remotely and in distributed teams. </a:t>
            </a:r>
          </a:p>
        </p:txBody>
      </p:sp>
      <p:sp>
        <p:nvSpPr>
          <p:cNvPr id="19" name="TextBox 18">
            <a:extLst>
              <a:ext uri="{FF2B5EF4-FFF2-40B4-BE49-F238E27FC236}">
                <a16:creationId xmlns:a16="http://schemas.microsoft.com/office/drawing/2014/main" id="{95EEC1C6-AD98-4EF7-987E-7FDCD32CFC23}"/>
              </a:ext>
            </a:extLst>
          </p:cNvPr>
          <p:cNvSpPr txBox="1"/>
          <p:nvPr/>
        </p:nvSpPr>
        <p:spPr>
          <a:xfrm rot="10800000" flipH="1" flipV="1">
            <a:off x="473149" y="1795903"/>
            <a:ext cx="4918547" cy="1020664"/>
          </a:xfrm>
          <a:prstGeom prst="rect">
            <a:avLst/>
          </a:prstGeom>
          <a:noFill/>
          <a:ln>
            <a:noFill/>
          </a:ln>
        </p:spPr>
        <p:txBody>
          <a:bodyPr wrap="square" lIns="0" rIns="0" rtlCol="0" anchor="ctr">
            <a:spAutoFit/>
          </a:bodyPr>
          <a:lstStyle/>
          <a:p>
            <a:pPr>
              <a:lnSpc>
                <a:spcPct val="150000"/>
              </a:lnSpc>
            </a:pPr>
            <a:r>
              <a:rPr lang="en-US" sz="1400" b="1" dirty="0">
                <a:solidFill>
                  <a:schemeClr val="accent1"/>
                </a:solidFill>
                <a:latin typeface="Raleway" panose="020B0503030101060003" pitchFamily="34" charset="0"/>
                <a:ea typeface="Source Sans Pro" panose="020B0503030403020204" pitchFamily="34" charset="0"/>
              </a:rPr>
              <a:t>Flexibility and Resilience</a:t>
            </a:r>
            <a:endParaRPr lang="en-US" sz="1400" b="1" dirty="0">
              <a:solidFill>
                <a:schemeClr val="accent4"/>
              </a:solidFill>
              <a:latin typeface="Raleway" panose="020B0503030101060003" pitchFamily="34" charset="0"/>
              <a:ea typeface="Source Sans Pro" panose="020B0503030403020204" pitchFamily="34" charset="0"/>
            </a:endParaRPr>
          </a:p>
          <a:p>
            <a:pPr>
              <a:lnSpc>
                <a:spcPts val="1600"/>
              </a:lnSpc>
            </a:pPr>
            <a:r>
              <a:rPr lang="en-US" sz="1333" dirty="0">
                <a:latin typeface="Raleway" panose="020B0503030101060003" pitchFamily="34" charset="0"/>
                <a:ea typeface="Source Sans Pro" panose="020B0503030403020204" pitchFamily="34" charset="0"/>
              </a:rPr>
              <a:t>Rethink, adapt and become more resilient as changes occur to how we serve customers, develop new work practices and adapt.</a:t>
            </a:r>
          </a:p>
        </p:txBody>
      </p:sp>
      <p:grpSp>
        <p:nvGrpSpPr>
          <p:cNvPr id="75" name="Group 74">
            <a:extLst>
              <a:ext uri="{FF2B5EF4-FFF2-40B4-BE49-F238E27FC236}">
                <a16:creationId xmlns:a16="http://schemas.microsoft.com/office/drawing/2014/main" id="{0DE2B0BD-1E92-46CB-839E-4D319562A21A}"/>
              </a:ext>
            </a:extLst>
          </p:cNvPr>
          <p:cNvGrpSpPr/>
          <p:nvPr/>
        </p:nvGrpSpPr>
        <p:grpSpPr>
          <a:xfrm>
            <a:off x="6379817" y="1996738"/>
            <a:ext cx="5222544" cy="3911165"/>
            <a:chOff x="4306253" y="1423697"/>
            <a:chExt cx="4443110" cy="3170744"/>
          </a:xfrm>
        </p:grpSpPr>
        <p:grpSp>
          <p:nvGrpSpPr>
            <p:cNvPr id="5" name="Group 4">
              <a:extLst>
                <a:ext uri="{FF2B5EF4-FFF2-40B4-BE49-F238E27FC236}">
                  <a16:creationId xmlns:a16="http://schemas.microsoft.com/office/drawing/2014/main" id="{C9F49737-0240-4B8D-BDC8-9BE6F9B4905F}"/>
                </a:ext>
              </a:extLst>
            </p:cNvPr>
            <p:cNvGrpSpPr/>
            <p:nvPr/>
          </p:nvGrpSpPr>
          <p:grpSpPr>
            <a:xfrm>
              <a:off x="5958777" y="1423697"/>
              <a:ext cx="2790586" cy="3170744"/>
              <a:chOff x="6103144" y="1606868"/>
              <a:chExt cx="2468166" cy="2804402"/>
            </a:xfrm>
          </p:grpSpPr>
          <p:sp>
            <p:nvSpPr>
              <p:cNvPr id="6" name="Shape">
                <a:extLst>
                  <a:ext uri="{FF2B5EF4-FFF2-40B4-BE49-F238E27FC236}">
                    <a16:creationId xmlns:a16="http://schemas.microsoft.com/office/drawing/2014/main" id="{7B70C842-D8E7-48BD-9AAA-17B9F2666880}"/>
                  </a:ext>
                </a:extLst>
              </p:cNvPr>
              <p:cNvSpPr/>
              <p:nvPr/>
            </p:nvSpPr>
            <p:spPr bwMode="auto">
              <a:xfrm>
                <a:off x="6103144" y="1606868"/>
                <a:ext cx="2463403" cy="1020366"/>
              </a:xfrm>
              <a:custGeom>
                <a:avLst/>
                <a:gdLst/>
                <a:ahLst/>
                <a:cxnLst>
                  <a:cxn ang="0">
                    <a:pos x="wd2" y="hd2"/>
                  </a:cxn>
                  <a:cxn ang="5400000">
                    <a:pos x="wd2" y="hd2"/>
                  </a:cxn>
                  <a:cxn ang="10800000">
                    <a:pos x="wd2" y="hd2"/>
                  </a:cxn>
                  <a:cxn ang="16200000">
                    <a:pos x="wd2" y="hd2"/>
                  </a:cxn>
                </a:cxnLst>
                <a:rect l="0" t="0" r="r" b="b"/>
                <a:pathLst>
                  <a:path w="21572" h="21530" extrusionOk="0">
                    <a:moveTo>
                      <a:pt x="19773" y="21341"/>
                    </a:moveTo>
                    <a:lnTo>
                      <a:pt x="21540" y="9086"/>
                    </a:lnTo>
                    <a:cubicBezTo>
                      <a:pt x="21581" y="8658"/>
                      <a:pt x="21583" y="8212"/>
                      <a:pt x="21545" y="7782"/>
                    </a:cubicBezTo>
                    <a:cubicBezTo>
                      <a:pt x="21423" y="6409"/>
                      <a:pt x="20981" y="5472"/>
                      <a:pt x="20528" y="4750"/>
                    </a:cubicBezTo>
                    <a:cubicBezTo>
                      <a:pt x="19967" y="3855"/>
                      <a:pt x="19336" y="3193"/>
                      <a:pt x="18668" y="2636"/>
                    </a:cubicBezTo>
                    <a:cubicBezTo>
                      <a:pt x="17269" y="1469"/>
                      <a:pt x="15816" y="833"/>
                      <a:pt x="14353" y="451"/>
                    </a:cubicBezTo>
                    <a:cubicBezTo>
                      <a:pt x="12852" y="59"/>
                      <a:pt x="11335" y="-70"/>
                      <a:pt x="9820" y="36"/>
                    </a:cubicBezTo>
                    <a:cubicBezTo>
                      <a:pt x="8438" y="132"/>
                      <a:pt x="7046" y="433"/>
                      <a:pt x="5692" y="985"/>
                    </a:cubicBezTo>
                    <a:cubicBezTo>
                      <a:pt x="5021" y="1258"/>
                      <a:pt x="4356" y="1595"/>
                      <a:pt x="3703" y="2013"/>
                    </a:cubicBezTo>
                    <a:cubicBezTo>
                      <a:pt x="2983" y="2475"/>
                      <a:pt x="2273" y="3037"/>
                      <a:pt x="1603" y="3897"/>
                    </a:cubicBezTo>
                    <a:cubicBezTo>
                      <a:pt x="1257" y="4341"/>
                      <a:pt x="936" y="4851"/>
                      <a:pt x="653" y="5456"/>
                    </a:cubicBezTo>
                    <a:cubicBezTo>
                      <a:pt x="361" y="6082"/>
                      <a:pt x="93" y="6846"/>
                      <a:pt x="19" y="7825"/>
                    </a:cubicBezTo>
                    <a:cubicBezTo>
                      <a:pt x="-17" y="8294"/>
                      <a:pt x="-1" y="8778"/>
                      <a:pt x="66" y="9227"/>
                    </a:cubicBezTo>
                    <a:lnTo>
                      <a:pt x="1865" y="21530"/>
                    </a:lnTo>
                    <a:cubicBezTo>
                      <a:pt x="1802" y="21037"/>
                      <a:pt x="1801" y="20510"/>
                      <a:pt x="1861" y="20015"/>
                    </a:cubicBezTo>
                    <a:cubicBezTo>
                      <a:pt x="1956" y="19233"/>
                      <a:pt x="2180" y="18623"/>
                      <a:pt x="2434" y="18143"/>
                    </a:cubicBezTo>
                    <a:cubicBezTo>
                      <a:pt x="2666" y="17703"/>
                      <a:pt x="2931" y="17360"/>
                      <a:pt x="3208" y="17043"/>
                    </a:cubicBezTo>
                    <a:cubicBezTo>
                      <a:pt x="4405" y="15669"/>
                      <a:pt x="5682" y="14905"/>
                      <a:pt x="6984" y="14439"/>
                    </a:cubicBezTo>
                    <a:cubicBezTo>
                      <a:pt x="8245" y="13987"/>
                      <a:pt x="9535" y="13812"/>
                      <a:pt x="10817" y="13792"/>
                    </a:cubicBezTo>
                    <a:cubicBezTo>
                      <a:pt x="12262" y="13769"/>
                      <a:pt x="13740" y="13979"/>
                      <a:pt x="15138" y="14624"/>
                    </a:cubicBezTo>
                    <a:cubicBezTo>
                      <a:pt x="15775" y="14919"/>
                      <a:pt x="16401" y="15310"/>
                      <a:pt x="17011" y="15751"/>
                    </a:cubicBezTo>
                    <a:cubicBezTo>
                      <a:pt x="17735" y="16275"/>
                      <a:pt x="18452" y="16884"/>
                      <a:pt x="19077" y="18033"/>
                    </a:cubicBezTo>
                    <a:cubicBezTo>
                      <a:pt x="19345" y="18528"/>
                      <a:pt x="19588" y="19125"/>
                      <a:pt x="19708" y="19890"/>
                    </a:cubicBezTo>
                    <a:cubicBezTo>
                      <a:pt x="19780" y="20352"/>
                      <a:pt x="19803" y="20852"/>
                      <a:pt x="19773" y="21341"/>
                    </a:cubicBezTo>
                    <a:close/>
                  </a:path>
                </a:pathLst>
              </a:custGeom>
              <a:solidFill>
                <a:schemeClr val="accent1">
                  <a:lumMod val="75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dirty="0">
                  <a:solidFill>
                    <a:srgbClr val="FFFFFF"/>
                  </a:solidFill>
                  <a:latin typeface="Raleway" panose="020B0503030101060003" pitchFamily="34" charset="0"/>
                  <a:ea typeface="Source Sans Pro" panose="020B0503030403020204" pitchFamily="34" charset="0"/>
                  <a:sym typeface="Helvetica Neue Medium"/>
                </a:endParaRPr>
              </a:p>
            </p:txBody>
          </p:sp>
          <p:sp>
            <p:nvSpPr>
              <p:cNvPr id="7" name="Shape">
                <a:extLst>
                  <a:ext uri="{FF2B5EF4-FFF2-40B4-BE49-F238E27FC236}">
                    <a16:creationId xmlns:a16="http://schemas.microsoft.com/office/drawing/2014/main" id="{19D4CEF1-4AAD-4102-8C1B-1C8BA9A3990C}"/>
                  </a:ext>
                </a:extLst>
              </p:cNvPr>
              <p:cNvSpPr/>
              <p:nvPr/>
            </p:nvSpPr>
            <p:spPr bwMode="auto">
              <a:xfrm>
                <a:off x="6309717" y="2256354"/>
                <a:ext cx="2054423" cy="937022"/>
              </a:xfrm>
              <a:custGeom>
                <a:avLst/>
                <a:gdLst/>
                <a:ahLst/>
                <a:cxnLst>
                  <a:cxn ang="0">
                    <a:pos x="wd2" y="hd2"/>
                  </a:cxn>
                  <a:cxn ang="5400000">
                    <a:pos x="wd2" y="hd2"/>
                  </a:cxn>
                  <a:cxn ang="10800000">
                    <a:pos x="wd2" y="hd2"/>
                  </a:cxn>
                  <a:cxn ang="16200000">
                    <a:pos x="wd2" y="hd2"/>
                  </a:cxn>
                </a:cxnLst>
                <a:rect l="0" t="0" r="r" b="b"/>
                <a:pathLst>
                  <a:path w="21556" h="21536" extrusionOk="0">
                    <a:moveTo>
                      <a:pt x="2160" y="21482"/>
                    </a:moveTo>
                    <a:lnTo>
                      <a:pt x="12" y="8174"/>
                    </a:lnTo>
                    <a:cubicBezTo>
                      <a:pt x="-21" y="7619"/>
                      <a:pt x="12" y="7054"/>
                      <a:pt x="108" y="6536"/>
                    </a:cubicBezTo>
                    <a:cubicBezTo>
                      <a:pt x="298" y="5511"/>
                      <a:pt x="700" y="4787"/>
                      <a:pt x="1128" y="4210"/>
                    </a:cubicBezTo>
                    <a:cubicBezTo>
                      <a:pt x="1828" y="3267"/>
                      <a:pt x="2595" y="2668"/>
                      <a:pt x="3375" y="2158"/>
                    </a:cubicBezTo>
                    <a:cubicBezTo>
                      <a:pt x="4080" y="1696"/>
                      <a:pt x="4799" y="1302"/>
                      <a:pt x="5523" y="993"/>
                    </a:cubicBezTo>
                    <a:cubicBezTo>
                      <a:pt x="7421" y="181"/>
                      <a:pt x="9360" y="-64"/>
                      <a:pt x="11299" y="13"/>
                    </a:cubicBezTo>
                    <a:cubicBezTo>
                      <a:pt x="12265" y="51"/>
                      <a:pt x="13228" y="169"/>
                      <a:pt x="14185" y="413"/>
                    </a:cubicBezTo>
                    <a:cubicBezTo>
                      <a:pt x="15063" y="636"/>
                      <a:pt x="15935" y="965"/>
                      <a:pt x="16803" y="1337"/>
                    </a:cubicBezTo>
                    <a:cubicBezTo>
                      <a:pt x="18242" y="1954"/>
                      <a:pt x="19751" y="3075"/>
                      <a:pt x="20835" y="4841"/>
                    </a:cubicBezTo>
                    <a:cubicBezTo>
                      <a:pt x="21114" y="5295"/>
                      <a:pt x="21339" y="5907"/>
                      <a:pt x="21464" y="6619"/>
                    </a:cubicBezTo>
                    <a:cubicBezTo>
                      <a:pt x="21556" y="7144"/>
                      <a:pt x="21579" y="7716"/>
                      <a:pt x="21530" y="8269"/>
                    </a:cubicBezTo>
                    <a:lnTo>
                      <a:pt x="19411" y="21536"/>
                    </a:lnTo>
                    <a:cubicBezTo>
                      <a:pt x="19480" y="20987"/>
                      <a:pt x="19461" y="20402"/>
                      <a:pt x="19356" y="19881"/>
                    </a:cubicBezTo>
                    <a:cubicBezTo>
                      <a:pt x="19207" y="19145"/>
                      <a:pt x="18912" y="18631"/>
                      <a:pt x="18605" y="18197"/>
                    </a:cubicBezTo>
                    <a:cubicBezTo>
                      <a:pt x="17975" y="17306"/>
                      <a:pt x="17278" y="16686"/>
                      <a:pt x="16562" y="16219"/>
                    </a:cubicBezTo>
                    <a:cubicBezTo>
                      <a:pt x="15641" y="15620"/>
                      <a:pt x="14695" y="15275"/>
                      <a:pt x="13742" y="15048"/>
                    </a:cubicBezTo>
                    <a:cubicBezTo>
                      <a:pt x="12806" y="14825"/>
                      <a:pt x="11861" y="14714"/>
                      <a:pt x="10916" y="14698"/>
                    </a:cubicBezTo>
                    <a:cubicBezTo>
                      <a:pt x="9579" y="14676"/>
                      <a:pt x="8226" y="14858"/>
                      <a:pt x="6924" y="15319"/>
                    </a:cubicBezTo>
                    <a:cubicBezTo>
                      <a:pt x="6237" y="15562"/>
                      <a:pt x="5557" y="15889"/>
                      <a:pt x="4897" y="16311"/>
                    </a:cubicBezTo>
                    <a:cubicBezTo>
                      <a:pt x="4184" y="16766"/>
                      <a:pt x="3486" y="17337"/>
                      <a:pt x="2858" y="18297"/>
                    </a:cubicBezTo>
                    <a:cubicBezTo>
                      <a:pt x="2547" y="18771"/>
                      <a:pt x="2259" y="19358"/>
                      <a:pt x="2152" y="20156"/>
                    </a:cubicBezTo>
                    <a:cubicBezTo>
                      <a:pt x="2094" y="20590"/>
                      <a:pt x="2096" y="21052"/>
                      <a:pt x="2160" y="21482"/>
                    </a:cubicBezTo>
                    <a:close/>
                  </a:path>
                </a:pathLst>
              </a:custGeom>
              <a:solidFill>
                <a:schemeClr val="accent1">
                  <a:lumMod val="5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Raleway" panose="020B0503030101060003" pitchFamily="34" charset="0"/>
                  <a:ea typeface="Source Sans Pro" panose="020B0503030403020204" pitchFamily="34" charset="0"/>
                  <a:sym typeface="Helvetica Neue Medium"/>
                </a:endParaRPr>
              </a:p>
            </p:txBody>
          </p:sp>
          <p:sp>
            <p:nvSpPr>
              <p:cNvPr id="8" name="Freeform 26">
                <a:extLst>
                  <a:ext uri="{FF2B5EF4-FFF2-40B4-BE49-F238E27FC236}">
                    <a16:creationId xmlns:a16="http://schemas.microsoft.com/office/drawing/2014/main" id="{8B874132-0737-4F6E-A8AB-757B30A64C25}"/>
                  </a:ext>
                </a:extLst>
              </p:cNvPr>
              <p:cNvSpPr/>
              <p:nvPr/>
            </p:nvSpPr>
            <p:spPr bwMode="auto">
              <a:xfrm>
                <a:off x="6103739" y="2018823"/>
                <a:ext cx="2467571" cy="877498"/>
              </a:xfrm>
              <a:custGeom>
                <a:avLst/>
                <a:gdLst>
                  <a:gd name="connsiteX0" fmla="*/ 2467571 w 2467571"/>
                  <a:gd name="connsiteY0" fmla="*/ 1191 h 877498"/>
                  <a:gd name="connsiteX1" fmla="*/ 2455290 w 2467571"/>
                  <a:gd name="connsiteY1" fmla="*/ 36763 h 877498"/>
                  <a:gd name="connsiteX2" fmla="*/ 2454858 w 2467571"/>
                  <a:gd name="connsiteY2" fmla="*/ 37472 h 877498"/>
                  <a:gd name="connsiteX3" fmla="*/ 0 w 2467571"/>
                  <a:gd name="connsiteY3" fmla="*/ 0 h 877498"/>
                  <a:gd name="connsiteX4" fmla="*/ 40153 w 2467571"/>
                  <a:gd name="connsiteY4" fmla="*/ 71060 h 877498"/>
                  <a:gd name="connsiteX5" fmla="*/ 130541 w 2467571"/>
                  <a:gd name="connsiteY5" fmla="*/ 137435 h 877498"/>
                  <a:gd name="connsiteX6" fmla="*/ 224291 w 2467571"/>
                  <a:gd name="connsiteY6" fmla="*/ 186371 h 877498"/>
                  <a:gd name="connsiteX7" fmla="*/ 663506 w 2467571"/>
                  <a:gd name="connsiteY7" fmla="*/ 304870 h 877498"/>
                  <a:gd name="connsiteX8" fmla="*/ 670156 w 2467571"/>
                  <a:gd name="connsiteY8" fmla="*/ 305696 h 877498"/>
                  <a:gd name="connsiteX9" fmla="*/ 670559 w 2467571"/>
                  <a:gd name="connsiteY9" fmla="*/ 307998 h 877498"/>
                  <a:gd name="connsiteX10" fmla="*/ 942570 w 2467571"/>
                  <a:gd name="connsiteY10" fmla="*/ 337729 h 877498"/>
                  <a:gd name="connsiteX11" fmla="*/ 1219895 w 2467571"/>
                  <a:gd name="connsiteY11" fmla="*/ 348448 h 877498"/>
                  <a:gd name="connsiteX12" fmla="*/ 1228130 w 2467571"/>
                  <a:gd name="connsiteY12" fmla="*/ 348356 h 877498"/>
                  <a:gd name="connsiteX13" fmla="*/ 1228130 w 2467571"/>
                  <a:gd name="connsiteY13" fmla="*/ 346129 h 877498"/>
                  <a:gd name="connsiteX14" fmla="*/ 1801416 w 2467571"/>
                  <a:gd name="connsiteY14" fmla="*/ 301228 h 877498"/>
                  <a:gd name="connsiteX15" fmla="*/ 1801173 w 2467571"/>
                  <a:gd name="connsiteY15" fmla="*/ 302595 h 877498"/>
                  <a:gd name="connsiteX16" fmla="*/ 1815904 w 2467571"/>
                  <a:gd name="connsiteY16" fmla="*/ 300591 h 877498"/>
                  <a:gd name="connsiteX17" fmla="*/ 2291663 w 2467571"/>
                  <a:gd name="connsiteY17" fmla="*/ 163360 h 877498"/>
                  <a:gd name="connsiteX18" fmla="*/ 2431014 w 2467571"/>
                  <a:gd name="connsiteY18" fmla="*/ 66850 h 877498"/>
                  <a:gd name="connsiteX19" fmla="*/ 2447219 w 2467571"/>
                  <a:gd name="connsiteY19" fmla="*/ 50021 h 877498"/>
                  <a:gd name="connsiteX20" fmla="*/ 2454858 w 2467571"/>
                  <a:gd name="connsiteY20" fmla="*/ 37472 h 877498"/>
                  <a:gd name="connsiteX21" fmla="*/ 2417197 w 2467571"/>
                  <a:gd name="connsiteY21" fmla="*/ 144945 h 877498"/>
                  <a:gd name="connsiteX22" fmla="*/ 2274281 w 2467571"/>
                  <a:gd name="connsiteY22" fmla="*/ 565943 h 877498"/>
                  <a:gd name="connsiteX23" fmla="*/ 2227441 w 2467571"/>
                  <a:gd name="connsiteY23" fmla="*/ 637716 h 877498"/>
                  <a:gd name="connsiteX24" fmla="*/ 2133504 w 2467571"/>
                  <a:gd name="connsiteY24" fmla="*/ 708011 h 877498"/>
                  <a:gd name="connsiteX25" fmla="*/ 1927443 w 2467571"/>
                  <a:gd name="connsiteY25" fmla="*/ 786258 h 877498"/>
                  <a:gd name="connsiteX26" fmla="*/ 1699022 w 2467571"/>
                  <a:gd name="connsiteY26" fmla="*/ 837010 h 877498"/>
                  <a:gd name="connsiteX27" fmla="*/ 1699184 w 2467571"/>
                  <a:gd name="connsiteY27" fmla="*/ 836126 h 877498"/>
                  <a:gd name="connsiteX28" fmla="*/ 1461213 w 2467571"/>
                  <a:gd name="connsiteY28" fmla="*/ 864535 h 877498"/>
                  <a:gd name="connsiteX29" fmla="*/ 1229961 w 2467571"/>
                  <a:gd name="connsiteY29" fmla="*/ 875109 h 877498"/>
                  <a:gd name="connsiteX30" fmla="*/ 1229320 w 2467571"/>
                  <a:gd name="connsiteY30" fmla="*/ 875109 h 877498"/>
                  <a:gd name="connsiteX31" fmla="*/ 1229320 w 2467571"/>
                  <a:gd name="connsiteY31" fmla="*/ 877465 h 877498"/>
                  <a:gd name="connsiteX32" fmla="*/ 784665 w 2467571"/>
                  <a:gd name="connsiteY32" fmla="*/ 843687 h 877498"/>
                  <a:gd name="connsiteX33" fmla="*/ 761922 w 2467571"/>
                  <a:gd name="connsiteY33" fmla="*/ 839778 h 877498"/>
                  <a:gd name="connsiteX34" fmla="*/ 761487 w 2467571"/>
                  <a:gd name="connsiteY34" fmla="*/ 837300 h 877498"/>
                  <a:gd name="connsiteX35" fmla="*/ 658746 w 2467571"/>
                  <a:gd name="connsiteY35" fmla="*/ 818973 h 877498"/>
                  <a:gd name="connsiteX36" fmla="*/ 356942 w 2467571"/>
                  <a:gd name="connsiteY36" fmla="*/ 720916 h 877498"/>
                  <a:gd name="connsiteX37" fmla="*/ 233230 w 2467571"/>
                  <a:gd name="connsiteY37" fmla="*/ 631825 h 877498"/>
                  <a:gd name="connsiteX38" fmla="*/ 193363 w 2467571"/>
                  <a:gd name="connsiteY38" fmla="*/ 561552 h 877498"/>
                  <a:gd name="connsiteX39" fmla="*/ 0 w 2467571"/>
                  <a:gd name="connsiteY39" fmla="*/ 0 h 87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467571" h="877498">
                    <a:moveTo>
                      <a:pt x="2467571" y="1191"/>
                    </a:moveTo>
                    <a:cubicBezTo>
                      <a:pt x="2460911" y="18355"/>
                      <a:pt x="2459100" y="28016"/>
                      <a:pt x="2455290" y="36763"/>
                    </a:cubicBezTo>
                    <a:lnTo>
                      <a:pt x="2454858" y="37472"/>
                    </a:lnTo>
                    <a:close/>
                    <a:moveTo>
                      <a:pt x="0" y="0"/>
                    </a:moveTo>
                    <a:cubicBezTo>
                      <a:pt x="9797" y="31337"/>
                      <a:pt x="17555" y="47282"/>
                      <a:pt x="40153" y="71060"/>
                    </a:cubicBezTo>
                    <a:cubicBezTo>
                      <a:pt x="66218" y="98500"/>
                      <a:pt x="98112" y="118499"/>
                      <a:pt x="130541" y="137435"/>
                    </a:cubicBezTo>
                    <a:cubicBezTo>
                      <a:pt x="160826" y="155151"/>
                      <a:pt x="192004" y="172237"/>
                      <a:pt x="224291" y="186371"/>
                    </a:cubicBezTo>
                    <a:cubicBezTo>
                      <a:pt x="370350" y="250344"/>
                      <a:pt x="513227" y="282941"/>
                      <a:pt x="663506" y="304870"/>
                    </a:cubicBezTo>
                    <a:cubicBezTo>
                      <a:pt x="665687" y="305185"/>
                      <a:pt x="667939" y="305382"/>
                      <a:pt x="670156" y="305696"/>
                    </a:cubicBezTo>
                    <a:lnTo>
                      <a:pt x="670559" y="307998"/>
                    </a:lnTo>
                    <a:lnTo>
                      <a:pt x="942570" y="337729"/>
                    </a:lnTo>
                    <a:cubicBezTo>
                      <a:pt x="1034512" y="344546"/>
                      <a:pt x="1127003" y="348158"/>
                      <a:pt x="1219895" y="348448"/>
                    </a:cubicBezTo>
                    <a:lnTo>
                      <a:pt x="1228130" y="348356"/>
                    </a:lnTo>
                    <a:lnTo>
                      <a:pt x="1228130" y="346129"/>
                    </a:lnTo>
                    <a:cubicBezTo>
                      <a:pt x="1420127" y="346209"/>
                      <a:pt x="1611807" y="331357"/>
                      <a:pt x="1801416" y="301228"/>
                    </a:cubicBezTo>
                    <a:lnTo>
                      <a:pt x="1801173" y="302595"/>
                    </a:lnTo>
                    <a:lnTo>
                      <a:pt x="1815904" y="300591"/>
                    </a:lnTo>
                    <a:cubicBezTo>
                      <a:pt x="1980028" y="274336"/>
                      <a:pt x="2143201" y="236491"/>
                      <a:pt x="2291663" y="163360"/>
                    </a:cubicBezTo>
                    <a:cubicBezTo>
                      <a:pt x="2343005" y="138063"/>
                      <a:pt x="2401702" y="93864"/>
                      <a:pt x="2431014" y="66850"/>
                    </a:cubicBezTo>
                    <a:cubicBezTo>
                      <a:pt x="2438342" y="60096"/>
                      <a:pt x="2443458" y="54761"/>
                      <a:pt x="2447219" y="50021"/>
                    </a:cubicBezTo>
                    <a:lnTo>
                      <a:pt x="2454858" y="37472"/>
                    </a:lnTo>
                    <a:lnTo>
                      <a:pt x="2417197" y="144945"/>
                    </a:lnTo>
                    <a:cubicBezTo>
                      <a:pt x="2369559" y="285278"/>
                      <a:pt x="2328075" y="417912"/>
                      <a:pt x="2274281" y="565943"/>
                    </a:cubicBezTo>
                    <a:cubicBezTo>
                      <a:pt x="2262864" y="592199"/>
                      <a:pt x="2247019" y="616496"/>
                      <a:pt x="2227441" y="637716"/>
                    </a:cubicBezTo>
                    <a:cubicBezTo>
                      <a:pt x="2200874" y="666529"/>
                      <a:pt x="2168158" y="688988"/>
                      <a:pt x="2133504" y="708011"/>
                    </a:cubicBezTo>
                    <a:cubicBezTo>
                      <a:pt x="2068915" y="743458"/>
                      <a:pt x="1998508" y="766556"/>
                      <a:pt x="1927443" y="786258"/>
                    </a:cubicBezTo>
                    <a:cubicBezTo>
                      <a:pt x="1852278" y="807038"/>
                      <a:pt x="1776053" y="824062"/>
                      <a:pt x="1699022" y="837010"/>
                    </a:cubicBezTo>
                    <a:lnTo>
                      <a:pt x="1699184" y="836126"/>
                    </a:lnTo>
                    <a:lnTo>
                      <a:pt x="1461213" y="864535"/>
                    </a:lnTo>
                    <a:cubicBezTo>
                      <a:pt x="1384377" y="870619"/>
                      <a:pt x="1307275" y="874631"/>
                      <a:pt x="1229961" y="875109"/>
                    </a:cubicBezTo>
                    <a:lnTo>
                      <a:pt x="1229320" y="875109"/>
                    </a:lnTo>
                    <a:lnTo>
                      <a:pt x="1229320" y="877465"/>
                    </a:lnTo>
                    <a:cubicBezTo>
                      <a:pt x="1080271" y="878231"/>
                      <a:pt x="930936" y="865633"/>
                      <a:pt x="784665" y="843687"/>
                    </a:cubicBezTo>
                    <a:cubicBezTo>
                      <a:pt x="777058" y="842551"/>
                      <a:pt x="769529" y="840993"/>
                      <a:pt x="761922" y="839778"/>
                    </a:cubicBezTo>
                    <a:lnTo>
                      <a:pt x="761487" y="837300"/>
                    </a:lnTo>
                    <a:lnTo>
                      <a:pt x="658746" y="818973"/>
                    </a:lnTo>
                    <a:cubicBezTo>
                      <a:pt x="554866" y="797847"/>
                      <a:pt x="453078" y="768217"/>
                      <a:pt x="356942" y="720916"/>
                    </a:cubicBezTo>
                    <a:cubicBezTo>
                      <a:pt x="310818" y="698240"/>
                      <a:pt x="266160" y="671351"/>
                      <a:pt x="233230" y="631825"/>
                    </a:cubicBezTo>
                    <a:cubicBezTo>
                      <a:pt x="215853" y="610960"/>
                      <a:pt x="202373" y="587142"/>
                      <a:pt x="193363" y="561552"/>
                    </a:cubicBezTo>
                    <a:cubicBezTo>
                      <a:pt x="125857" y="370103"/>
                      <a:pt x="67505" y="191449"/>
                      <a:pt x="0" y="0"/>
                    </a:cubicBezTo>
                    <a:close/>
                  </a:path>
                </a:pathLst>
              </a:custGeom>
              <a:solidFill>
                <a:srgbClr val="00A3DD"/>
              </a:solidFill>
              <a:ln w="12700">
                <a:noFill/>
                <a:miter lim="400000"/>
              </a:ln>
            </p:spPr>
            <p:txBody>
              <a:bodyPr wrap="square" lIns="0" tIns="0" rIns="0" bIns="0" anchor="ctr">
                <a:noAutofit/>
              </a:bodyPr>
              <a:lstStyle/>
              <a:p>
                <a:pPr>
                  <a:defRPr sz="3200" b="0">
                    <a:solidFill>
                      <a:srgbClr val="FFFFFF"/>
                    </a:solidFill>
                    <a:latin typeface="+mn-lt"/>
                    <a:ea typeface="+mn-ea"/>
                    <a:cs typeface="+mn-cs"/>
                    <a:sym typeface="Helvetica Neue Medium"/>
                  </a:defRPr>
                </a:pPr>
                <a:endParaRPr sz="1600">
                  <a:solidFill>
                    <a:srgbClr val="FFFFFF"/>
                  </a:solidFill>
                  <a:latin typeface="Raleway" panose="020B0503030101060003" pitchFamily="34" charset="0"/>
                  <a:ea typeface="Source Sans Pro" panose="020B0503030403020204" pitchFamily="34" charset="0"/>
                  <a:sym typeface="Helvetica Neue Medium"/>
                </a:endParaRPr>
              </a:p>
            </p:txBody>
          </p:sp>
          <p:sp>
            <p:nvSpPr>
              <p:cNvPr id="9" name="Freeform 27">
                <a:extLst>
                  <a:ext uri="{FF2B5EF4-FFF2-40B4-BE49-F238E27FC236}">
                    <a16:creationId xmlns:a16="http://schemas.microsoft.com/office/drawing/2014/main" id="{B066C654-9310-4D87-BB77-CE87290DCA88}"/>
                  </a:ext>
                </a:extLst>
              </p:cNvPr>
              <p:cNvSpPr>
                <a:spLocks/>
              </p:cNvSpPr>
              <p:nvPr/>
            </p:nvSpPr>
            <p:spPr bwMode="auto">
              <a:xfrm>
                <a:off x="6300192" y="2588538"/>
                <a:ext cx="2068711" cy="814985"/>
              </a:xfrm>
              <a:custGeom>
                <a:avLst/>
                <a:gdLst>
                  <a:gd name="connsiteX0" fmla="*/ 0 w 2068711"/>
                  <a:gd name="connsiteY0" fmla="*/ 0 h 814985"/>
                  <a:gd name="connsiteX1" fmla="*/ 58454 w 2068711"/>
                  <a:gd name="connsiteY1" fmla="*/ 82593 h 814985"/>
                  <a:gd name="connsiteX2" fmla="*/ 155948 w 2068711"/>
                  <a:gd name="connsiteY2" fmla="*/ 147955 h 814985"/>
                  <a:gd name="connsiteX3" fmla="*/ 570879 w 2068711"/>
                  <a:gd name="connsiteY3" fmla="*/ 268028 h 814985"/>
                  <a:gd name="connsiteX4" fmla="*/ 570978 w 2068711"/>
                  <a:gd name="connsiteY4" fmla="*/ 268592 h 814985"/>
                  <a:gd name="connsiteX5" fmla="*/ 619612 w 2068711"/>
                  <a:gd name="connsiteY5" fmla="*/ 276304 h 814985"/>
                  <a:gd name="connsiteX6" fmla="*/ 828298 w 2068711"/>
                  <a:gd name="connsiteY6" fmla="*/ 298687 h 814985"/>
                  <a:gd name="connsiteX7" fmla="*/ 1034653 w 2068711"/>
                  <a:gd name="connsiteY7" fmla="*/ 307030 h 814985"/>
                  <a:gd name="connsiteX8" fmla="*/ 1034653 w 2068711"/>
                  <a:gd name="connsiteY8" fmla="*/ 305960 h 814985"/>
                  <a:gd name="connsiteX9" fmla="*/ 1063126 w 2068711"/>
                  <a:gd name="connsiteY9" fmla="*/ 306416 h 814985"/>
                  <a:gd name="connsiteX10" fmla="*/ 1290680 w 2068711"/>
                  <a:gd name="connsiteY10" fmla="*/ 295222 h 814985"/>
                  <a:gd name="connsiteX11" fmla="*/ 1511055 w 2068711"/>
                  <a:gd name="connsiteY11" fmla="*/ 266777 h 814985"/>
                  <a:gd name="connsiteX12" fmla="*/ 1511506 w 2068711"/>
                  <a:gd name="connsiteY12" fmla="*/ 264247 h 814985"/>
                  <a:gd name="connsiteX13" fmla="*/ 1517400 w 2068711"/>
                  <a:gd name="connsiteY13" fmla="*/ 263323 h 814985"/>
                  <a:gd name="connsiteX14" fmla="*/ 1743788 w 2068711"/>
                  <a:gd name="connsiteY14" fmla="*/ 213232 h 814985"/>
                  <a:gd name="connsiteX15" fmla="*/ 1930906 w 2068711"/>
                  <a:gd name="connsiteY15" fmla="*/ 139622 h 814985"/>
                  <a:gd name="connsiteX16" fmla="*/ 2019038 w 2068711"/>
                  <a:gd name="connsiteY16" fmla="*/ 78624 h 814985"/>
                  <a:gd name="connsiteX17" fmla="*/ 2068711 w 2068711"/>
                  <a:gd name="connsiteY17" fmla="*/ 14287 h 814985"/>
                  <a:gd name="connsiteX18" fmla="*/ 1867040 w 2068711"/>
                  <a:gd name="connsiteY18" fmla="*/ 578651 h 814985"/>
                  <a:gd name="connsiteX19" fmla="*/ 1822809 w 2068711"/>
                  <a:gd name="connsiteY19" fmla="*/ 634391 h 814985"/>
                  <a:gd name="connsiteX20" fmla="*/ 1766189 w 2068711"/>
                  <a:gd name="connsiteY20" fmla="*/ 675174 h 814985"/>
                  <a:gd name="connsiteX21" fmla="*/ 1589956 w 2068711"/>
                  <a:gd name="connsiteY21" fmla="*/ 745231 h 814985"/>
                  <a:gd name="connsiteX22" fmla="*/ 1424061 w 2068711"/>
                  <a:gd name="connsiteY22" fmla="*/ 780614 h 814985"/>
                  <a:gd name="connsiteX23" fmla="*/ 1423529 w 2068711"/>
                  <a:gd name="connsiteY23" fmla="*/ 783579 h 814985"/>
                  <a:gd name="connsiteX24" fmla="*/ 1414031 w 2068711"/>
                  <a:gd name="connsiteY24" fmla="*/ 785304 h 814985"/>
                  <a:gd name="connsiteX25" fmla="*/ 1225510 w 2068711"/>
                  <a:gd name="connsiteY25" fmla="*/ 807045 h 814985"/>
                  <a:gd name="connsiteX26" fmla="*/ 1038821 w 2068711"/>
                  <a:gd name="connsiteY26" fmla="*/ 813650 h 814985"/>
                  <a:gd name="connsiteX27" fmla="*/ 1038821 w 2068711"/>
                  <a:gd name="connsiteY27" fmla="*/ 814882 h 814985"/>
                  <a:gd name="connsiteX28" fmla="*/ 1027434 w 2068711"/>
                  <a:gd name="connsiteY28" fmla="*/ 814983 h 814985"/>
                  <a:gd name="connsiteX29" fmla="*/ 661214 w 2068711"/>
                  <a:gd name="connsiteY29" fmla="*/ 785582 h 814985"/>
                  <a:gd name="connsiteX30" fmla="*/ 661142 w 2068711"/>
                  <a:gd name="connsiteY30" fmla="*/ 785171 h 814985"/>
                  <a:gd name="connsiteX31" fmla="*/ 542311 w 2068711"/>
                  <a:gd name="connsiteY31" fmla="*/ 763260 h 814985"/>
                  <a:gd name="connsiteX32" fmla="*/ 408624 w 2068711"/>
                  <a:gd name="connsiteY32" fmla="*/ 726399 h 814985"/>
                  <a:gd name="connsiteX33" fmla="*/ 299066 w 2068711"/>
                  <a:gd name="connsiteY33" fmla="*/ 677759 h 814985"/>
                  <a:gd name="connsiteX34" fmla="*/ 241072 w 2068711"/>
                  <a:gd name="connsiteY34" fmla="*/ 632209 h 814985"/>
                  <a:gd name="connsiteX35" fmla="*/ 202368 w 2068711"/>
                  <a:gd name="connsiteY35" fmla="*/ 576480 h 81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068711" h="814985">
                    <a:moveTo>
                      <a:pt x="0" y="0"/>
                    </a:moveTo>
                    <a:cubicBezTo>
                      <a:pt x="13994" y="31045"/>
                      <a:pt x="33866" y="59110"/>
                      <a:pt x="58454" y="82593"/>
                    </a:cubicBezTo>
                    <a:cubicBezTo>
                      <a:pt x="86930" y="109785"/>
                      <a:pt x="120888" y="130034"/>
                      <a:pt x="155948" y="147955"/>
                    </a:cubicBezTo>
                    <a:cubicBezTo>
                      <a:pt x="286297" y="214553"/>
                      <a:pt x="427578" y="246326"/>
                      <a:pt x="570879" y="268028"/>
                    </a:cubicBezTo>
                    <a:lnTo>
                      <a:pt x="570978" y="268592"/>
                    </a:lnTo>
                    <a:lnTo>
                      <a:pt x="619612" y="276304"/>
                    </a:lnTo>
                    <a:cubicBezTo>
                      <a:pt x="688588" y="285780"/>
                      <a:pt x="758289" y="293390"/>
                      <a:pt x="828298" y="298687"/>
                    </a:cubicBezTo>
                    <a:lnTo>
                      <a:pt x="1034653" y="307030"/>
                    </a:lnTo>
                    <a:lnTo>
                      <a:pt x="1034653" y="305960"/>
                    </a:lnTo>
                    <a:cubicBezTo>
                      <a:pt x="1044129" y="306010"/>
                      <a:pt x="1053650" y="306492"/>
                      <a:pt x="1063126" y="306416"/>
                    </a:cubicBezTo>
                    <a:cubicBezTo>
                      <a:pt x="1139214" y="305896"/>
                      <a:pt x="1215111" y="302053"/>
                      <a:pt x="1290680" y="295222"/>
                    </a:cubicBezTo>
                    <a:lnTo>
                      <a:pt x="1511055" y="266777"/>
                    </a:lnTo>
                    <a:lnTo>
                      <a:pt x="1511506" y="264247"/>
                    </a:lnTo>
                    <a:cubicBezTo>
                      <a:pt x="1513461" y="263927"/>
                      <a:pt x="1515445" y="263678"/>
                      <a:pt x="1517400" y="263323"/>
                    </a:cubicBezTo>
                    <a:cubicBezTo>
                      <a:pt x="1593654" y="250463"/>
                      <a:pt x="1669548" y="234832"/>
                      <a:pt x="1743788" y="213232"/>
                    </a:cubicBezTo>
                    <a:cubicBezTo>
                      <a:pt x="1808285" y="194510"/>
                      <a:pt x="1871520" y="171240"/>
                      <a:pt x="1930906" y="139622"/>
                    </a:cubicBezTo>
                    <a:cubicBezTo>
                      <a:pt x="1962598" y="122747"/>
                      <a:pt x="1993118" y="103386"/>
                      <a:pt x="2019038" y="78624"/>
                    </a:cubicBezTo>
                    <a:cubicBezTo>
                      <a:pt x="2038793" y="59760"/>
                      <a:pt x="2055541" y="38125"/>
                      <a:pt x="2068711" y="14287"/>
                    </a:cubicBezTo>
                    <a:lnTo>
                      <a:pt x="1867040" y="578651"/>
                    </a:lnTo>
                    <a:cubicBezTo>
                      <a:pt x="1855253" y="599398"/>
                      <a:pt x="1840309" y="618155"/>
                      <a:pt x="1822809" y="634391"/>
                    </a:cubicBezTo>
                    <a:cubicBezTo>
                      <a:pt x="1805699" y="650200"/>
                      <a:pt x="1786365" y="663415"/>
                      <a:pt x="1766189" y="675174"/>
                    </a:cubicBezTo>
                    <a:cubicBezTo>
                      <a:pt x="1710592" y="707538"/>
                      <a:pt x="1650845" y="728499"/>
                      <a:pt x="1589956" y="745231"/>
                    </a:cubicBezTo>
                    <a:lnTo>
                      <a:pt x="1424061" y="780614"/>
                    </a:lnTo>
                    <a:lnTo>
                      <a:pt x="1423529" y="783579"/>
                    </a:lnTo>
                    <a:cubicBezTo>
                      <a:pt x="1420363" y="784086"/>
                      <a:pt x="1417219" y="784797"/>
                      <a:pt x="1414031" y="785304"/>
                    </a:cubicBezTo>
                    <a:cubicBezTo>
                      <a:pt x="1351946" y="795160"/>
                      <a:pt x="1288913" y="802352"/>
                      <a:pt x="1225510" y="807045"/>
                    </a:cubicBezTo>
                    <a:lnTo>
                      <a:pt x="1038821" y="813650"/>
                    </a:lnTo>
                    <a:lnTo>
                      <a:pt x="1038821" y="814882"/>
                    </a:lnTo>
                    <a:cubicBezTo>
                      <a:pt x="1035025" y="814857"/>
                      <a:pt x="1031230" y="815008"/>
                      <a:pt x="1027434" y="814983"/>
                    </a:cubicBezTo>
                    <a:cubicBezTo>
                      <a:pt x="904623" y="814275"/>
                      <a:pt x="782073" y="804812"/>
                      <a:pt x="661214" y="785582"/>
                    </a:cubicBezTo>
                    <a:lnTo>
                      <a:pt x="661142" y="785171"/>
                    </a:lnTo>
                    <a:lnTo>
                      <a:pt x="542311" y="763260"/>
                    </a:lnTo>
                    <a:cubicBezTo>
                      <a:pt x="497055" y="753554"/>
                      <a:pt x="449165" y="740649"/>
                      <a:pt x="408624" y="726399"/>
                    </a:cubicBezTo>
                    <a:cubicBezTo>
                      <a:pt x="368083" y="712148"/>
                      <a:pt x="335044" y="699280"/>
                      <a:pt x="299066" y="677759"/>
                    </a:cubicBezTo>
                    <a:cubicBezTo>
                      <a:pt x="279653" y="666090"/>
                      <a:pt x="257178" y="649077"/>
                      <a:pt x="241072" y="632209"/>
                    </a:cubicBezTo>
                    <a:cubicBezTo>
                      <a:pt x="224965" y="615341"/>
                      <a:pt x="211646" y="597347"/>
                      <a:pt x="202368" y="576480"/>
                    </a:cubicBezTo>
                    <a:close/>
                  </a:path>
                </a:pathLst>
              </a:custGeom>
              <a:solidFill>
                <a:schemeClr val="accent3"/>
              </a:solidFill>
              <a:ln w="12700">
                <a:noFill/>
                <a:miter lim="400000"/>
                <a:headEnd/>
                <a:tailEnd/>
              </a:ln>
            </p:spPr>
            <p:txBody>
              <a:bodyPr wrap="square" lIns="0" tIns="0" rIns="0" bIns="0" anchor="ctr">
                <a:noAutofit/>
              </a:bodyPr>
              <a:lstStyle/>
              <a:p>
                <a:r>
                  <a:rPr lang="en-US" altLang="en-US" sz="1600">
                    <a:solidFill>
                      <a:srgbClr val="FFFFFF"/>
                    </a:solidFill>
                    <a:latin typeface="Raleway" panose="020B0503030101060003" pitchFamily="34" charset="0"/>
                    <a:ea typeface="Source Sans Pro" panose="020B0503030403020204" pitchFamily="34" charset="0"/>
                    <a:sym typeface="Helvetica Neue Medium" charset="0"/>
                  </a:rPr>
                  <a:t>`</a:t>
                </a:r>
              </a:p>
            </p:txBody>
          </p:sp>
          <p:sp>
            <p:nvSpPr>
              <p:cNvPr id="10" name="Freeform 28">
                <a:extLst>
                  <a:ext uri="{FF2B5EF4-FFF2-40B4-BE49-F238E27FC236}">
                    <a16:creationId xmlns:a16="http://schemas.microsoft.com/office/drawing/2014/main" id="{C6A2FD0B-9EC1-4312-BA39-26C53473F9A9}"/>
                  </a:ext>
                </a:extLst>
              </p:cNvPr>
              <p:cNvSpPr/>
              <p:nvPr/>
            </p:nvSpPr>
            <p:spPr bwMode="auto">
              <a:xfrm>
                <a:off x="6500931" y="3149917"/>
                <a:ext cx="1673781" cy="763180"/>
              </a:xfrm>
              <a:custGeom>
                <a:avLst/>
                <a:gdLst>
                  <a:gd name="connsiteX0" fmla="*/ 1673781 w 1673781"/>
                  <a:gd name="connsiteY0" fmla="*/ 0 h 763180"/>
                  <a:gd name="connsiteX1" fmla="*/ 1468065 w 1673781"/>
                  <a:gd name="connsiteY1" fmla="*/ 576288 h 763180"/>
                  <a:gd name="connsiteX2" fmla="*/ 1432351 w 1673781"/>
                  <a:gd name="connsiteY2" fmla="*/ 626065 h 763180"/>
                  <a:gd name="connsiteX3" fmla="*/ 1371042 w 1673781"/>
                  <a:gd name="connsiteY3" fmla="*/ 668134 h 763180"/>
                  <a:gd name="connsiteX4" fmla="*/ 1246378 w 1673781"/>
                  <a:gd name="connsiteY4" fmla="*/ 714626 h 763180"/>
                  <a:gd name="connsiteX5" fmla="*/ 1122850 w 1673781"/>
                  <a:gd name="connsiteY5" fmla="*/ 738419 h 763180"/>
                  <a:gd name="connsiteX6" fmla="*/ 1122557 w 1673781"/>
                  <a:gd name="connsiteY6" fmla="*/ 740063 h 763180"/>
                  <a:gd name="connsiteX7" fmla="*/ 845006 w 1673781"/>
                  <a:gd name="connsiteY7" fmla="*/ 763165 h 763180"/>
                  <a:gd name="connsiteX8" fmla="*/ 829033 w 1673781"/>
                  <a:gd name="connsiteY8" fmla="*/ 763039 h 763180"/>
                  <a:gd name="connsiteX9" fmla="*/ 829033 w 1673781"/>
                  <a:gd name="connsiteY9" fmla="*/ 761265 h 763180"/>
                  <a:gd name="connsiteX10" fmla="*/ 695514 w 1673781"/>
                  <a:gd name="connsiteY10" fmla="*/ 757525 h 763180"/>
                  <a:gd name="connsiteX11" fmla="*/ 560091 w 1673781"/>
                  <a:gd name="connsiteY11" fmla="*/ 743901 h 763180"/>
                  <a:gd name="connsiteX12" fmla="*/ 548031 w 1673781"/>
                  <a:gd name="connsiteY12" fmla="*/ 741986 h 763180"/>
                  <a:gd name="connsiteX13" fmla="*/ 548283 w 1673781"/>
                  <a:gd name="connsiteY13" fmla="*/ 743428 h 763180"/>
                  <a:gd name="connsiteX14" fmla="*/ 285462 w 1673781"/>
                  <a:gd name="connsiteY14" fmla="*/ 662219 h 763180"/>
                  <a:gd name="connsiteX15" fmla="*/ 224136 w 1673781"/>
                  <a:gd name="connsiteY15" fmla="*/ 613296 h 763180"/>
                  <a:gd name="connsiteX16" fmla="*/ 204489 w 1673781"/>
                  <a:gd name="connsiteY16" fmla="*/ 579067 h 763180"/>
                  <a:gd name="connsiteX17" fmla="*/ 0 w 1673781"/>
                  <a:gd name="connsiteY17" fmla="*/ 7026 h 763180"/>
                  <a:gd name="connsiteX18" fmla="*/ 35714 w 1673781"/>
                  <a:gd name="connsiteY18" fmla="*/ 60654 h 763180"/>
                  <a:gd name="connsiteX19" fmla="*/ 101051 w 1673781"/>
                  <a:gd name="connsiteY19" fmla="*/ 113054 h 763180"/>
                  <a:gd name="connsiteX20" fmla="*/ 286376 w 1673781"/>
                  <a:gd name="connsiteY20" fmla="*/ 186217 h 763180"/>
                  <a:gd name="connsiteX21" fmla="*/ 455603 w 1673781"/>
                  <a:gd name="connsiteY21" fmla="*/ 220740 h 763180"/>
                  <a:gd name="connsiteX22" fmla="*/ 455415 w 1673781"/>
                  <a:gd name="connsiteY22" fmla="*/ 219671 h 763180"/>
                  <a:gd name="connsiteX23" fmla="*/ 568011 w 1673781"/>
                  <a:gd name="connsiteY23" fmla="*/ 234488 h 763180"/>
                  <a:gd name="connsiteX24" fmla="*/ 832247 w 1673781"/>
                  <a:gd name="connsiteY24" fmla="*/ 248024 h 763180"/>
                  <a:gd name="connsiteX25" fmla="*/ 832247 w 1673781"/>
                  <a:gd name="connsiteY25" fmla="*/ 248883 h 763180"/>
                  <a:gd name="connsiteX26" fmla="*/ 840516 w 1673781"/>
                  <a:gd name="connsiteY26" fmla="*/ 249046 h 763180"/>
                  <a:gd name="connsiteX27" fmla="*/ 1028758 w 1673781"/>
                  <a:gd name="connsiteY27" fmla="*/ 241149 h 763180"/>
                  <a:gd name="connsiteX28" fmla="*/ 1210166 w 1673781"/>
                  <a:gd name="connsiteY28" fmla="*/ 219114 h 763180"/>
                  <a:gd name="connsiteX29" fmla="*/ 1210279 w 1673781"/>
                  <a:gd name="connsiteY29" fmla="*/ 218498 h 763180"/>
                  <a:gd name="connsiteX30" fmla="*/ 1250625 w 1673781"/>
                  <a:gd name="connsiteY30" fmla="*/ 212400 h 763180"/>
                  <a:gd name="connsiteX31" fmla="*/ 1449690 w 1673781"/>
                  <a:gd name="connsiteY31" fmla="*/ 163205 h 763180"/>
                  <a:gd name="connsiteX32" fmla="*/ 1596790 w 1673781"/>
                  <a:gd name="connsiteY32" fmla="*/ 90441 h 763180"/>
                  <a:gd name="connsiteX33" fmla="*/ 1646841 w 1673781"/>
                  <a:gd name="connsiteY33" fmla="*/ 47242 h 763180"/>
                  <a:gd name="connsiteX34" fmla="*/ 1673781 w 1673781"/>
                  <a:gd name="connsiteY34" fmla="*/ 0 h 76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73781" h="763180">
                    <a:moveTo>
                      <a:pt x="1673781" y="0"/>
                    </a:moveTo>
                    <a:lnTo>
                      <a:pt x="1468065" y="576288"/>
                    </a:lnTo>
                    <a:cubicBezTo>
                      <a:pt x="1459318" y="594822"/>
                      <a:pt x="1447232" y="611677"/>
                      <a:pt x="1432351" y="626065"/>
                    </a:cubicBezTo>
                    <a:cubicBezTo>
                      <a:pt x="1414520" y="643331"/>
                      <a:pt x="1393247" y="656623"/>
                      <a:pt x="1371042" y="668134"/>
                    </a:cubicBezTo>
                    <a:cubicBezTo>
                      <a:pt x="1331447" y="688638"/>
                      <a:pt x="1289490" y="703394"/>
                      <a:pt x="1246378" y="714626"/>
                    </a:cubicBezTo>
                    <a:lnTo>
                      <a:pt x="1122850" y="738419"/>
                    </a:lnTo>
                    <a:lnTo>
                      <a:pt x="1122557" y="740063"/>
                    </a:lnTo>
                    <a:cubicBezTo>
                      <a:pt x="1030797" y="753732"/>
                      <a:pt x="938089" y="761828"/>
                      <a:pt x="845006" y="763165"/>
                    </a:cubicBezTo>
                    <a:cubicBezTo>
                      <a:pt x="839693" y="763241"/>
                      <a:pt x="834345" y="763014"/>
                      <a:pt x="829033" y="763039"/>
                    </a:cubicBezTo>
                    <a:lnTo>
                      <a:pt x="829033" y="761265"/>
                    </a:lnTo>
                    <a:lnTo>
                      <a:pt x="695514" y="757525"/>
                    </a:lnTo>
                    <a:cubicBezTo>
                      <a:pt x="650016" y="754606"/>
                      <a:pt x="604735" y="750054"/>
                      <a:pt x="560091" y="743901"/>
                    </a:cubicBezTo>
                    <a:lnTo>
                      <a:pt x="548031" y="741986"/>
                    </a:lnTo>
                    <a:lnTo>
                      <a:pt x="548283" y="743428"/>
                    </a:lnTo>
                    <a:cubicBezTo>
                      <a:pt x="456700" y="729859"/>
                      <a:pt x="366791" y="708688"/>
                      <a:pt x="285462" y="662219"/>
                    </a:cubicBezTo>
                    <a:cubicBezTo>
                      <a:pt x="262541" y="649128"/>
                      <a:pt x="240584" y="633991"/>
                      <a:pt x="224136" y="613296"/>
                    </a:cubicBezTo>
                    <a:cubicBezTo>
                      <a:pt x="215912" y="602932"/>
                      <a:pt x="209286" y="591375"/>
                      <a:pt x="204489" y="579067"/>
                    </a:cubicBezTo>
                    <a:lnTo>
                      <a:pt x="0" y="7026"/>
                    </a:lnTo>
                    <a:cubicBezTo>
                      <a:pt x="9189" y="26595"/>
                      <a:pt x="21195" y="44630"/>
                      <a:pt x="35714" y="60654"/>
                    </a:cubicBezTo>
                    <a:cubicBezTo>
                      <a:pt x="54549" y="81450"/>
                      <a:pt x="77115" y="98428"/>
                      <a:pt x="101051" y="113054"/>
                    </a:cubicBezTo>
                    <a:cubicBezTo>
                      <a:pt x="158139" y="147897"/>
                      <a:pt x="221826" y="169273"/>
                      <a:pt x="286376" y="186217"/>
                    </a:cubicBezTo>
                    <a:lnTo>
                      <a:pt x="455603" y="220740"/>
                    </a:lnTo>
                    <a:lnTo>
                      <a:pt x="455415" y="219671"/>
                    </a:lnTo>
                    <a:cubicBezTo>
                      <a:pt x="492819" y="225422"/>
                      <a:pt x="530328" y="230570"/>
                      <a:pt x="568011" y="234488"/>
                    </a:cubicBezTo>
                    <a:cubicBezTo>
                      <a:pt x="655503" y="243503"/>
                      <a:pt x="743936" y="247998"/>
                      <a:pt x="832247" y="248024"/>
                    </a:cubicBezTo>
                    <a:lnTo>
                      <a:pt x="832247" y="248883"/>
                    </a:lnTo>
                    <a:lnTo>
                      <a:pt x="840516" y="249046"/>
                    </a:lnTo>
                    <a:cubicBezTo>
                      <a:pt x="903442" y="248908"/>
                      <a:pt x="966234" y="246259"/>
                      <a:pt x="1028758" y="241149"/>
                    </a:cubicBezTo>
                    <a:lnTo>
                      <a:pt x="1210166" y="219114"/>
                    </a:lnTo>
                    <a:lnTo>
                      <a:pt x="1210279" y="218498"/>
                    </a:lnTo>
                    <a:cubicBezTo>
                      <a:pt x="1223710" y="216408"/>
                      <a:pt x="1237219" y="214729"/>
                      <a:pt x="1250625" y="212400"/>
                    </a:cubicBezTo>
                    <a:cubicBezTo>
                      <a:pt x="1318145" y="200615"/>
                      <a:pt x="1385224" y="185987"/>
                      <a:pt x="1449690" y="163205"/>
                    </a:cubicBezTo>
                    <a:cubicBezTo>
                      <a:pt x="1501527" y="144912"/>
                      <a:pt x="1551500" y="121376"/>
                      <a:pt x="1596790" y="90441"/>
                    </a:cubicBezTo>
                    <a:cubicBezTo>
                      <a:pt x="1615112" y="77937"/>
                      <a:pt x="1632736" y="64131"/>
                      <a:pt x="1646841" y="47242"/>
                    </a:cubicBezTo>
                    <a:cubicBezTo>
                      <a:pt x="1658642" y="33128"/>
                      <a:pt x="1667725" y="17163"/>
                      <a:pt x="1673781" y="0"/>
                    </a:cubicBezTo>
                    <a:close/>
                  </a:path>
                </a:pathLst>
              </a:custGeom>
              <a:solidFill>
                <a:schemeClr val="accent4"/>
              </a:solidFill>
              <a:ln w="12700">
                <a:noFill/>
                <a:miter lim="400000"/>
              </a:ln>
            </p:spPr>
            <p:txBody>
              <a:bodyPr wrap="square" lIns="0" tIns="0" rIns="0" bIns="0" anchor="ctr">
                <a:noAutofit/>
              </a:bodyPr>
              <a:lstStyle/>
              <a:p>
                <a:pPr>
                  <a:defRPr sz="3200" b="0">
                    <a:solidFill>
                      <a:srgbClr val="FFFFFF"/>
                    </a:solidFill>
                    <a:latin typeface="+mn-lt"/>
                    <a:ea typeface="+mn-ea"/>
                    <a:cs typeface="+mn-cs"/>
                    <a:sym typeface="Helvetica Neue Medium"/>
                  </a:defRPr>
                </a:pPr>
                <a:endParaRPr sz="1600">
                  <a:solidFill>
                    <a:srgbClr val="FFFFFF"/>
                  </a:solidFill>
                  <a:latin typeface="Raleway" panose="020B0503030101060003" pitchFamily="34" charset="0"/>
                  <a:ea typeface="Source Sans Pro" panose="020B0503030403020204" pitchFamily="34" charset="0"/>
                  <a:sym typeface="Helvetica Neue Medium"/>
                </a:endParaRPr>
              </a:p>
            </p:txBody>
          </p:sp>
          <p:sp>
            <p:nvSpPr>
              <p:cNvPr id="11" name="Freeform 29">
                <a:extLst>
                  <a:ext uri="{FF2B5EF4-FFF2-40B4-BE49-F238E27FC236}">
                    <a16:creationId xmlns:a16="http://schemas.microsoft.com/office/drawing/2014/main" id="{68A0B8BD-ACCA-4437-AF66-015D9E3AB1CE}"/>
                  </a:ext>
                </a:extLst>
              </p:cNvPr>
              <p:cNvSpPr/>
              <p:nvPr/>
            </p:nvSpPr>
            <p:spPr bwMode="auto">
              <a:xfrm>
                <a:off x="6705600" y="3714750"/>
                <a:ext cx="1270992" cy="696520"/>
              </a:xfrm>
              <a:custGeom>
                <a:avLst/>
                <a:gdLst>
                  <a:gd name="connsiteX0" fmla="*/ 1270992 w 1270992"/>
                  <a:gd name="connsiteY0" fmla="*/ 0 h 696520"/>
                  <a:gd name="connsiteX1" fmla="*/ 1069579 w 1270992"/>
                  <a:gd name="connsiteY1" fmla="*/ 558716 h 696520"/>
                  <a:gd name="connsiteX2" fmla="*/ 1036624 w 1270992"/>
                  <a:gd name="connsiteY2" fmla="*/ 606640 h 696520"/>
                  <a:gd name="connsiteX3" fmla="*/ 989454 w 1270992"/>
                  <a:gd name="connsiteY3" fmla="*/ 632962 h 696520"/>
                  <a:gd name="connsiteX4" fmla="*/ 911508 w 1270992"/>
                  <a:gd name="connsiteY4" fmla="*/ 660446 h 696520"/>
                  <a:gd name="connsiteX5" fmla="*/ 832853 w 1270992"/>
                  <a:gd name="connsiteY5" fmla="*/ 678831 h 696520"/>
                  <a:gd name="connsiteX6" fmla="*/ 832625 w 1270992"/>
                  <a:gd name="connsiteY6" fmla="*/ 680089 h 696520"/>
                  <a:gd name="connsiteX7" fmla="*/ 819162 w 1270992"/>
                  <a:gd name="connsiteY7" fmla="*/ 682729 h 696520"/>
                  <a:gd name="connsiteX8" fmla="*/ 647325 w 1270992"/>
                  <a:gd name="connsiteY8" fmla="*/ 696515 h 696520"/>
                  <a:gd name="connsiteX9" fmla="*/ 625673 w 1270992"/>
                  <a:gd name="connsiteY9" fmla="*/ 696176 h 696520"/>
                  <a:gd name="connsiteX10" fmla="*/ 625673 w 1270992"/>
                  <a:gd name="connsiteY10" fmla="*/ 694997 h 696520"/>
                  <a:gd name="connsiteX11" fmla="*/ 429164 w 1270992"/>
                  <a:gd name="connsiteY11" fmla="*/ 679527 h 696520"/>
                  <a:gd name="connsiteX12" fmla="*/ 429220 w 1270992"/>
                  <a:gd name="connsiteY12" fmla="*/ 679846 h 696520"/>
                  <a:gd name="connsiteX13" fmla="*/ 397783 w 1270992"/>
                  <a:gd name="connsiteY13" fmla="*/ 675249 h 696520"/>
                  <a:gd name="connsiteX14" fmla="*/ 252067 w 1270992"/>
                  <a:gd name="connsiteY14" fmla="*/ 630350 h 696520"/>
                  <a:gd name="connsiteX15" fmla="*/ 213855 w 1270992"/>
                  <a:gd name="connsiteY15" fmla="*/ 601787 h 696520"/>
                  <a:gd name="connsiteX16" fmla="*/ 190347 w 1270992"/>
                  <a:gd name="connsiteY16" fmla="*/ 568258 h 696520"/>
                  <a:gd name="connsiteX17" fmla="*/ 0 w 1270992"/>
                  <a:gd name="connsiteY17" fmla="*/ 17859 h 696520"/>
                  <a:gd name="connsiteX18" fmla="*/ 48764 w 1270992"/>
                  <a:gd name="connsiteY18" fmla="*/ 74588 h 696520"/>
                  <a:gd name="connsiteX19" fmla="*/ 137688 w 1270992"/>
                  <a:gd name="connsiteY19" fmla="*/ 122796 h 696520"/>
                  <a:gd name="connsiteX20" fmla="*/ 340872 w 1270992"/>
                  <a:gd name="connsiteY20" fmla="*/ 174928 h 696520"/>
                  <a:gd name="connsiteX21" fmla="*/ 340915 w 1270992"/>
                  <a:gd name="connsiteY21" fmla="*/ 175176 h 696520"/>
                  <a:gd name="connsiteX22" fmla="*/ 380045 w 1270992"/>
                  <a:gd name="connsiteY22" fmla="*/ 180865 h 696520"/>
                  <a:gd name="connsiteX23" fmla="*/ 629840 w 1270992"/>
                  <a:gd name="connsiteY23" fmla="*/ 195769 h 696520"/>
                  <a:gd name="connsiteX24" fmla="*/ 629840 w 1270992"/>
                  <a:gd name="connsiteY24" fmla="*/ 195831 h 696520"/>
                  <a:gd name="connsiteX25" fmla="*/ 773168 w 1270992"/>
                  <a:gd name="connsiteY25" fmla="*/ 190389 h 696520"/>
                  <a:gd name="connsiteX26" fmla="*/ 919484 w 1270992"/>
                  <a:gd name="connsiteY26" fmla="*/ 174035 h 696520"/>
                  <a:gd name="connsiteX27" fmla="*/ 921337 w 1270992"/>
                  <a:gd name="connsiteY27" fmla="*/ 173740 h 696520"/>
                  <a:gd name="connsiteX28" fmla="*/ 921589 w 1270992"/>
                  <a:gd name="connsiteY28" fmla="*/ 172329 h 696520"/>
                  <a:gd name="connsiteX29" fmla="*/ 922160 w 1270992"/>
                  <a:gd name="connsiteY29" fmla="*/ 172234 h 696520"/>
                  <a:gd name="connsiteX30" fmla="*/ 1151089 w 1270992"/>
                  <a:gd name="connsiteY30" fmla="*/ 109718 h 696520"/>
                  <a:gd name="connsiteX31" fmla="*/ 1223597 w 1270992"/>
                  <a:gd name="connsiteY31" fmla="*/ 64686 h 696520"/>
                  <a:gd name="connsiteX32" fmla="*/ 1270992 w 1270992"/>
                  <a:gd name="connsiteY32" fmla="*/ 0 h 6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70992" h="696520">
                    <a:moveTo>
                      <a:pt x="1270992" y="0"/>
                    </a:moveTo>
                    <a:lnTo>
                      <a:pt x="1069579" y="558716"/>
                    </a:lnTo>
                    <a:cubicBezTo>
                      <a:pt x="1063245" y="577395"/>
                      <a:pt x="1051859" y="594030"/>
                      <a:pt x="1036624" y="606640"/>
                    </a:cubicBezTo>
                    <a:cubicBezTo>
                      <a:pt x="1022714" y="618181"/>
                      <a:pt x="1006114" y="625917"/>
                      <a:pt x="989454" y="632962"/>
                    </a:cubicBezTo>
                    <a:cubicBezTo>
                      <a:pt x="963995" y="643669"/>
                      <a:pt x="937960" y="652781"/>
                      <a:pt x="911508" y="660446"/>
                    </a:cubicBezTo>
                    <a:lnTo>
                      <a:pt x="832853" y="678831"/>
                    </a:lnTo>
                    <a:lnTo>
                      <a:pt x="832625" y="680089"/>
                    </a:lnTo>
                    <a:cubicBezTo>
                      <a:pt x="828128" y="680912"/>
                      <a:pt x="823673" y="681978"/>
                      <a:pt x="819162" y="682729"/>
                    </a:cubicBezTo>
                    <a:cubicBezTo>
                      <a:pt x="762506" y="692300"/>
                      <a:pt x="704964" y="696176"/>
                      <a:pt x="647325" y="696515"/>
                    </a:cubicBezTo>
                    <a:cubicBezTo>
                      <a:pt x="640103" y="696564"/>
                      <a:pt x="632895" y="696249"/>
                      <a:pt x="625673" y="696176"/>
                    </a:cubicBezTo>
                    <a:lnTo>
                      <a:pt x="625673" y="694997"/>
                    </a:lnTo>
                    <a:lnTo>
                      <a:pt x="429164" y="679527"/>
                    </a:lnTo>
                    <a:lnTo>
                      <a:pt x="429220" y="679846"/>
                    </a:lnTo>
                    <a:cubicBezTo>
                      <a:pt x="418748" y="678314"/>
                      <a:pt x="408236" y="676996"/>
                      <a:pt x="397783" y="675249"/>
                    </a:cubicBezTo>
                    <a:cubicBezTo>
                      <a:pt x="347350" y="666790"/>
                      <a:pt x="296678" y="655727"/>
                      <a:pt x="252067" y="630350"/>
                    </a:cubicBezTo>
                    <a:cubicBezTo>
                      <a:pt x="238177" y="622474"/>
                      <a:pt x="225022" y="613218"/>
                      <a:pt x="213855" y="601787"/>
                    </a:cubicBezTo>
                    <a:cubicBezTo>
                      <a:pt x="204277" y="591949"/>
                      <a:pt x="196368" y="580609"/>
                      <a:pt x="190347" y="568258"/>
                    </a:cubicBezTo>
                    <a:lnTo>
                      <a:pt x="0" y="17859"/>
                    </a:lnTo>
                    <a:cubicBezTo>
                      <a:pt x="12777" y="39496"/>
                      <a:pt x="29230" y="58774"/>
                      <a:pt x="48764" y="74588"/>
                    </a:cubicBezTo>
                    <a:cubicBezTo>
                      <a:pt x="75093" y="95888"/>
                      <a:pt x="106053" y="110476"/>
                      <a:pt x="137688" y="122796"/>
                    </a:cubicBezTo>
                    <a:cubicBezTo>
                      <a:pt x="203382" y="148356"/>
                      <a:pt x="271660" y="164079"/>
                      <a:pt x="340872" y="174928"/>
                    </a:cubicBezTo>
                    <a:lnTo>
                      <a:pt x="340915" y="175176"/>
                    </a:lnTo>
                    <a:lnTo>
                      <a:pt x="380045" y="180865"/>
                    </a:lnTo>
                    <a:cubicBezTo>
                      <a:pt x="462525" y="191235"/>
                      <a:pt x="546325" y="195865"/>
                      <a:pt x="629840" y="195769"/>
                    </a:cubicBezTo>
                    <a:lnTo>
                      <a:pt x="629840" y="195831"/>
                    </a:lnTo>
                    <a:lnTo>
                      <a:pt x="773168" y="190389"/>
                    </a:lnTo>
                    <a:cubicBezTo>
                      <a:pt x="822161" y="186767"/>
                      <a:pt x="870977" y="181352"/>
                      <a:pt x="919484" y="174035"/>
                    </a:cubicBezTo>
                    <a:lnTo>
                      <a:pt x="921337" y="173740"/>
                    </a:lnTo>
                    <a:lnTo>
                      <a:pt x="921589" y="172329"/>
                    </a:lnTo>
                    <a:cubicBezTo>
                      <a:pt x="921773" y="172297"/>
                      <a:pt x="921976" y="172266"/>
                      <a:pt x="922160" y="172234"/>
                    </a:cubicBezTo>
                    <a:cubicBezTo>
                      <a:pt x="1000676" y="160222"/>
                      <a:pt x="1078744" y="142957"/>
                      <a:pt x="1151089" y="109718"/>
                    </a:cubicBezTo>
                    <a:cubicBezTo>
                      <a:pt x="1177098" y="97768"/>
                      <a:pt x="1202273" y="83743"/>
                      <a:pt x="1223597" y="64686"/>
                    </a:cubicBezTo>
                    <a:cubicBezTo>
                      <a:pt x="1243761" y="46636"/>
                      <a:pt x="1259953" y="24623"/>
                      <a:pt x="1270992" y="0"/>
                    </a:cubicBezTo>
                    <a:close/>
                  </a:path>
                </a:pathLst>
              </a:custGeom>
              <a:solidFill>
                <a:schemeClr val="accent5"/>
              </a:solidFill>
              <a:ln w="12700">
                <a:noFill/>
                <a:miter lim="400000"/>
              </a:ln>
            </p:spPr>
            <p:txBody>
              <a:bodyPr wrap="square" lIns="0" tIns="0" rIns="0" bIns="0" anchor="ctr">
                <a:noAutofit/>
              </a:bodyPr>
              <a:lstStyle/>
              <a:p>
                <a:pPr>
                  <a:defRPr sz="3200" b="0">
                    <a:solidFill>
                      <a:srgbClr val="FFFFFF"/>
                    </a:solidFill>
                    <a:latin typeface="+mn-lt"/>
                    <a:ea typeface="+mn-ea"/>
                    <a:cs typeface="+mn-cs"/>
                    <a:sym typeface="Helvetica Neue Medium"/>
                  </a:defRPr>
                </a:pPr>
                <a:endParaRPr sz="1600">
                  <a:solidFill>
                    <a:srgbClr val="FFFFFF"/>
                  </a:solidFill>
                  <a:latin typeface="Raleway" panose="020B0503030101060003" pitchFamily="34" charset="0"/>
                  <a:ea typeface="Source Sans Pro" panose="020B0503030403020204" pitchFamily="34" charset="0"/>
                  <a:sym typeface="Helvetica Neue Medium"/>
                </a:endParaRPr>
              </a:p>
            </p:txBody>
          </p:sp>
        </p:grpSp>
        <p:sp>
          <p:nvSpPr>
            <p:cNvPr id="12" name="Rounded Rectangle 31">
              <a:extLst>
                <a:ext uri="{FF2B5EF4-FFF2-40B4-BE49-F238E27FC236}">
                  <a16:creationId xmlns:a16="http://schemas.microsoft.com/office/drawing/2014/main" id="{B237466A-BD66-41BB-94A8-C817805766BD}"/>
                </a:ext>
              </a:extLst>
            </p:cNvPr>
            <p:cNvSpPr/>
            <p:nvPr/>
          </p:nvSpPr>
          <p:spPr bwMode="auto">
            <a:xfrm rot="10800000" flipV="1">
              <a:off x="4308766" y="1622916"/>
              <a:ext cx="486610" cy="485314"/>
            </a:xfrm>
            <a:prstGeom prst="roundRect">
              <a:avLst/>
            </a:prstGeom>
            <a:solidFill>
              <a:schemeClr val="accent1"/>
            </a:solidFill>
            <a:ln w="19050">
              <a:noFill/>
              <a:round/>
              <a:headEnd/>
              <a:tailEnd/>
            </a:ln>
          </p:spPr>
          <p:txBody>
            <a:bodyPr vert="horz" wrap="square" lIns="121920" tIns="60960" rIns="121920" bIns="60960" numCol="1" rtlCol="0" anchor="t" anchorCtr="0" compatLnSpc="1">
              <a:prstTxWarp prst="textNoShape">
                <a:avLst/>
              </a:prstTxWarp>
            </a:bodyPr>
            <a:lstStyle/>
            <a:p>
              <a:endParaRPr lang="en-US" sz="2400" dirty="0">
                <a:latin typeface="Raleway" panose="020B0503030101060003" pitchFamily="34" charset="0"/>
                <a:ea typeface="Source Sans Pro" panose="020B0503030403020204" pitchFamily="34" charset="0"/>
              </a:endParaRPr>
            </a:p>
          </p:txBody>
        </p:sp>
        <p:sp>
          <p:nvSpPr>
            <p:cNvPr id="13" name="Rounded Rectangle 32">
              <a:extLst>
                <a:ext uri="{FF2B5EF4-FFF2-40B4-BE49-F238E27FC236}">
                  <a16:creationId xmlns:a16="http://schemas.microsoft.com/office/drawing/2014/main" id="{91B98043-BCC3-4D51-95ED-056F3EDAC288}"/>
                </a:ext>
              </a:extLst>
            </p:cNvPr>
            <p:cNvSpPr/>
            <p:nvPr/>
          </p:nvSpPr>
          <p:spPr bwMode="auto">
            <a:xfrm rot="10800000" flipV="1">
              <a:off x="4306918" y="4067545"/>
              <a:ext cx="486610" cy="485314"/>
            </a:xfrm>
            <a:prstGeom prst="roundRect">
              <a:avLst/>
            </a:prstGeom>
            <a:solidFill>
              <a:schemeClr val="accent5"/>
            </a:solidFill>
            <a:ln w="19050">
              <a:noFill/>
              <a:round/>
              <a:headEnd/>
              <a:tailEnd/>
            </a:ln>
          </p:spPr>
          <p:txBody>
            <a:bodyPr vert="horz" wrap="square" lIns="121920" tIns="60960" rIns="121920" bIns="60960" numCol="1" rtlCol="0" anchor="t" anchorCtr="0" compatLnSpc="1">
              <a:prstTxWarp prst="textNoShape">
                <a:avLst/>
              </a:prstTxWarp>
            </a:bodyPr>
            <a:lstStyle/>
            <a:p>
              <a:endParaRPr lang="en-US" sz="2400" dirty="0">
                <a:latin typeface="Raleway" panose="020B0503030101060003" pitchFamily="34" charset="0"/>
                <a:ea typeface="Source Sans Pro" panose="020B0503030403020204" pitchFamily="34" charset="0"/>
              </a:endParaRPr>
            </a:p>
          </p:txBody>
        </p:sp>
        <p:sp>
          <p:nvSpPr>
            <p:cNvPr id="14" name="Rounded Rectangle 33">
              <a:extLst>
                <a:ext uri="{FF2B5EF4-FFF2-40B4-BE49-F238E27FC236}">
                  <a16:creationId xmlns:a16="http://schemas.microsoft.com/office/drawing/2014/main" id="{0BE4CFBF-C01E-4228-9BB7-73B6BE95EC50}"/>
                </a:ext>
              </a:extLst>
            </p:cNvPr>
            <p:cNvSpPr/>
            <p:nvPr/>
          </p:nvSpPr>
          <p:spPr bwMode="auto">
            <a:xfrm rot="10800000" flipV="1">
              <a:off x="4306253" y="2445017"/>
              <a:ext cx="486610" cy="485314"/>
            </a:xfrm>
            <a:prstGeom prst="roundRect">
              <a:avLst/>
            </a:prstGeom>
            <a:solidFill>
              <a:schemeClr val="accent3"/>
            </a:solidFill>
            <a:ln w="19050">
              <a:noFill/>
              <a:round/>
              <a:headEnd/>
              <a:tailEnd/>
            </a:ln>
          </p:spPr>
          <p:txBody>
            <a:bodyPr vert="horz" wrap="square" lIns="121920" tIns="60960" rIns="121920" bIns="60960" numCol="1" rtlCol="0" anchor="t" anchorCtr="0" compatLnSpc="1">
              <a:prstTxWarp prst="textNoShape">
                <a:avLst/>
              </a:prstTxWarp>
            </a:bodyPr>
            <a:lstStyle/>
            <a:p>
              <a:endParaRPr lang="en-US" sz="2400" dirty="0">
                <a:latin typeface="Raleway" panose="020B0503030101060003" pitchFamily="34" charset="0"/>
                <a:ea typeface="Source Sans Pro" panose="020B0503030403020204" pitchFamily="34" charset="0"/>
              </a:endParaRPr>
            </a:p>
          </p:txBody>
        </p:sp>
        <p:sp>
          <p:nvSpPr>
            <p:cNvPr id="15" name="Rounded Rectangle 34">
              <a:extLst>
                <a:ext uri="{FF2B5EF4-FFF2-40B4-BE49-F238E27FC236}">
                  <a16:creationId xmlns:a16="http://schemas.microsoft.com/office/drawing/2014/main" id="{D53555FE-7BD2-4320-8967-B157BAB7859A}"/>
                </a:ext>
              </a:extLst>
            </p:cNvPr>
            <p:cNvSpPr/>
            <p:nvPr/>
          </p:nvSpPr>
          <p:spPr bwMode="auto">
            <a:xfrm rot="10800000" flipV="1">
              <a:off x="4306253" y="3257395"/>
              <a:ext cx="486610" cy="485314"/>
            </a:xfrm>
            <a:prstGeom prst="roundRect">
              <a:avLst/>
            </a:prstGeom>
            <a:solidFill>
              <a:schemeClr val="accent4"/>
            </a:solidFill>
            <a:ln w="19050">
              <a:noFill/>
              <a:round/>
              <a:headEnd/>
              <a:tailEnd/>
            </a:ln>
          </p:spPr>
          <p:txBody>
            <a:bodyPr vert="horz" wrap="square" lIns="121920" tIns="60960" rIns="121920" bIns="60960" numCol="1" rtlCol="0" anchor="t" anchorCtr="0" compatLnSpc="1">
              <a:prstTxWarp prst="textNoShape">
                <a:avLst/>
              </a:prstTxWarp>
            </a:bodyPr>
            <a:lstStyle/>
            <a:p>
              <a:endParaRPr lang="en-US" sz="2400" dirty="0">
                <a:latin typeface="Raleway" panose="020B0503030101060003" pitchFamily="34" charset="0"/>
                <a:ea typeface="Source Sans Pro" panose="020B0503030403020204" pitchFamily="34" charset="0"/>
              </a:endParaRPr>
            </a:p>
          </p:txBody>
        </p:sp>
        <p:cxnSp>
          <p:nvCxnSpPr>
            <p:cNvPr id="20" name="Straight Connector 19">
              <a:extLst>
                <a:ext uri="{FF2B5EF4-FFF2-40B4-BE49-F238E27FC236}">
                  <a16:creationId xmlns:a16="http://schemas.microsoft.com/office/drawing/2014/main" id="{4ECFA547-A647-4AEE-88BE-6533865CEF9E}"/>
                </a:ext>
              </a:extLst>
            </p:cNvPr>
            <p:cNvCxnSpPr>
              <a:cxnSpLocks/>
            </p:cNvCxnSpPr>
            <p:nvPr/>
          </p:nvCxnSpPr>
          <p:spPr>
            <a:xfrm>
              <a:off x="4936031" y="1873337"/>
              <a:ext cx="1015189"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9AA51D6-4F4A-4068-9134-72098E8DE929}"/>
                </a:ext>
              </a:extLst>
            </p:cNvPr>
            <p:cNvCxnSpPr>
              <a:cxnSpLocks/>
            </p:cNvCxnSpPr>
            <p:nvPr/>
          </p:nvCxnSpPr>
          <p:spPr>
            <a:xfrm>
              <a:off x="4936031" y="2687674"/>
              <a:ext cx="1289509"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73825F0-5FAE-4A14-9524-830541FA60AD}"/>
                </a:ext>
              </a:extLst>
            </p:cNvPr>
            <p:cNvCxnSpPr>
              <a:cxnSpLocks/>
            </p:cNvCxnSpPr>
            <p:nvPr/>
          </p:nvCxnSpPr>
          <p:spPr>
            <a:xfrm>
              <a:off x="4936031" y="3502012"/>
              <a:ext cx="1563829"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6919BAC-F887-457E-B9E5-C280A45F5305}"/>
                </a:ext>
              </a:extLst>
            </p:cNvPr>
            <p:cNvCxnSpPr>
              <a:cxnSpLocks/>
            </p:cNvCxnSpPr>
            <p:nvPr/>
          </p:nvCxnSpPr>
          <p:spPr>
            <a:xfrm>
              <a:off x="4936031" y="4316350"/>
              <a:ext cx="1838149"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4" name="Group 647">
              <a:extLst>
                <a:ext uri="{FF2B5EF4-FFF2-40B4-BE49-F238E27FC236}">
                  <a16:creationId xmlns:a16="http://schemas.microsoft.com/office/drawing/2014/main" id="{E49869E1-08EA-4DE4-A46C-4AB03169DEEE}"/>
                </a:ext>
              </a:extLst>
            </p:cNvPr>
            <p:cNvGrpSpPr>
              <a:grpSpLocks noChangeAspect="1"/>
            </p:cNvGrpSpPr>
            <p:nvPr/>
          </p:nvGrpSpPr>
          <p:grpSpPr bwMode="auto">
            <a:xfrm>
              <a:off x="4377425" y="1697071"/>
              <a:ext cx="320282" cy="321442"/>
              <a:chOff x="580" y="3017"/>
              <a:chExt cx="828" cy="831"/>
            </a:xfrm>
            <a:solidFill>
              <a:schemeClr val="bg1"/>
            </a:solidFill>
          </p:grpSpPr>
          <p:sp>
            <p:nvSpPr>
              <p:cNvPr id="25" name="Freeform 649">
                <a:extLst>
                  <a:ext uri="{FF2B5EF4-FFF2-40B4-BE49-F238E27FC236}">
                    <a16:creationId xmlns:a16="http://schemas.microsoft.com/office/drawing/2014/main" id="{39855C36-419F-4CE2-93CB-B1BEDB30D9E2}"/>
                  </a:ext>
                </a:extLst>
              </p:cNvPr>
              <p:cNvSpPr>
                <a:spLocks noEditPoints="1"/>
              </p:cNvSpPr>
              <p:nvPr/>
            </p:nvSpPr>
            <p:spPr bwMode="auto">
              <a:xfrm>
                <a:off x="870" y="3059"/>
                <a:ext cx="248" cy="360"/>
              </a:xfrm>
              <a:custGeom>
                <a:avLst/>
                <a:gdLst>
                  <a:gd name="T0" fmla="*/ 278 w 995"/>
                  <a:gd name="T1" fmla="*/ 1291 h 1440"/>
                  <a:gd name="T2" fmla="*/ 293 w 995"/>
                  <a:gd name="T3" fmla="*/ 1328 h 1440"/>
                  <a:gd name="T4" fmla="*/ 711 w 995"/>
                  <a:gd name="T5" fmla="*/ 1322 h 1440"/>
                  <a:gd name="T6" fmla="*/ 711 w 995"/>
                  <a:gd name="T7" fmla="*/ 1282 h 1440"/>
                  <a:gd name="T8" fmla="*/ 249 w 995"/>
                  <a:gd name="T9" fmla="*/ 1108 h 1440"/>
                  <a:gd name="T10" fmla="*/ 222 w 995"/>
                  <a:gd name="T11" fmla="*/ 1136 h 1440"/>
                  <a:gd name="T12" fmla="*/ 249 w 995"/>
                  <a:gd name="T13" fmla="*/ 1164 h 1440"/>
                  <a:gd name="T14" fmla="*/ 771 w 995"/>
                  <a:gd name="T15" fmla="*/ 1146 h 1440"/>
                  <a:gd name="T16" fmla="*/ 757 w 995"/>
                  <a:gd name="T17" fmla="*/ 1110 h 1440"/>
                  <a:gd name="T18" fmla="*/ 480 w 995"/>
                  <a:gd name="T19" fmla="*/ 446 h 1440"/>
                  <a:gd name="T20" fmla="*/ 442 w 995"/>
                  <a:gd name="T21" fmla="*/ 499 h 1440"/>
                  <a:gd name="T22" fmla="*/ 480 w 995"/>
                  <a:gd name="T23" fmla="*/ 552 h 1440"/>
                  <a:gd name="T24" fmla="*/ 542 w 995"/>
                  <a:gd name="T25" fmla="*/ 531 h 1440"/>
                  <a:gd name="T26" fmla="*/ 542 w 995"/>
                  <a:gd name="T27" fmla="*/ 466 h 1440"/>
                  <a:gd name="T28" fmla="*/ 497 w 995"/>
                  <a:gd name="T29" fmla="*/ 111 h 1440"/>
                  <a:gd name="T30" fmla="*/ 316 w 995"/>
                  <a:gd name="T31" fmla="*/ 156 h 1440"/>
                  <a:gd name="T32" fmla="*/ 180 w 995"/>
                  <a:gd name="T33" fmla="*/ 278 h 1440"/>
                  <a:gd name="T34" fmla="*/ 113 w 995"/>
                  <a:gd name="T35" fmla="*/ 450 h 1440"/>
                  <a:gd name="T36" fmla="*/ 135 w 995"/>
                  <a:gd name="T37" fmla="*/ 632 h 1440"/>
                  <a:gd name="T38" fmla="*/ 232 w 995"/>
                  <a:gd name="T39" fmla="*/ 780 h 1440"/>
                  <a:gd name="T40" fmla="*/ 332 w 995"/>
                  <a:gd name="T41" fmla="*/ 997 h 1440"/>
                  <a:gd name="T42" fmla="*/ 392 w 995"/>
                  <a:gd name="T43" fmla="*/ 626 h 1440"/>
                  <a:gd name="T44" fmla="*/ 335 w 995"/>
                  <a:gd name="T45" fmla="*/ 529 h 1440"/>
                  <a:gd name="T46" fmla="*/ 354 w 995"/>
                  <a:gd name="T47" fmla="*/ 415 h 1440"/>
                  <a:gd name="T48" fmla="*/ 440 w 995"/>
                  <a:gd name="T49" fmla="*/ 343 h 1440"/>
                  <a:gd name="T50" fmla="*/ 555 w 995"/>
                  <a:gd name="T51" fmla="*/ 343 h 1440"/>
                  <a:gd name="T52" fmla="*/ 640 w 995"/>
                  <a:gd name="T53" fmla="*/ 415 h 1440"/>
                  <a:gd name="T54" fmla="*/ 660 w 995"/>
                  <a:gd name="T55" fmla="*/ 529 h 1440"/>
                  <a:gd name="T56" fmla="*/ 603 w 995"/>
                  <a:gd name="T57" fmla="*/ 626 h 1440"/>
                  <a:gd name="T58" fmla="*/ 663 w 995"/>
                  <a:gd name="T59" fmla="*/ 997 h 1440"/>
                  <a:gd name="T60" fmla="*/ 763 w 995"/>
                  <a:gd name="T61" fmla="*/ 780 h 1440"/>
                  <a:gd name="T62" fmla="*/ 860 w 995"/>
                  <a:gd name="T63" fmla="*/ 632 h 1440"/>
                  <a:gd name="T64" fmla="*/ 882 w 995"/>
                  <a:gd name="T65" fmla="*/ 450 h 1440"/>
                  <a:gd name="T66" fmla="*/ 815 w 995"/>
                  <a:gd name="T67" fmla="*/ 278 h 1440"/>
                  <a:gd name="T68" fmla="*/ 679 w 995"/>
                  <a:gd name="T69" fmla="*/ 156 h 1440"/>
                  <a:gd name="T70" fmla="*/ 497 w 995"/>
                  <a:gd name="T71" fmla="*/ 111 h 1440"/>
                  <a:gd name="T72" fmla="*/ 654 w 995"/>
                  <a:gd name="T73" fmla="*/ 26 h 1440"/>
                  <a:gd name="T74" fmla="*/ 830 w 995"/>
                  <a:gd name="T75" fmla="*/ 129 h 1440"/>
                  <a:gd name="T76" fmla="*/ 950 w 995"/>
                  <a:gd name="T77" fmla="*/ 293 h 1440"/>
                  <a:gd name="T78" fmla="*/ 995 w 995"/>
                  <a:gd name="T79" fmla="*/ 499 h 1440"/>
                  <a:gd name="T80" fmla="*/ 956 w 995"/>
                  <a:gd name="T81" fmla="*/ 690 h 1440"/>
                  <a:gd name="T82" fmla="*/ 849 w 995"/>
                  <a:gd name="T83" fmla="*/ 850 h 1440"/>
                  <a:gd name="T84" fmla="*/ 800 w 995"/>
                  <a:gd name="T85" fmla="*/ 1009 h 1440"/>
                  <a:gd name="T86" fmla="*/ 873 w 995"/>
                  <a:gd name="T87" fmla="*/ 1081 h 1440"/>
                  <a:gd name="T88" fmla="*/ 872 w 995"/>
                  <a:gd name="T89" fmla="*/ 1191 h 1440"/>
                  <a:gd name="T90" fmla="*/ 826 w 995"/>
                  <a:gd name="T91" fmla="*/ 1277 h 1440"/>
                  <a:gd name="T92" fmla="*/ 806 w 995"/>
                  <a:gd name="T93" fmla="*/ 1379 h 1440"/>
                  <a:gd name="T94" fmla="*/ 719 w 995"/>
                  <a:gd name="T95" fmla="*/ 1437 h 1440"/>
                  <a:gd name="T96" fmla="*/ 250 w 995"/>
                  <a:gd name="T97" fmla="*/ 1429 h 1440"/>
                  <a:gd name="T98" fmla="*/ 177 w 995"/>
                  <a:gd name="T99" fmla="*/ 1356 h 1440"/>
                  <a:gd name="T100" fmla="*/ 175 w 995"/>
                  <a:gd name="T101" fmla="*/ 1253 h 1440"/>
                  <a:gd name="T102" fmla="*/ 113 w 995"/>
                  <a:gd name="T103" fmla="*/ 1165 h 1440"/>
                  <a:gd name="T104" fmla="*/ 135 w 995"/>
                  <a:gd name="T105" fmla="*/ 1058 h 1440"/>
                  <a:gd name="T106" fmla="*/ 222 w 995"/>
                  <a:gd name="T107" fmla="*/ 1000 h 1440"/>
                  <a:gd name="T108" fmla="*/ 113 w 995"/>
                  <a:gd name="T109" fmla="*/ 814 h 1440"/>
                  <a:gd name="T110" fmla="*/ 22 w 995"/>
                  <a:gd name="T111" fmla="*/ 644 h 1440"/>
                  <a:gd name="T112" fmla="*/ 3 w 995"/>
                  <a:gd name="T113" fmla="*/ 445 h 1440"/>
                  <a:gd name="T114" fmla="*/ 68 w 995"/>
                  <a:gd name="T115" fmla="*/ 248 h 1440"/>
                  <a:gd name="T116" fmla="*/ 204 w 995"/>
                  <a:gd name="T117" fmla="*/ 97 h 1440"/>
                  <a:gd name="T118" fmla="*/ 391 w 995"/>
                  <a:gd name="T119" fmla="*/ 12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5" h="1440">
                    <a:moveTo>
                      <a:pt x="304" y="1274"/>
                    </a:moveTo>
                    <a:lnTo>
                      <a:pt x="293" y="1276"/>
                    </a:lnTo>
                    <a:lnTo>
                      <a:pt x="284" y="1282"/>
                    </a:lnTo>
                    <a:lnTo>
                      <a:pt x="278" y="1291"/>
                    </a:lnTo>
                    <a:lnTo>
                      <a:pt x="276" y="1302"/>
                    </a:lnTo>
                    <a:lnTo>
                      <a:pt x="278" y="1313"/>
                    </a:lnTo>
                    <a:lnTo>
                      <a:pt x="284" y="1322"/>
                    </a:lnTo>
                    <a:lnTo>
                      <a:pt x="293" y="1328"/>
                    </a:lnTo>
                    <a:lnTo>
                      <a:pt x="304" y="1330"/>
                    </a:lnTo>
                    <a:lnTo>
                      <a:pt x="690" y="1330"/>
                    </a:lnTo>
                    <a:lnTo>
                      <a:pt x="702" y="1328"/>
                    </a:lnTo>
                    <a:lnTo>
                      <a:pt x="711" y="1322"/>
                    </a:lnTo>
                    <a:lnTo>
                      <a:pt x="716" y="1313"/>
                    </a:lnTo>
                    <a:lnTo>
                      <a:pt x="719" y="1302"/>
                    </a:lnTo>
                    <a:lnTo>
                      <a:pt x="716" y="1291"/>
                    </a:lnTo>
                    <a:lnTo>
                      <a:pt x="711" y="1282"/>
                    </a:lnTo>
                    <a:lnTo>
                      <a:pt x="702" y="1276"/>
                    </a:lnTo>
                    <a:lnTo>
                      <a:pt x="690" y="1274"/>
                    </a:lnTo>
                    <a:lnTo>
                      <a:pt x="304" y="1274"/>
                    </a:lnTo>
                    <a:close/>
                    <a:moveTo>
                      <a:pt x="249" y="1108"/>
                    </a:moveTo>
                    <a:lnTo>
                      <a:pt x="238" y="1110"/>
                    </a:lnTo>
                    <a:lnTo>
                      <a:pt x="230" y="1116"/>
                    </a:lnTo>
                    <a:lnTo>
                      <a:pt x="224" y="1125"/>
                    </a:lnTo>
                    <a:lnTo>
                      <a:pt x="222" y="1136"/>
                    </a:lnTo>
                    <a:lnTo>
                      <a:pt x="224" y="1146"/>
                    </a:lnTo>
                    <a:lnTo>
                      <a:pt x="230" y="1155"/>
                    </a:lnTo>
                    <a:lnTo>
                      <a:pt x="238" y="1162"/>
                    </a:lnTo>
                    <a:lnTo>
                      <a:pt x="249" y="1164"/>
                    </a:lnTo>
                    <a:lnTo>
                      <a:pt x="746" y="1164"/>
                    </a:lnTo>
                    <a:lnTo>
                      <a:pt x="757" y="1162"/>
                    </a:lnTo>
                    <a:lnTo>
                      <a:pt x="765" y="1155"/>
                    </a:lnTo>
                    <a:lnTo>
                      <a:pt x="771" y="1146"/>
                    </a:lnTo>
                    <a:lnTo>
                      <a:pt x="773" y="1136"/>
                    </a:lnTo>
                    <a:lnTo>
                      <a:pt x="771" y="1125"/>
                    </a:lnTo>
                    <a:lnTo>
                      <a:pt x="765" y="1116"/>
                    </a:lnTo>
                    <a:lnTo>
                      <a:pt x="757" y="1110"/>
                    </a:lnTo>
                    <a:lnTo>
                      <a:pt x="746" y="1108"/>
                    </a:lnTo>
                    <a:lnTo>
                      <a:pt x="249" y="1108"/>
                    </a:lnTo>
                    <a:close/>
                    <a:moveTo>
                      <a:pt x="497" y="443"/>
                    </a:moveTo>
                    <a:lnTo>
                      <a:pt x="480" y="446"/>
                    </a:lnTo>
                    <a:lnTo>
                      <a:pt x="465" y="454"/>
                    </a:lnTo>
                    <a:lnTo>
                      <a:pt x="453" y="466"/>
                    </a:lnTo>
                    <a:lnTo>
                      <a:pt x="445" y="482"/>
                    </a:lnTo>
                    <a:lnTo>
                      <a:pt x="442" y="499"/>
                    </a:lnTo>
                    <a:lnTo>
                      <a:pt x="445" y="516"/>
                    </a:lnTo>
                    <a:lnTo>
                      <a:pt x="453" y="531"/>
                    </a:lnTo>
                    <a:lnTo>
                      <a:pt x="465" y="543"/>
                    </a:lnTo>
                    <a:lnTo>
                      <a:pt x="480" y="552"/>
                    </a:lnTo>
                    <a:lnTo>
                      <a:pt x="497" y="555"/>
                    </a:lnTo>
                    <a:lnTo>
                      <a:pt x="515" y="552"/>
                    </a:lnTo>
                    <a:lnTo>
                      <a:pt x="530" y="543"/>
                    </a:lnTo>
                    <a:lnTo>
                      <a:pt x="542" y="531"/>
                    </a:lnTo>
                    <a:lnTo>
                      <a:pt x="550" y="516"/>
                    </a:lnTo>
                    <a:lnTo>
                      <a:pt x="553" y="499"/>
                    </a:lnTo>
                    <a:lnTo>
                      <a:pt x="550" y="482"/>
                    </a:lnTo>
                    <a:lnTo>
                      <a:pt x="542" y="466"/>
                    </a:lnTo>
                    <a:lnTo>
                      <a:pt x="530" y="454"/>
                    </a:lnTo>
                    <a:lnTo>
                      <a:pt x="515" y="446"/>
                    </a:lnTo>
                    <a:lnTo>
                      <a:pt x="497" y="443"/>
                    </a:lnTo>
                    <a:close/>
                    <a:moveTo>
                      <a:pt x="497" y="111"/>
                    </a:moveTo>
                    <a:lnTo>
                      <a:pt x="449" y="114"/>
                    </a:lnTo>
                    <a:lnTo>
                      <a:pt x="402" y="123"/>
                    </a:lnTo>
                    <a:lnTo>
                      <a:pt x="358" y="137"/>
                    </a:lnTo>
                    <a:lnTo>
                      <a:pt x="316" y="156"/>
                    </a:lnTo>
                    <a:lnTo>
                      <a:pt x="277" y="181"/>
                    </a:lnTo>
                    <a:lnTo>
                      <a:pt x="241" y="209"/>
                    </a:lnTo>
                    <a:lnTo>
                      <a:pt x="208" y="241"/>
                    </a:lnTo>
                    <a:lnTo>
                      <a:pt x="180" y="278"/>
                    </a:lnTo>
                    <a:lnTo>
                      <a:pt x="156" y="316"/>
                    </a:lnTo>
                    <a:lnTo>
                      <a:pt x="137" y="359"/>
                    </a:lnTo>
                    <a:lnTo>
                      <a:pt x="123" y="404"/>
                    </a:lnTo>
                    <a:lnTo>
                      <a:pt x="113" y="450"/>
                    </a:lnTo>
                    <a:lnTo>
                      <a:pt x="110" y="499"/>
                    </a:lnTo>
                    <a:lnTo>
                      <a:pt x="113" y="544"/>
                    </a:lnTo>
                    <a:lnTo>
                      <a:pt x="121" y="589"/>
                    </a:lnTo>
                    <a:lnTo>
                      <a:pt x="135" y="632"/>
                    </a:lnTo>
                    <a:lnTo>
                      <a:pt x="152" y="672"/>
                    </a:lnTo>
                    <a:lnTo>
                      <a:pt x="174" y="712"/>
                    </a:lnTo>
                    <a:lnTo>
                      <a:pt x="201" y="747"/>
                    </a:lnTo>
                    <a:lnTo>
                      <a:pt x="232" y="780"/>
                    </a:lnTo>
                    <a:lnTo>
                      <a:pt x="266" y="809"/>
                    </a:lnTo>
                    <a:lnTo>
                      <a:pt x="304" y="834"/>
                    </a:lnTo>
                    <a:lnTo>
                      <a:pt x="332" y="850"/>
                    </a:lnTo>
                    <a:lnTo>
                      <a:pt x="332" y="997"/>
                    </a:lnTo>
                    <a:lnTo>
                      <a:pt x="442" y="997"/>
                    </a:lnTo>
                    <a:lnTo>
                      <a:pt x="442" y="655"/>
                    </a:lnTo>
                    <a:lnTo>
                      <a:pt x="416" y="643"/>
                    </a:lnTo>
                    <a:lnTo>
                      <a:pt x="392" y="626"/>
                    </a:lnTo>
                    <a:lnTo>
                      <a:pt x="372" y="606"/>
                    </a:lnTo>
                    <a:lnTo>
                      <a:pt x="355" y="583"/>
                    </a:lnTo>
                    <a:lnTo>
                      <a:pt x="343" y="558"/>
                    </a:lnTo>
                    <a:lnTo>
                      <a:pt x="335" y="529"/>
                    </a:lnTo>
                    <a:lnTo>
                      <a:pt x="332" y="499"/>
                    </a:lnTo>
                    <a:lnTo>
                      <a:pt x="335" y="469"/>
                    </a:lnTo>
                    <a:lnTo>
                      <a:pt x="342" y="441"/>
                    </a:lnTo>
                    <a:lnTo>
                      <a:pt x="354" y="415"/>
                    </a:lnTo>
                    <a:lnTo>
                      <a:pt x="371" y="391"/>
                    </a:lnTo>
                    <a:lnTo>
                      <a:pt x="390" y="372"/>
                    </a:lnTo>
                    <a:lnTo>
                      <a:pt x="414" y="355"/>
                    </a:lnTo>
                    <a:lnTo>
                      <a:pt x="440" y="343"/>
                    </a:lnTo>
                    <a:lnTo>
                      <a:pt x="467" y="336"/>
                    </a:lnTo>
                    <a:lnTo>
                      <a:pt x="497" y="333"/>
                    </a:lnTo>
                    <a:lnTo>
                      <a:pt x="527" y="336"/>
                    </a:lnTo>
                    <a:lnTo>
                      <a:pt x="555" y="343"/>
                    </a:lnTo>
                    <a:lnTo>
                      <a:pt x="581" y="355"/>
                    </a:lnTo>
                    <a:lnTo>
                      <a:pt x="605" y="372"/>
                    </a:lnTo>
                    <a:lnTo>
                      <a:pt x="624" y="391"/>
                    </a:lnTo>
                    <a:lnTo>
                      <a:pt x="640" y="415"/>
                    </a:lnTo>
                    <a:lnTo>
                      <a:pt x="653" y="441"/>
                    </a:lnTo>
                    <a:lnTo>
                      <a:pt x="660" y="469"/>
                    </a:lnTo>
                    <a:lnTo>
                      <a:pt x="663" y="499"/>
                    </a:lnTo>
                    <a:lnTo>
                      <a:pt x="660" y="529"/>
                    </a:lnTo>
                    <a:lnTo>
                      <a:pt x="652" y="558"/>
                    </a:lnTo>
                    <a:lnTo>
                      <a:pt x="640" y="583"/>
                    </a:lnTo>
                    <a:lnTo>
                      <a:pt x="623" y="606"/>
                    </a:lnTo>
                    <a:lnTo>
                      <a:pt x="603" y="626"/>
                    </a:lnTo>
                    <a:lnTo>
                      <a:pt x="579" y="643"/>
                    </a:lnTo>
                    <a:lnTo>
                      <a:pt x="553" y="655"/>
                    </a:lnTo>
                    <a:lnTo>
                      <a:pt x="553" y="997"/>
                    </a:lnTo>
                    <a:lnTo>
                      <a:pt x="663" y="997"/>
                    </a:lnTo>
                    <a:lnTo>
                      <a:pt x="663" y="850"/>
                    </a:lnTo>
                    <a:lnTo>
                      <a:pt x="690" y="834"/>
                    </a:lnTo>
                    <a:lnTo>
                      <a:pt x="729" y="809"/>
                    </a:lnTo>
                    <a:lnTo>
                      <a:pt x="763" y="780"/>
                    </a:lnTo>
                    <a:lnTo>
                      <a:pt x="794" y="747"/>
                    </a:lnTo>
                    <a:lnTo>
                      <a:pt x="821" y="712"/>
                    </a:lnTo>
                    <a:lnTo>
                      <a:pt x="843" y="672"/>
                    </a:lnTo>
                    <a:lnTo>
                      <a:pt x="860" y="632"/>
                    </a:lnTo>
                    <a:lnTo>
                      <a:pt x="873" y="589"/>
                    </a:lnTo>
                    <a:lnTo>
                      <a:pt x="882" y="544"/>
                    </a:lnTo>
                    <a:lnTo>
                      <a:pt x="885" y="499"/>
                    </a:lnTo>
                    <a:lnTo>
                      <a:pt x="882" y="450"/>
                    </a:lnTo>
                    <a:lnTo>
                      <a:pt x="872" y="404"/>
                    </a:lnTo>
                    <a:lnTo>
                      <a:pt x="858" y="359"/>
                    </a:lnTo>
                    <a:lnTo>
                      <a:pt x="839" y="316"/>
                    </a:lnTo>
                    <a:lnTo>
                      <a:pt x="815" y="278"/>
                    </a:lnTo>
                    <a:lnTo>
                      <a:pt x="787" y="241"/>
                    </a:lnTo>
                    <a:lnTo>
                      <a:pt x="754" y="209"/>
                    </a:lnTo>
                    <a:lnTo>
                      <a:pt x="718" y="181"/>
                    </a:lnTo>
                    <a:lnTo>
                      <a:pt x="679" y="156"/>
                    </a:lnTo>
                    <a:lnTo>
                      <a:pt x="637" y="137"/>
                    </a:lnTo>
                    <a:lnTo>
                      <a:pt x="592" y="123"/>
                    </a:lnTo>
                    <a:lnTo>
                      <a:pt x="546" y="114"/>
                    </a:lnTo>
                    <a:lnTo>
                      <a:pt x="497" y="111"/>
                    </a:lnTo>
                    <a:close/>
                    <a:moveTo>
                      <a:pt x="497" y="0"/>
                    </a:moveTo>
                    <a:lnTo>
                      <a:pt x="551" y="3"/>
                    </a:lnTo>
                    <a:lnTo>
                      <a:pt x="604" y="12"/>
                    </a:lnTo>
                    <a:lnTo>
                      <a:pt x="654" y="26"/>
                    </a:lnTo>
                    <a:lnTo>
                      <a:pt x="703" y="45"/>
                    </a:lnTo>
                    <a:lnTo>
                      <a:pt x="748" y="68"/>
                    </a:lnTo>
                    <a:lnTo>
                      <a:pt x="791" y="97"/>
                    </a:lnTo>
                    <a:lnTo>
                      <a:pt x="830" y="129"/>
                    </a:lnTo>
                    <a:lnTo>
                      <a:pt x="866" y="165"/>
                    </a:lnTo>
                    <a:lnTo>
                      <a:pt x="899" y="205"/>
                    </a:lnTo>
                    <a:lnTo>
                      <a:pt x="927" y="248"/>
                    </a:lnTo>
                    <a:lnTo>
                      <a:pt x="950" y="293"/>
                    </a:lnTo>
                    <a:lnTo>
                      <a:pt x="969" y="342"/>
                    </a:lnTo>
                    <a:lnTo>
                      <a:pt x="983" y="392"/>
                    </a:lnTo>
                    <a:lnTo>
                      <a:pt x="992" y="445"/>
                    </a:lnTo>
                    <a:lnTo>
                      <a:pt x="995" y="499"/>
                    </a:lnTo>
                    <a:lnTo>
                      <a:pt x="992" y="548"/>
                    </a:lnTo>
                    <a:lnTo>
                      <a:pt x="985" y="597"/>
                    </a:lnTo>
                    <a:lnTo>
                      <a:pt x="972" y="644"/>
                    </a:lnTo>
                    <a:lnTo>
                      <a:pt x="956" y="690"/>
                    </a:lnTo>
                    <a:lnTo>
                      <a:pt x="935" y="734"/>
                    </a:lnTo>
                    <a:lnTo>
                      <a:pt x="911" y="775"/>
                    </a:lnTo>
                    <a:lnTo>
                      <a:pt x="882" y="814"/>
                    </a:lnTo>
                    <a:lnTo>
                      <a:pt x="849" y="850"/>
                    </a:lnTo>
                    <a:lnTo>
                      <a:pt x="813" y="884"/>
                    </a:lnTo>
                    <a:lnTo>
                      <a:pt x="773" y="913"/>
                    </a:lnTo>
                    <a:lnTo>
                      <a:pt x="773" y="1000"/>
                    </a:lnTo>
                    <a:lnTo>
                      <a:pt x="800" y="1009"/>
                    </a:lnTo>
                    <a:lnTo>
                      <a:pt x="823" y="1021"/>
                    </a:lnTo>
                    <a:lnTo>
                      <a:pt x="843" y="1038"/>
                    </a:lnTo>
                    <a:lnTo>
                      <a:pt x="860" y="1058"/>
                    </a:lnTo>
                    <a:lnTo>
                      <a:pt x="873" y="1081"/>
                    </a:lnTo>
                    <a:lnTo>
                      <a:pt x="882" y="1108"/>
                    </a:lnTo>
                    <a:lnTo>
                      <a:pt x="885" y="1136"/>
                    </a:lnTo>
                    <a:lnTo>
                      <a:pt x="882" y="1165"/>
                    </a:lnTo>
                    <a:lnTo>
                      <a:pt x="872" y="1191"/>
                    </a:lnTo>
                    <a:lnTo>
                      <a:pt x="859" y="1215"/>
                    </a:lnTo>
                    <a:lnTo>
                      <a:pt x="841" y="1236"/>
                    </a:lnTo>
                    <a:lnTo>
                      <a:pt x="820" y="1253"/>
                    </a:lnTo>
                    <a:lnTo>
                      <a:pt x="826" y="1277"/>
                    </a:lnTo>
                    <a:lnTo>
                      <a:pt x="829" y="1302"/>
                    </a:lnTo>
                    <a:lnTo>
                      <a:pt x="826" y="1330"/>
                    </a:lnTo>
                    <a:lnTo>
                      <a:pt x="818" y="1356"/>
                    </a:lnTo>
                    <a:lnTo>
                      <a:pt x="806" y="1379"/>
                    </a:lnTo>
                    <a:lnTo>
                      <a:pt x="789" y="1400"/>
                    </a:lnTo>
                    <a:lnTo>
                      <a:pt x="768" y="1417"/>
                    </a:lnTo>
                    <a:lnTo>
                      <a:pt x="744" y="1429"/>
                    </a:lnTo>
                    <a:lnTo>
                      <a:pt x="719" y="1437"/>
                    </a:lnTo>
                    <a:lnTo>
                      <a:pt x="690" y="1440"/>
                    </a:lnTo>
                    <a:lnTo>
                      <a:pt x="304" y="1440"/>
                    </a:lnTo>
                    <a:lnTo>
                      <a:pt x="276" y="1437"/>
                    </a:lnTo>
                    <a:lnTo>
                      <a:pt x="250" y="1429"/>
                    </a:lnTo>
                    <a:lnTo>
                      <a:pt x="227" y="1417"/>
                    </a:lnTo>
                    <a:lnTo>
                      <a:pt x="206" y="1400"/>
                    </a:lnTo>
                    <a:lnTo>
                      <a:pt x="189" y="1379"/>
                    </a:lnTo>
                    <a:lnTo>
                      <a:pt x="177" y="1356"/>
                    </a:lnTo>
                    <a:lnTo>
                      <a:pt x="169" y="1330"/>
                    </a:lnTo>
                    <a:lnTo>
                      <a:pt x="166" y="1302"/>
                    </a:lnTo>
                    <a:lnTo>
                      <a:pt x="168" y="1277"/>
                    </a:lnTo>
                    <a:lnTo>
                      <a:pt x="175" y="1253"/>
                    </a:lnTo>
                    <a:lnTo>
                      <a:pt x="154" y="1236"/>
                    </a:lnTo>
                    <a:lnTo>
                      <a:pt x="136" y="1215"/>
                    </a:lnTo>
                    <a:lnTo>
                      <a:pt x="123" y="1191"/>
                    </a:lnTo>
                    <a:lnTo>
                      <a:pt x="113" y="1165"/>
                    </a:lnTo>
                    <a:lnTo>
                      <a:pt x="110" y="1136"/>
                    </a:lnTo>
                    <a:lnTo>
                      <a:pt x="113" y="1108"/>
                    </a:lnTo>
                    <a:lnTo>
                      <a:pt x="121" y="1081"/>
                    </a:lnTo>
                    <a:lnTo>
                      <a:pt x="135" y="1058"/>
                    </a:lnTo>
                    <a:lnTo>
                      <a:pt x="151" y="1038"/>
                    </a:lnTo>
                    <a:lnTo>
                      <a:pt x="172" y="1021"/>
                    </a:lnTo>
                    <a:lnTo>
                      <a:pt x="195" y="1009"/>
                    </a:lnTo>
                    <a:lnTo>
                      <a:pt x="222" y="1000"/>
                    </a:lnTo>
                    <a:lnTo>
                      <a:pt x="222" y="913"/>
                    </a:lnTo>
                    <a:lnTo>
                      <a:pt x="182" y="884"/>
                    </a:lnTo>
                    <a:lnTo>
                      <a:pt x="146" y="850"/>
                    </a:lnTo>
                    <a:lnTo>
                      <a:pt x="113" y="814"/>
                    </a:lnTo>
                    <a:lnTo>
                      <a:pt x="84" y="775"/>
                    </a:lnTo>
                    <a:lnTo>
                      <a:pt x="59" y="734"/>
                    </a:lnTo>
                    <a:lnTo>
                      <a:pt x="39" y="690"/>
                    </a:lnTo>
                    <a:lnTo>
                      <a:pt x="22" y="644"/>
                    </a:lnTo>
                    <a:lnTo>
                      <a:pt x="10" y="597"/>
                    </a:lnTo>
                    <a:lnTo>
                      <a:pt x="2" y="548"/>
                    </a:lnTo>
                    <a:lnTo>
                      <a:pt x="0" y="499"/>
                    </a:lnTo>
                    <a:lnTo>
                      <a:pt x="3" y="445"/>
                    </a:lnTo>
                    <a:lnTo>
                      <a:pt x="11" y="392"/>
                    </a:lnTo>
                    <a:lnTo>
                      <a:pt x="25" y="342"/>
                    </a:lnTo>
                    <a:lnTo>
                      <a:pt x="45" y="293"/>
                    </a:lnTo>
                    <a:lnTo>
                      <a:pt x="68" y="248"/>
                    </a:lnTo>
                    <a:lnTo>
                      <a:pt x="96" y="205"/>
                    </a:lnTo>
                    <a:lnTo>
                      <a:pt x="129" y="165"/>
                    </a:lnTo>
                    <a:lnTo>
                      <a:pt x="164" y="129"/>
                    </a:lnTo>
                    <a:lnTo>
                      <a:pt x="204" y="97"/>
                    </a:lnTo>
                    <a:lnTo>
                      <a:pt x="247" y="68"/>
                    </a:lnTo>
                    <a:lnTo>
                      <a:pt x="292" y="45"/>
                    </a:lnTo>
                    <a:lnTo>
                      <a:pt x="341" y="26"/>
                    </a:lnTo>
                    <a:lnTo>
                      <a:pt x="391" y="12"/>
                    </a:lnTo>
                    <a:lnTo>
                      <a:pt x="443" y="3"/>
                    </a:lnTo>
                    <a:lnTo>
                      <a:pt x="497"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26" name="Freeform 650">
                <a:extLst>
                  <a:ext uri="{FF2B5EF4-FFF2-40B4-BE49-F238E27FC236}">
                    <a16:creationId xmlns:a16="http://schemas.microsoft.com/office/drawing/2014/main" id="{FC319F92-81AA-4B6C-9EE5-222BF2779D36}"/>
                  </a:ext>
                </a:extLst>
              </p:cNvPr>
              <p:cNvSpPr>
                <a:spLocks noEditPoints="1"/>
              </p:cNvSpPr>
              <p:nvPr/>
            </p:nvSpPr>
            <p:spPr bwMode="auto">
              <a:xfrm>
                <a:off x="801" y="3433"/>
                <a:ext cx="331" cy="415"/>
              </a:xfrm>
              <a:custGeom>
                <a:avLst/>
                <a:gdLst>
                  <a:gd name="T0" fmla="*/ 114 w 1326"/>
                  <a:gd name="T1" fmla="*/ 921 h 1662"/>
                  <a:gd name="T2" fmla="*/ 126 w 1326"/>
                  <a:gd name="T3" fmla="*/ 989 h 1662"/>
                  <a:gd name="T4" fmla="*/ 456 w 1326"/>
                  <a:gd name="T5" fmla="*/ 1282 h 1662"/>
                  <a:gd name="T6" fmla="*/ 505 w 1326"/>
                  <a:gd name="T7" fmla="*/ 1232 h 1662"/>
                  <a:gd name="T8" fmla="*/ 213 w 1326"/>
                  <a:gd name="T9" fmla="*/ 901 h 1662"/>
                  <a:gd name="T10" fmla="*/ 327 w 1326"/>
                  <a:gd name="T11" fmla="*/ 719 h 1662"/>
                  <a:gd name="T12" fmla="*/ 276 w 1326"/>
                  <a:gd name="T13" fmla="*/ 771 h 1662"/>
                  <a:gd name="T14" fmla="*/ 585 w 1326"/>
                  <a:gd name="T15" fmla="*/ 1118 h 1662"/>
                  <a:gd name="T16" fmla="*/ 649 w 1326"/>
                  <a:gd name="T17" fmla="*/ 1124 h 1662"/>
                  <a:gd name="T18" fmla="*/ 670 w 1326"/>
                  <a:gd name="T19" fmla="*/ 1094 h 1662"/>
                  <a:gd name="T20" fmla="*/ 662 w 1326"/>
                  <a:gd name="T21" fmla="*/ 1052 h 1662"/>
                  <a:gd name="T22" fmla="*/ 405 w 1326"/>
                  <a:gd name="T23" fmla="*/ 722 h 1662"/>
                  <a:gd name="T24" fmla="*/ 518 w 1326"/>
                  <a:gd name="T25" fmla="*/ 563 h 1662"/>
                  <a:gd name="T26" fmla="*/ 499 w 1326"/>
                  <a:gd name="T27" fmla="*/ 640 h 1662"/>
                  <a:gd name="T28" fmla="*/ 702 w 1326"/>
                  <a:gd name="T29" fmla="*/ 941 h 1662"/>
                  <a:gd name="T30" fmla="*/ 752 w 1326"/>
                  <a:gd name="T31" fmla="*/ 873 h 1662"/>
                  <a:gd name="T32" fmla="*/ 635 w 1326"/>
                  <a:gd name="T33" fmla="*/ 580 h 1662"/>
                  <a:gd name="T34" fmla="*/ 548 w 1326"/>
                  <a:gd name="T35" fmla="*/ 553 h 1662"/>
                  <a:gd name="T36" fmla="*/ 785 w 1326"/>
                  <a:gd name="T37" fmla="*/ 152 h 1662"/>
                  <a:gd name="T38" fmla="*/ 939 w 1326"/>
                  <a:gd name="T39" fmla="*/ 831 h 1662"/>
                  <a:gd name="T40" fmla="*/ 898 w 1326"/>
                  <a:gd name="T41" fmla="*/ 122 h 1662"/>
                  <a:gd name="T42" fmla="*/ 924 w 1326"/>
                  <a:gd name="T43" fmla="*/ 12 h 1662"/>
                  <a:gd name="T44" fmla="*/ 1037 w 1326"/>
                  <a:gd name="T45" fmla="*/ 127 h 1662"/>
                  <a:gd name="T46" fmla="*/ 1114 w 1326"/>
                  <a:gd name="T47" fmla="*/ 833 h 1662"/>
                  <a:gd name="T48" fmla="*/ 1226 w 1326"/>
                  <a:gd name="T49" fmla="*/ 910 h 1662"/>
                  <a:gd name="T50" fmla="*/ 1326 w 1326"/>
                  <a:gd name="T51" fmla="*/ 1209 h 1662"/>
                  <a:gd name="T52" fmla="*/ 1297 w 1326"/>
                  <a:gd name="T53" fmla="*/ 1346 h 1662"/>
                  <a:gd name="T54" fmla="*/ 1215 w 1326"/>
                  <a:gd name="T55" fmla="*/ 1662 h 1662"/>
                  <a:gd name="T56" fmla="*/ 1121 w 1326"/>
                  <a:gd name="T57" fmla="*/ 1453 h 1662"/>
                  <a:gd name="T58" fmla="*/ 1215 w 1326"/>
                  <a:gd name="T59" fmla="*/ 1221 h 1662"/>
                  <a:gd name="T60" fmla="*/ 1128 w 1326"/>
                  <a:gd name="T61" fmla="*/ 963 h 1662"/>
                  <a:gd name="T62" fmla="*/ 850 w 1326"/>
                  <a:gd name="T63" fmla="*/ 944 h 1662"/>
                  <a:gd name="T64" fmla="*/ 775 w 1326"/>
                  <a:gd name="T65" fmla="*/ 1018 h 1662"/>
                  <a:gd name="T66" fmla="*/ 810 w 1326"/>
                  <a:gd name="T67" fmla="*/ 1119 h 1662"/>
                  <a:gd name="T68" fmla="*/ 942 w 1326"/>
                  <a:gd name="T69" fmla="*/ 1402 h 1662"/>
                  <a:gd name="T70" fmla="*/ 733 w 1326"/>
                  <a:gd name="T71" fmla="*/ 1198 h 1662"/>
                  <a:gd name="T72" fmla="*/ 665 w 1326"/>
                  <a:gd name="T73" fmla="*/ 1237 h 1662"/>
                  <a:gd name="T74" fmla="*/ 609 w 1326"/>
                  <a:gd name="T75" fmla="*/ 1268 h 1662"/>
                  <a:gd name="T76" fmla="*/ 539 w 1326"/>
                  <a:gd name="T77" fmla="*/ 1363 h 1662"/>
                  <a:gd name="T78" fmla="*/ 417 w 1326"/>
                  <a:gd name="T79" fmla="*/ 1392 h 1662"/>
                  <a:gd name="T80" fmla="*/ 118 w 1326"/>
                  <a:gd name="T81" fmla="*/ 1137 h 1662"/>
                  <a:gd name="T82" fmla="*/ 251 w 1326"/>
                  <a:gd name="T83" fmla="*/ 1488 h 1662"/>
                  <a:gd name="T84" fmla="*/ 166 w 1326"/>
                  <a:gd name="T85" fmla="*/ 1662 h 1662"/>
                  <a:gd name="T86" fmla="*/ 130 w 1326"/>
                  <a:gd name="T87" fmla="*/ 1477 h 1662"/>
                  <a:gd name="T88" fmla="*/ 0 w 1326"/>
                  <a:gd name="T89" fmla="*/ 1064 h 1662"/>
                  <a:gd name="T90" fmla="*/ 38 w 1326"/>
                  <a:gd name="T91" fmla="*/ 833 h 1662"/>
                  <a:gd name="T92" fmla="*/ 161 w 1326"/>
                  <a:gd name="T93" fmla="*/ 775 h 1662"/>
                  <a:gd name="T94" fmla="*/ 187 w 1326"/>
                  <a:gd name="T95" fmla="*/ 689 h 1662"/>
                  <a:gd name="T96" fmla="*/ 298 w 1326"/>
                  <a:gd name="T97" fmla="*/ 612 h 1662"/>
                  <a:gd name="T98" fmla="*/ 396 w 1326"/>
                  <a:gd name="T99" fmla="*/ 548 h 1662"/>
                  <a:gd name="T100" fmla="*/ 491 w 1326"/>
                  <a:gd name="T101" fmla="*/ 453 h 1662"/>
                  <a:gd name="T102" fmla="*/ 643 w 1326"/>
                  <a:gd name="T103" fmla="*/ 450 h 1662"/>
                  <a:gd name="T104" fmla="*/ 690 w 1326"/>
                  <a:gd name="T105" fmla="*/ 96 h 1662"/>
                  <a:gd name="T106" fmla="*/ 822 w 1326"/>
                  <a:gd name="T107" fmla="*/ 3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26" h="1662">
                    <a:moveTo>
                      <a:pt x="161" y="886"/>
                    </a:moveTo>
                    <a:lnTo>
                      <a:pt x="145" y="889"/>
                    </a:lnTo>
                    <a:lnTo>
                      <a:pt x="132" y="896"/>
                    </a:lnTo>
                    <a:lnTo>
                      <a:pt x="121" y="907"/>
                    </a:lnTo>
                    <a:lnTo>
                      <a:pt x="114" y="921"/>
                    </a:lnTo>
                    <a:lnTo>
                      <a:pt x="110" y="937"/>
                    </a:lnTo>
                    <a:lnTo>
                      <a:pt x="110" y="952"/>
                    </a:lnTo>
                    <a:lnTo>
                      <a:pt x="112" y="966"/>
                    </a:lnTo>
                    <a:lnTo>
                      <a:pt x="118" y="978"/>
                    </a:lnTo>
                    <a:lnTo>
                      <a:pt x="126" y="989"/>
                    </a:lnTo>
                    <a:lnTo>
                      <a:pt x="403" y="1267"/>
                    </a:lnTo>
                    <a:lnTo>
                      <a:pt x="415" y="1276"/>
                    </a:lnTo>
                    <a:lnTo>
                      <a:pt x="428" y="1282"/>
                    </a:lnTo>
                    <a:lnTo>
                      <a:pt x="442" y="1283"/>
                    </a:lnTo>
                    <a:lnTo>
                      <a:pt x="456" y="1282"/>
                    </a:lnTo>
                    <a:lnTo>
                      <a:pt x="469" y="1276"/>
                    </a:lnTo>
                    <a:lnTo>
                      <a:pt x="481" y="1267"/>
                    </a:lnTo>
                    <a:lnTo>
                      <a:pt x="490" y="1257"/>
                    </a:lnTo>
                    <a:lnTo>
                      <a:pt x="500" y="1245"/>
                    </a:lnTo>
                    <a:lnTo>
                      <a:pt x="505" y="1232"/>
                    </a:lnTo>
                    <a:lnTo>
                      <a:pt x="507" y="1218"/>
                    </a:lnTo>
                    <a:lnTo>
                      <a:pt x="505" y="1205"/>
                    </a:lnTo>
                    <a:lnTo>
                      <a:pt x="500" y="1191"/>
                    </a:lnTo>
                    <a:lnTo>
                      <a:pt x="490" y="1179"/>
                    </a:lnTo>
                    <a:lnTo>
                      <a:pt x="213" y="901"/>
                    </a:lnTo>
                    <a:lnTo>
                      <a:pt x="202" y="893"/>
                    </a:lnTo>
                    <a:lnTo>
                      <a:pt x="190" y="888"/>
                    </a:lnTo>
                    <a:lnTo>
                      <a:pt x="177" y="886"/>
                    </a:lnTo>
                    <a:lnTo>
                      <a:pt x="161" y="886"/>
                    </a:lnTo>
                    <a:close/>
                    <a:moveTo>
                      <a:pt x="327" y="719"/>
                    </a:moveTo>
                    <a:lnTo>
                      <a:pt x="311" y="722"/>
                    </a:lnTo>
                    <a:lnTo>
                      <a:pt x="297" y="730"/>
                    </a:lnTo>
                    <a:lnTo>
                      <a:pt x="286" y="741"/>
                    </a:lnTo>
                    <a:lnTo>
                      <a:pt x="279" y="755"/>
                    </a:lnTo>
                    <a:lnTo>
                      <a:pt x="276" y="771"/>
                    </a:lnTo>
                    <a:lnTo>
                      <a:pt x="276" y="786"/>
                    </a:lnTo>
                    <a:lnTo>
                      <a:pt x="278" y="799"/>
                    </a:lnTo>
                    <a:lnTo>
                      <a:pt x="283" y="812"/>
                    </a:lnTo>
                    <a:lnTo>
                      <a:pt x="291" y="823"/>
                    </a:lnTo>
                    <a:lnTo>
                      <a:pt x="585" y="1118"/>
                    </a:lnTo>
                    <a:lnTo>
                      <a:pt x="597" y="1126"/>
                    </a:lnTo>
                    <a:lnTo>
                      <a:pt x="610" y="1131"/>
                    </a:lnTo>
                    <a:lnTo>
                      <a:pt x="623" y="1133"/>
                    </a:lnTo>
                    <a:lnTo>
                      <a:pt x="637" y="1130"/>
                    </a:lnTo>
                    <a:lnTo>
                      <a:pt x="649" y="1124"/>
                    </a:lnTo>
                    <a:lnTo>
                      <a:pt x="650" y="1123"/>
                    </a:lnTo>
                    <a:lnTo>
                      <a:pt x="660" y="1115"/>
                    </a:lnTo>
                    <a:lnTo>
                      <a:pt x="666" y="1104"/>
                    </a:lnTo>
                    <a:lnTo>
                      <a:pt x="670" y="1094"/>
                    </a:lnTo>
                    <a:lnTo>
                      <a:pt x="670" y="1094"/>
                    </a:lnTo>
                    <a:lnTo>
                      <a:pt x="666" y="1074"/>
                    </a:lnTo>
                    <a:lnTo>
                      <a:pt x="664" y="1053"/>
                    </a:lnTo>
                    <a:lnTo>
                      <a:pt x="663" y="1052"/>
                    </a:lnTo>
                    <a:lnTo>
                      <a:pt x="663" y="1052"/>
                    </a:lnTo>
                    <a:lnTo>
                      <a:pt x="662" y="1052"/>
                    </a:lnTo>
                    <a:lnTo>
                      <a:pt x="662" y="1051"/>
                    </a:lnTo>
                    <a:lnTo>
                      <a:pt x="557" y="911"/>
                    </a:lnTo>
                    <a:lnTo>
                      <a:pt x="430" y="740"/>
                    </a:lnTo>
                    <a:lnTo>
                      <a:pt x="418" y="730"/>
                    </a:lnTo>
                    <a:lnTo>
                      <a:pt x="405" y="722"/>
                    </a:lnTo>
                    <a:lnTo>
                      <a:pt x="388" y="719"/>
                    </a:lnTo>
                    <a:lnTo>
                      <a:pt x="327" y="719"/>
                    </a:lnTo>
                    <a:close/>
                    <a:moveTo>
                      <a:pt x="548" y="553"/>
                    </a:moveTo>
                    <a:lnTo>
                      <a:pt x="532" y="556"/>
                    </a:lnTo>
                    <a:lnTo>
                      <a:pt x="518" y="563"/>
                    </a:lnTo>
                    <a:lnTo>
                      <a:pt x="507" y="574"/>
                    </a:lnTo>
                    <a:lnTo>
                      <a:pt x="500" y="589"/>
                    </a:lnTo>
                    <a:lnTo>
                      <a:pt x="498" y="605"/>
                    </a:lnTo>
                    <a:lnTo>
                      <a:pt x="498" y="629"/>
                    </a:lnTo>
                    <a:lnTo>
                      <a:pt x="499" y="640"/>
                    </a:lnTo>
                    <a:lnTo>
                      <a:pt x="502" y="652"/>
                    </a:lnTo>
                    <a:lnTo>
                      <a:pt x="508" y="661"/>
                    </a:lnTo>
                    <a:lnTo>
                      <a:pt x="518" y="679"/>
                    </a:lnTo>
                    <a:lnTo>
                      <a:pt x="583" y="772"/>
                    </a:lnTo>
                    <a:lnTo>
                      <a:pt x="702" y="941"/>
                    </a:lnTo>
                    <a:lnTo>
                      <a:pt x="702" y="941"/>
                    </a:lnTo>
                    <a:lnTo>
                      <a:pt x="713" y="920"/>
                    </a:lnTo>
                    <a:lnTo>
                      <a:pt x="726" y="901"/>
                    </a:lnTo>
                    <a:lnTo>
                      <a:pt x="740" y="886"/>
                    </a:lnTo>
                    <a:lnTo>
                      <a:pt x="752" y="873"/>
                    </a:lnTo>
                    <a:lnTo>
                      <a:pt x="763" y="862"/>
                    </a:lnTo>
                    <a:lnTo>
                      <a:pt x="770" y="854"/>
                    </a:lnTo>
                    <a:lnTo>
                      <a:pt x="773" y="847"/>
                    </a:lnTo>
                    <a:lnTo>
                      <a:pt x="773" y="847"/>
                    </a:lnTo>
                    <a:lnTo>
                      <a:pt x="635" y="580"/>
                    </a:lnTo>
                    <a:lnTo>
                      <a:pt x="629" y="569"/>
                    </a:lnTo>
                    <a:lnTo>
                      <a:pt x="622" y="560"/>
                    </a:lnTo>
                    <a:lnTo>
                      <a:pt x="613" y="555"/>
                    </a:lnTo>
                    <a:lnTo>
                      <a:pt x="601" y="553"/>
                    </a:lnTo>
                    <a:lnTo>
                      <a:pt x="548" y="553"/>
                    </a:lnTo>
                    <a:close/>
                    <a:moveTo>
                      <a:pt x="856" y="110"/>
                    </a:moveTo>
                    <a:lnTo>
                      <a:pt x="834" y="113"/>
                    </a:lnTo>
                    <a:lnTo>
                      <a:pt x="815" y="122"/>
                    </a:lnTo>
                    <a:lnTo>
                      <a:pt x="798" y="135"/>
                    </a:lnTo>
                    <a:lnTo>
                      <a:pt x="785" y="152"/>
                    </a:lnTo>
                    <a:lnTo>
                      <a:pt x="775" y="171"/>
                    </a:lnTo>
                    <a:lnTo>
                      <a:pt x="773" y="193"/>
                    </a:lnTo>
                    <a:lnTo>
                      <a:pt x="773" y="584"/>
                    </a:lnTo>
                    <a:lnTo>
                      <a:pt x="910" y="831"/>
                    </a:lnTo>
                    <a:lnTo>
                      <a:pt x="939" y="831"/>
                    </a:lnTo>
                    <a:lnTo>
                      <a:pt x="939" y="193"/>
                    </a:lnTo>
                    <a:lnTo>
                      <a:pt x="936" y="171"/>
                    </a:lnTo>
                    <a:lnTo>
                      <a:pt x="928" y="152"/>
                    </a:lnTo>
                    <a:lnTo>
                      <a:pt x="915" y="135"/>
                    </a:lnTo>
                    <a:lnTo>
                      <a:pt x="898" y="122"/>
                    </a:lnTo>
                    <a:lnTo>
                      <a:pt x="879" y="113"/>
                    </a:lnTo>
                    <a:lnTo>
                      <a:pt x="856" y="110"/>
                    </a:lnTo>
                    <a:close/>
                    <a:moveTo>
                      <a:pt x="856" y="0"/>
                    </a:moveTo>
                    <a:lnTo>
                      <a:pt x="891" y="3"/>
                    </a:lnTo>
                    <a:lnTo>
                      <a:pt x="924" y="12"/>
                    </a:lnTo>
                    <a:lnTo>
                      <a:pt x="953" y="26"/>
                    </a:lnTo>
                    <a:lnTo>
                      <a:pt x="981" y="46"/>
                    </a:lnTo>
                    <a:lnTo>
                      <a:pt x="1004" y="69"/>
                    </a:lnTo>
                    <a:lnTo>
                      <a:pt x="1023" y="96"/>
                    </a:lnTo>
                    <a:lnTo>
                      <a:pt x="1037" y="127"/>
                    </a:lnTo>
                    <a:lnTo>
                      <a:pt x="1046" y="159"/>
                    </a:lnTo>
                    <a:lnTo>
                      <a:pt x="1049" y="193"/>
                    </a:lnTo>
                    <a:lnTo>
                      <a:pt x="1049" y="831"/>
                    </a:lnTo>
                    <a:lnTo>
                      <a:pt x="1085" y="831"/>
                    </a:lnTo>
                    <a:lnTo>
                      <a:pt x="1114" y="833"/>
                    </a:lnTo>
                    <a:lnTo>
                      <a:pt x="1141" y="840"/>
                    </a:lnTo>
                    <a:lnTo>
                      <a:pt x="1167" y="852"/>
                    </a:lnTo>
                    <a:lnTo>
                      <a:pt x="1190" y="867"/>
                    </a:lnTo>
                    <a:lnTo>
                      <a:pt x="1209" y="887"/>
                    </a:lnTo>
                    <a:lnTo>
                      <a:pt x="1226" y="910"/>
                    </a:lnTo>
                    <a:lnTo>
                      <a:pt x="1239" y="936"/>
                    </a:lnTo>
                    <a:lnTo>
                      <a:pt x="1307" y="1108"/>
                    </a:lnTo>
                    <a:lnTo>
                      <a:pt x="1317" y="1141"/>
                    </a:lnTo>
                    <a:lnTo>
                      <a:pt x="1323" y="1174"/>
                    </a:lnTo>
                    <a:lnTo>
                      <a:pt x="1326" y="1209"/>
                    </a:lnTo>
                    <a:lnTo>
                      <a:pt x="1326" y="1221"/>
                    </a:lnTo>
                    <a:lnTo>
                      <a:pt x="1324" y="1253"/>
                    </a:lnTo>
                    <a:lnTo>
                      <a:pt x="1318" y="1285"/>
                    </a:lnTo>
                    <a:lnTo>
                      <a:pt x="1309" y="1315"/>
                    </a:lnTo>
                    <a:lnTo>
                      <a:pt x="1297" y="1346"/>
                    </a:lnTo>
                    <a:lnTo>
                      <a:pt x="1233" y="1473"/>
                    </a:lnTo>
                    <a:lnTo>
                      <a:pt x="1223" y="1497"/>
                    </a:lnTo>
                    <a:lnTo>
                      <a:pt x="1217" y="1522"/>
                    </a:lnTo>
                    <a:lnTo>
                      <a:pt x="1215" y="1547"/>
                    </a:lnTo>
                    <a:lnTo>
                      <a:pt x="1215" y="1662"/>
                    </a:lnTo>
                    <a:lnTo>
                      <a:pt x="1105" y="1662"/>
                    </a:lnTo>
                    <a:lnTo>
                      <a:pt x="1105" y="1547"/>
                    </a:lnTo>
                    <a:lnTo>
                      <a:pt x="1107" y="1516"/>
                    </a:lnTo>
                    <a:lnTo>
                      <a:pt x="1112" y="1484"/>
                    </a:lnTo>
                    <a:lnTo>
                      <a:pt x="1121" y="1453"/>
                    </a:lnTo>
                    <a:lnTo>
                      <a:pt x="1134" y="1424"/>
                    </a:lnTo>
                    <a:lnTo>
                      <a:pt x="1198" y="1296"/>
                    </a:lnTo>
                    <a:lnTo>
                      <a:pt x="1207" y="1272"/>
                    </a:lnTo>
                    <a:lnTo>
                      <a:pt x="1213" y="1247"/>
                    </a:lnTo>
                    <a:lnTo>
                      <a:pt x="1215" y="1221"/>
                    </a:lnTo>
                    <a:lnTo>
                      <a:pt x="1215" y="1209"/>
                    </a:lnTo>
                    <a:lnTo>
                      <a:pt x="1212" y="1178"/>
                    </a:lnTo>
                    <a:lnTo>
                      <a:pt x="1204" y="1148"/>
                    </a:lnTo>
                    <a:lnTo>
                      <a:pt x="1136" y="977"/>
                    </a:lnTo>
                    <a:lnTo>
                      <a:pt x="1128" y="963"/>
                    </a:lnTo>
                    <a:lnTo>
                      <a:pt x="1116" y="951"/>
                    </a:lnTo>
                    <a:lnTo>
                      <a:pt x="1101" y="944"/>
                    </a:lnTo>
                    <a:lnTo>
                      <a:pt x="1085" y="941"/>
                    </a:lnTo>
                    <a:lnTo>
                      <a:pt x="874" y="941"/>
                    </a:lnTo>
                    <a:lnTo>
                      <a:pt x="850" y="944"/>
                    </a:lnTo>
                    <a:lnTo>
                      <a:pt x="829" y="951"/>
                    </a:lnTo>
                    <a:lnTo>
                      <a:pt x="811" y="964"/>
                    </a:lnTo>
                    <a:lnTo>
                      <a:pt x="796" y="979"/>
                    </a:lnTo>
                    <a:lnTo>
                      <a:pt x="784" y="997"/>
                    </a:lnTo>
                    <a:lnTo>
                      <a:pt x="775" y="1018"/>
                    </a:lnTo>
                    <a:lnTo>
                      <a:pt x="773" y="1042"/>
                    </a:lnTo>
                    <a:lnTo>
                      <a:pt x="775" y="1064"/>
                    </a:lnTo>
                    <a:lnTo>
                      <a:pt x="784" y="1084"/>
                    </a:lnTo>
                    <a:lnTo>
                      <a:pt x="795" y="1103"/>
                    </a:lnTo>
                    <a:lnTo>
                      <a:pt x="810" y="1119"/>
                    </a:lnTo>
                    <a:lnTo>
                      <a:pt x="828" y="1131"/>
                    </a:lnTo>
                    <a:lnTo>
                      <a:pt x="849" y="1139"/>
                    </a:lnTo>
                    <a:lnTo>
                      <a:pt x="982" y="1172"/>
                    </a:lnTo>
                    <a:lnTo>
                      <a:pt x="1046" y="1367"/>
                    </a:lnTo>
                    <a:lnTo>
                      <a:pt x="942" y="1402"/>
                    </a:lnTo>
                    <a:lnTo>
                      <a:pt x="897" y="1265"/>
                    </a:lnTo>
                    <a:lnTo>
                      <a:pt x="822" y="1246"/>
                    </a:lnTo>
                    <a:lnTo>
                      <a:pt x="790" y="1235"/>
                    </a:lnTo>
                    <a:lnTo>
                      <a:pt x="759" y="1219"/>
                    </a:lnTo>
                    <a:lnTo>
                      <a:pt x="733" y="1198"/>
                    </a:lnTo>
                    <a:lnTo>
                      <a:pt x="722" y="1208"/>
                    </a:lnTo>
                    <a:lnTo>
                      <a:pt x="711" y="1216"/>
                    </a:lnTo>
                    <a:lnTo>
                      <a:pt x="708" y="1218"/>
                    </a:lnTo>
                    <a:lnTo>
                      <a:pt x="688" y="1229"/>
                    </a:lnTo>
                    <a:lnTo>
                      <a:pt x="665" y="1237"/>
                    </a:lnTo>
                    <a:lnTo>
                      <a:pt x="644" y="1241"/>
                    </a:lnTo>
                    <a:lnTo>
                      <a:pt x="621" y="1243"/>
                    </a:lnTo>
                    <a:lnTo>
                      <a:pt x="618" y="1243"/>
                    </a:lnTo>
                    <a:lnTo>
                      <a:pt x="615" y="1242"/>
                    </a:lnTo>
                    <a:lnTo>
                      <a:pt x="609" y="1268"/>
                    </a:lnTo>
                    <a:lnTo>
                      <a:pt x="600" y="1292"/>
                    </a:lnTo>
                    <a:lnTo>
                      <a:pt x="586" y="1315"/>
                    </a:lnTo>
                    <a:lnTo>
                      <a:pt x="568" y="1336"/>
                    </a:lnTo>
                    <a:lnTo>
                      <a:pt x="559" y="1346"/>
                    </a:lnTo>
                    <a:lnTo>
                      <a:pt x="539" y="1363"/>
                    </a:lnTo>
                    <a:lnTo>
                      <a:pt x="516" y="1376"/>
                    </a:lnTo>
                    <a:lnTo>
                      <a:pt x="493" y="1386"/>
                    </a:lnTo>
                    <a:lnTo>
                      <a:pt x="467" y="1392"/>
                    </a:lnTo>
                    <a:lnTo>
                      <a:pt x="442" y="1394"/>
                    </a:lnTo>
                    <a:lnTo>
                      <a:pt x="417" y="1392"/>
                    </a:lnTo>
                    <a:lnTo>
                      <a:pt x="391" y="1386"/>
                    </a:lnTo>
                    <a:lnTo>
                      <a:pt x="368" y="1376"/>
                    </a:lnTo>
                    <a:lnTo>
                      <a:pt x="345" y="1363"/>
                    </a:lnTo>
                    <a:lnTo>
                      <a:pt x="325" y="1346"/>
                    </a:lnTo>
                    <a:lnTo>
                      <a:pt x="118" y="1137"/>
                    </a:lnTo>
                    <a:lnTo>
                      <a:pt x="125" y="1172"/>
                    </a:lnTo>
                    <a:lnTo>
                      <a:pt x="134" y="1207"/>
                    </a:lnTo>
                    <a:lnTo>
                      <a:pt x="147" y="1240"/>
                    </a:lnTo>
                    <a:lnTo>
                      <a:pt x="231" y="1434"/>
                    </a:lnTo>
                    <a:lnTo>
                      <a:pt x="251" y="1488"/>
                    </a:lnTo>
                    <a:lnTo>
                      <a:pt x="265" y="1541"/>
                    </a:lnTo>
                    <a:lnTo>
                      <a:pt x="273" y="1597"/>
                    </a:lnTo>
                    <a:lnTo>
                      <a:pt x="276" y="1654"/>
                    </a:lnTo>
                    <a:lnTo>
                      <a:pt x="276" y="1662"/>
                    </a:lnTo>
                    <a:lnTo>
                      <a:pt x="166" y="1662"/>
                    </a:lnTo>
                    <a:lnTo>
                      <a:pt x="166" y="1654"/>
                    </a:lnTo>
                    <a:lnTo>
                      <a:pt x="163" y="1609"/>
                    </a:lnTo>
                    <a:lnTo>
                      <a:pt x="157" y="1565"/>
                    </a:lnTo>
                    <a:lnTo>
                      <a:pt x="145" y="1521"/>
                    </a:lnTo>
                    <a:lnTo>
                      <a:pt x="130" y="1477"/>
                    </a:lnTo>
                    <a:lnTo>
                      <a:pt x="46" y="1284"/>
                    </a:lnTo>
                    <a:lnTo>
                      <a:pt x="26" y="1231"/>
                    </a:lnTo>
                    <a:lnTo>
                      <a:pt x="11" y="1176"/>
                    </a:lnTo>
                    <a:lnTo>
                      <a:pt x="3" y="1121"/>
                    </a:lnTo>
                    <a:lnTo>
                      <a:pt x="0" y="1064"/>
                    </a:lnTo>
                    <a:lnTo>
                      <a:pt x="0" y="937"/>
                    </a:lnTo>
                    <a:lnTo>
                      <a:pt x="2" y="908"/>
                    </a:lnTo>
                    <a:lnTo>
                      <a:pt x="10" y="881"/>
                    </a:lnTo>
                    <a:lnTo>
                      <a:pt x="23" y="855"/>
                    </a:lnTo>
                    <a:lnTo>
                      <a:pt x="38" y="833"/>
                    </a:lnTo>
                    <a:lnTo>
                      <a:pt x="58" y="814"/>
                    </a:lnTo>
                    <a:lnTo>
                      <a:pt x="80" y="797"/>
                    </a:lnTo>
                    <a:lnTo>
                      <a:pt x="105" y="785"/>
                    </a:lnTo>
                    <a:lnTo>
                      <a:pt x="133" y="778"/>
                    </a:lnTo>
                    <a:lnTo>
                      <a:pt x="161" y="775"/>
                    </a:lnTo>
                    <a:lnTo>
                      <a:pt x="166" y="775"/>
                    </a:lnTo>
                    <a:lnTo>
                      <a:pt x="166" y="771"/>
                    </a:lnTo>
                    <a:lnTo>
                      <a:pt x="168" y="742"/>
                    </a:lnTo>
                    <a:lnTo>
                      <a:pt x="176" y="714"/>
                    </a:lnTo>
                    <a:lnTo>
                      <a:pt x="187" y="689"/>
                    </a:lnTo>
                    <a:lnTo>
                      <a:pt x="203" y="667"/>
                    </a:lnTo>
                    <a:lnTo>
                      <a:pt x="224" y="647"/>
                    </a:lnTo>
                    <a:lnTo>
                      <a:pt x="246" y="631"/>
                    </a:lnTo>
                    <a:lnTo>
                      <a:pt x="271" y="619"/>
                    </a:lnTo>
                    <a:lnTo>
                      <a:pt x="298" y="612"/>
                    </a:lnTo>
                    <a:lnTo>
                      <a:pt x="327" y="609"/>
                    </a:lnTo>
                    <a:lnTo>
                      <a:pt x="386" y="609"/>
                    </a:lnTo>
                    <a:lnTo>
                      <a:pt x="386" y="605"/>
                    </a:lnTo>
                    <a:lnTo>
                      <a:pt x="389" y="576"/>
                    </a:lnTo>
                    <a:lnTo>
                      <a:pt x="396" y="548"/>
                    </a:lnTo>
                    <a:lnTo>
                      <a:pt x="409" y="523"/>
                    </a:lnTo>
                    <a:lnTo>
                      <a:pt x="425" y="501"/>
                    </a:lnTo>
                    <a:lnTo>
                      <a:pt x="444" y="481"/>
                    </a:lnTo>
                    <a:lnTo>
                      <a:pt x="466" y="465"/>
                    </a:lnTo>
                    <a:lnTo>
                      <a:pt x="491" y="453"/>
                    </a:lnTo>
                    <a:lnTo>
                      <a:pt x="519" y="446"/>
                    </a:lnTo>
                    <a:lnTo>
                      <a:pt x="548" y="443"/>
                    </a:lnTo>
                    <a:lnTo>
                      <a:pt x="601" y="443"/>
                    </a:lnTo>
                    <a:lnTo>
                      <a:pt x="622" y="445"/>
                    </a:lnTo>
                    <a:lnTo>
                      <a:pt x="643" y="450"/>
                    </a:lnTo>
                    <a:lnTo>
                      <a:pt x="663" y="457"/>
                    </a:lnTo>
                    <a:lnTo>
                      <a:pt x="663" y="193"/>
                    </a:lnTo>
                    <a:lnTo>
                      <a:pt x="666" y="159"/>
                    </a:lnTo>
                    <a:lnTo>
                      <a:pt x="675" y="127"/>
                    </a:lnTo>
                    <a:lnTo>
                      <a:pt x="690" y="96"/>
                    </a:lnTo>
                    <a:lnTo>
                      <a:pt x="709" y="69"/>
                    </a:lnTo>
                    <a:lnTo>
                      <a:pt x="732" y="46"/>
                    </a:lnTo>
                    <a:lnTo>
                      <a:pt x="758" y="26"/>
                    </a:lnTo>
                    <a:lnTo>
                      <a:pt x="789" y="12"/>
                    </a:lnTo>
                    <a:lnTo>
                      <a:pt x="822" y="3"/>
                    </a:lnTo>
                    <a:lnTo>
                      <a:pt x="85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27" name="Rectangle 651">
                <a:extLst>
                  <a:ext uri="{FF2B5EF4-FFF2-40B4-BE49-F238E27FC236}">
                    <a16:creationId xmlns:a16="http://schemas.microsoft.com/office/drawing/2014/main" id="{067AC580-B5CA-4C07-AB4E-9ABDE63099F2}"/>
                  </a:ext>
                </a:extLst>
              </p:cNvPr>
              <p:cNvSpPr>
                <a:spLocks noChangeArrowheads="1"/>
              </p:cNvSpPr>
              <p:nvPr/>
            </p:nvSpPr>
            <p:spPr bwMode="auto">
              <a:xfrm>
                <a:off x="980" y="3017"/>
                <a:ext cx="28" cy="28"/>
              </a:xfrm>
              <a:prstGeom prst="rect">
                <a:avLst/>
              </a:prstGeom>
              <a:grpFill/>
              <a:ln w="0">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28" name="Freeform 652">
                <a:extLst>
                  <a:ext uri="{FF2B5EF4-FFF2-40B4-BE49-F238E27FC236}">
                    <a16:creationId xmlns:a16="http://schemas.microsoft.com/office/drawing/2014/main" id="{EA6854F8-2F71-4FB0-A480-67F7A9699DFD}"/>
                  </a:ext>
                </a:extLst>
              </p:cNvPr>
              <p:cNvSpPr>
                <a:spLocks/>
              </p:cNvSpPr>
              <p:nvPr/>
            </p:nvSpPr>
            <p:spPr bwMode="auto">
              <a:xfrm>
                <a:off x="899" y="3033"/>
                <a:ext cx="38" cy="37"/>
              </a:xfrm>
              <a:custGeom>
                <a:avLst/>
                <a:gdLst>
                  <a:gd name="T0" fmla="*/ 95 w 151"/>
                  <a:gd name="T1" fmla="*/ 0 h 151"/>
                  <a:gd name="T2" fmla="*/ 151 w 151"/>
                  <a:gd name="T3" fmla="*/ 95 h 151"/>
                  <a:gd name="T4" fmla="*/ 55 w 151"/>
                  <a:gd name="T5" fmla="*/ 151 h 151"/>
                  <a:gd name="T6" fmla="*/ 0 w 151"/>
                  <a:gd name="T7" fmla="*/ 55 h 151"/>
                  <a:gd name="T8" fmla="*/ 95 w 151"/>
                  <a:gd name="T9" fmla="*/ 0 h 151"/>
                </a:gdLst>
                <a:ahLst/>
                <a:cxnLst>
                  <a:cxn ang="0">
                    <a:pos x="T0" y="T1"/>
                  </a:cxn>
                  <a:cxn ang="0">
                    <a:pos x="T2" y="T3"/>
                  </a:cxn>
                  <a:cxn ang="0">
                    <a:pos x="T4" y="T5"/>
                  </a:cxn>
                  <a:cxn ang="0">
                    <a:pos x="T6" y="T7"/>
                  </a:cxn>
                  <a:cxn ang="0">
                    <a:pos x="T8" y="T9"/>
                  </a:cxn>
                </a:cxnLst>
                <a:rect l="0" t="0" r="r" b="b"/>
                <a:pathLst>
                  <a:path w="151" h="151">
                    <a:moveTo>
                      <a:pt x="95" y="0"/>
                    </a:moveTo>
                    <a:lnTo>
                      <a:pt x="151" y="95"/>
                    </a:lnTo>
                    <a:lnTo>
                      <a:pt x="55" y="151"/>
                    </a:lnTo>
                    <a:lnTo>
                      <a:pt x="0" y="55"/>
                    </a:lnTo>
                    <a:lnTo>
                      <a:pt x="9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29" name="Freeform 653">
                <a:extLst>
                  <a:ext uri="{FF2B5EF4-FFF2-40B4-BE49-F238E27FC236}">
                    <a16:creationId xmlns:a16="http://schemas.microsoft.com/office/drawing/2014/main" id="{D9FC73AF-646D-4FFC-9D6D-AA14E48882A7}"/>
                  </a:ext>
                </a:extLst>
              </p:cNvPr>
              <p:cNvSpPr>
                <a:spLocks/>
              </p:cNvSpPr>
              <p:nvPr/>
            </p:nvSpPr>
            <p:spPr bwMode="auto">
              <a:xfrm>
                <a:off x="844" y="3088"/>
                <a:ext cx="37" cy="38"/>
              </a:xfrm>
              <a:custGeom>
                <a:avLst/>
                <a:gdLst>
                  <a:gd name="T0" fmla="*/ 55 w 151"/>
                  <a:gd name="T1" fmla="*/ 0 h 151"/>
                  <a:gd name="T2" fmla="*/ 151 w 151"/>
                  <a:gd name="T3" fmla="*/ 55 h 151"/>
                  <a:gd name="T4" fmla="*/ 95 w 151"/>
                  <a:gd name="T5" fmla="*/ 151 h 151"/>
                  <a:gd name="T6" fmla="*/ 0 w 151"/>
                  <a:gd name="T7" fmla="*/ 95 h 151"/>
                  <a:gd name="T8" fmla="*/ 55 w 151"/>
                  <a:gd name="T9" fmla="*/ 0 h 151"/>
                </a:gdLst>
                <a:ahLst/>
                <a:cxnLst>
                  <a:cxn ang="0">
                    <a:pos x="T0" y="T1"/>
                  </a:cxn>
                  <a:cxn ang="0">
                    <a:pos x="T2" y="T3"/>
                  </a:cxn>
                  <a:cxn ang="0">
                    <a:pos x="T4" y="T5"/>
                  </a:cxn>
                  <a:cxn ang="0">
                    <a:pos x="T6" y="T7"/>
                  </a:cxn>
                  <a:cxn ang="0">
                    <a:pos x="T8" y="T9"/>
                  </a:cxn>
                </a:cxnLst>
                <a:rect l="0" t="0" r="r" b="b"/>
                <a:pathLst>
                  <a:path w="151" h="151">
                    <a:moveTo>
                      <a:pt x="55" y="0"/>
                    </a:moveTo>
                    <a:lnTo>
                      <a:pt x="151" y="55"/>
                    </a:lnTo>
                    <a:lnTo>
                      <a:pt x="95" y="151"/>
                    </a:lnTo>
                    <a:lnTo>
                      <a:pt x="0" y="95"/>
                    </a:lnTo>
                    <a:lnTo>
                      <a:pt x="5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0" name="Rectangle 654">
                <a:extLst>
                  <a:ext uri="{FF2B5EF4-FFF2-40B4-BE49-F238E27FC236}">
                    <a16:creationId xmlns:a16="http://schemas.microsoft.com/office/drawing/2014/main" id="{4EFCEA1D-C170-4186-B877-4597B2F0A0B8}"/>
                  </a:ext>
                </a:extLst>
              </p:cNvPr>
              <p:cNvSpPr>
                <a:spLocks noChangeArrowheads="1"/>
              </p:cNvSpPr>
              <p:nvPr/>
            </p:nvSpPr>
            <p:spPr bwMode="auto">
              <a:xfrm>
                <a:off x="828" y="3170"/>
                <a:ext cx="28" cy="27"/>
              </a:xfrm>
              <a:prstGeom prst="rect">
                <a:avLst/>
              </a:prstGeom>
              <a:grpFill/>
              <a:ln w="0">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1" name="Freeform 655">
                <a:extLst>
                  <a:ext uri="{FF2B5EF4-FFF2-40B4-BE49-F238E27FC236}">
                    <a16:creationId xmlns:a16="http://schemas.microsoft.com/office/drawing/2014/main" id="{EE1CD3CB-FC92-4021-83EA-D05066B33E64}"/>
                  </a:ext>
                </a:extLst>
              </p:cNvPr>
              <p:cNvSpPr>
                <a:spLocks/>
              </p:cNvSpPr>
              <p:nvPr/>
            </p:nvSpPr>
            <p:spPr bwMode="auto">
              <a:xfrm>
                <a:off x="844" y="3241"/>
                <a:ext cx="37" cy="37"/>
              </a:xfrm>
              <a:custGeom>
                <a:avLst/>
                <a:gdLst>
                  <a:gd name="T0" fmla="*/ 95 w 151"/>
                  <a:gd name="T1" fmla="*/ 0 h 151"/>
                  <a:gd name="T2" fmla="*/ 151 w 151"/>
                  <a:gd name="T3" fmla="*/ 96 h 151"/>
                  <a:gd name="T4" fmla="*/ 55 w 151"/>
                  <a:gd name="T5" fmla="*/ 151 h 151"/>
                  <a:gd name="T6" fmla="*/ 0 w 151"/>
                  <a:gd name="T7" fmla="*/ 56 h 151"/>
                  <a:gd name="T8" fmla="*/ 95 w 151"/>
                  <a:gd name="T9" fmla="*/ 0 h 151"/>
                </a:gdLst>
                <a:ahLst/>
                <a:cxnLst>
                  <a:cxn ang="0">
                    <a:pos x="T0" y="T1"/>
                  </a:cxn>
                  <a:cxn ang="0">
                    <a:pos x="T2" y="T3"/>
                  </a:cxn>
                  <a:cxn ang="0">
                    <a:pos x="T4" y="T5"/>
                  </a:cxn>
                  <a:cxn ang="0">
                    <a:pos x="T6" y="T7"/>
                  </a:cxn>
                  <a:cxn ang="0">
                    <a:pos x="T8" y="T9"/>
                  </a:cxn>
                </a:cxnLst>
                <a:rect l="0" t="0" r="r" b="b"/>
                <a:pathLst>
                  <a:path w="151" h="151">
                    <a:moveTo>
                      <a:pt x="95" y="0"/>
                    </a:moveTo>
                    <a:lnTo>
                      <a:pt x="151" y="96"/>
                    </a:lnTo>
                    <a:lnTo>
                      <a:pt x="55" y="151"/>
                    </a:lnTo>
                    <a:lnTo>
                      <a:pt x="0" y="56"/>
                    </a:lnTo>
                    <a:lnTo>
                      <a:pt x="9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2" name="Freeform 656">
                <a:extLst>
                  <a:ext uri="{FF2B5EF4-FFF2-40B4-BE49-F238E27FC236}">
                    <a16:creationId xmlns:a16="http://schemas.microsoft.com/office/drawing/2014/main" id="{4ECE2C9F-CAEB-4754-AC24-94CC8CABD436}"/>
                  </a:ext>
                </a:extLst>
              </p:cNvPr>
              <p:cNvSpPr>
                <a:spLocks/>
              </p:cNvSpPr>
              <p:nvPr/>
            </p:nvSpPr>
            <p:spPr bwMode="auto">
              <a:xfrm>
                <a:off x="1107" y="3241"/>
                <a:ext cx="37" cy="37"/>
              </a:xfrm>
              <a:custGeom>
                <a:avLst/>
                <a:gdLst>
                  <a:gd name="T0" fmla="*/ 56 w 151"/>
                  <a:gd name="T1" fmla="*/ 0 h 151"/>
                  <a:gd name="T2" fmla="*/ 151 w 151"/>
                  <a:gd name="T3" fmla="*/ 56 h 151"/>
                  <a:gd name="T4" fmla="*/ 96 w 151"/>
                  <a:gd name="T5" fmla="*/ 151 h 151"/>
                  <a:gd name="T6" fmla="*/ 0 w 151"/>
                  <a:gd name="T7" fmla="*/ 96 h 151"/>
                  <a:gd name="T8" fmla="*/ 56 w 151"/>
                  <a:gd name="T9" fmla="*/ 0 h 151"/>
                </a:gdLst>
                <a:ahLst/>
                <a:cxnLst>
                  <a:cxn ang="0">
                    <a:pos x="T0" y="T1"/>
                  </a:cxn>
                  <a:cxn ang="0">
                    <a:pos x="T2" y="T3"/>
                  </a:cxn>
                  <a:cxn ang="0">
                    <a:pos x="T4" y="T5"/>
                  </a:cxn>
                  <a:cxn ang="0">
                    <a:pos x="T6" y="T7"/>
                  </a:cxn>
                  <a:cxn ang="0">
                    <a:pos x="T8" y="T9"/>
                  </a:cxn>
                </a:cxnLst>
                <a:rect l="0" t="0" r="r" b="b"/>
                <a:pathLst>
                  <a:path w="151" h="151">
                    <a:moveTo>
                      <a:pt x="56" y="0"/>
                    </a:moveTo>
                    <a:lnTo>
                      <a:pt x="151" y="56"/>
                    </a:lnTo>
                    <a:lnTo>
                      <a:pt x="96" y="151"/>
                    </a:lnTo>
                    <a:lnTo>
                      <a:pt x="0" y="96"/>
                    </a:lnTo>
                    <a:lnTo>
                      <a:pt x="5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3" name="Rectangle 657">
                <a:extLst>
                  <a:ext uri="{FF2B5EF4-FFF2-40B4-BE49-F238E27FC236}">
                    <a16:creationId xmlns:a16="http://schemas.microsoft.com/office/drawing/2014/main" id="{83153C76-0E7B-498E-AABB-BA7503328DD9}"/>
                  </a:ext>
                </a:extLst>
              </p:cNvPr>
              <p:cNvSpPr>
                <a:spLocks noChangeArrowheads="1"/>
              </p:cNvSpPr>
              <p:nvPr/>
            </p:nvSpPr>
            <p:spPr bwMode="auto">
              <a:xfrm>
                <a:off x="1132" y="3170"/>
                <a:ext cx="28" cy="27"/>
              </a:xfrm>
              <a:prstGeom prst="rect">
                <a:avLst/>
              </a:prstGeom>
              <a:grpFill/>
              <a:ln w="0">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4" name="Freeform 658">
                <a:extLst>
                  <a:ext uri="{FF2B5EF4-FFF2-40B4-BE49-F238E27FC236}">
                    <a16:creationId xmlns:a16="http://schemas.microsoft.com/office/drawing/2014/main" id="{2243B4E6-35DD-4267-8E92-BCF80F413F8E}"/>
                  </a:ext>
                </a:extLst>
              </p:cNvPr>
              <p:cNvSpPr>
                <a:spLocks/>
              </p:cNvSpPr>
              <p:nvPr/>
            </p:nvSpPr>
            <p:spPr bwMode="auto">
              <a:xfrm>
                <a:off x="1107" y="3088"/>
                <a:ext cx="37" cy="38"/>
              </a:xfrm>
              <a:custGeom>
                <a:avLst/>
                <a:gdLst>
                  <a:gd name="T0" fmla="*/ 96 w 151"/>
                  <a:gd name="T1" fmla="*/ 0 h 151"/>
                  <a:gd name="T2" fmla="*/ 151 w 151"/>
                  <a:gd name="T3" fmla="*/ 96 h 151"/>
                  <a:gd name="T4" fmla="*/ 56 w 151"/>
                  <a:gd name="T5" fmla="*/ 151 h 151"/>
                  <a:gd name="T6" fmla="*/ 0 w 151"/>
                  <a:gd name="T7" fmla="*/ 56 h 151"/>
                  <a:gd name="T8" fmla="*/ 96 w 151"/>
                  <a:gd name="T9" fmla="*/ 0 h 151"/>
                </a:gdLst>
                <a:ahLst/>
                <a:cxnLst>
                  <a:cxn ang="0">
                    <a:pos x="T0" y="T1"/>
                  </a:cxn>
                  <a:cxn ang="0">
                    <a:pos x="T2" y="T3"/>
                  </a:cxn>
                  <a:cxn ang="0">
                    <a:pos x="T4" y="T5"/>
                  </a:cxn>
                  <a:cxn ang="0">
                    <a:pos x="T6" y="T7"/>
                  </a:cxn>
                  <a:cxn ang="0">
                    <a:pos x="T8" y="T9"/>
                  </a:cxn>
                </a:cxnLst>
                <a:rect l="0" t="0" r="r" b="b"/>
                <a:pathLst>
                  <a:path w="151" h="151">
                    <a:moveTo>
                      <a:pt x="96" y="0"/>
                    </a:moveTo>
                    <a:lnTo>
                      <a:pt x="151" y="96"/>
                    </a:lnTo>
                    <a:lnTo>
                      <a:pt x="56" y="151"/>
                    </a:lnTo>
                    <a:lnTo>
                      <a:pt x="0" y="56"/>
                    </a:lnTo>
                    <a:lnTo>
                      <a:pt x="9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5" name="Freeform 659">
                <a:extLst>
                  <a:ext uri="{FF2B5EF4-FFF2-40B4-BE49-F238E27FC236}">
                    <a16:creationId xmlns:a16="http://schemas.microsoft.com/office/drawing/2014/main" id="{B81380B5-0198-4324-B2F1-E0062918112A}"/>
                  </a:ext>
                </a:extLst>
              </p:cNvPr>
              <p:cNvSpPr>
                <a:spLocks/>
              </p:cNvSpPr>
              <p:nvPr/>
            </p:nvSpPr>
            <p:spPr bwMode="auto">
              <a:xfrm>
                <a:off x="1051" y="3033"/>
                <a:ext cx="38" cy="37"/>
              </a:xfrm>
              <a:custGeom>
                <a:avLst/>
                <a:gdLst>
                  <a:gd name="T0" fmla="*/ 54 w 150"/>
                  <a:gd name="T1" fmla="*/ 0 h 151"/>
                  <a:gd name="T2" fmla="*/ 150 w 150"/>
                  <a:gd name="T3" fmla="*/ 55 h 151"/>
                  <a:gd name="T4" fmla="*/ 96 w 150"/>
                  <a:gd name="T5" fmla="*/ 151 h 151"/>
                  <a:gd name="T6" fmla="*/ 0 w 150"/>
                  <a:gd name="T7" fmla="*/ 95 h 151"/>
                  <a:gd name="T8" fmla="*/ 54 w 150"/>
                  <a:gd name="T9" fmla="*/ 0 h 151"/>
                </a:gdLst>
                <a:ahLst/>
                <a:cxnLst>
                  <a:cxn ang="0">
                    <a:pos x="T0" y="T1"/>
                  </a:cxn>
                  <a:cxn ang="0">
                    <a:pos x="T2" y="T3"/>
                  </a:cxn>
                  <a:cxn ang="0">
                    <a:pos x="T4" y="T5"/>
                  </a:cxn>
                  <a:cxn ang="0">
                    <a:pos x="T6" y="T7"/>
                  </a:cxn>
                  <a:cxn ang="0">
                    <a:pos x="T8" y="T9"/>
                  </a:cxn>
                </a:cxnLst>
                <a:rect l="0" t="0" r="r" b="b"/>
                <a:pathLst>
                  <a:path w="150" h="151">
                    <a:moveTo>
                      <a:pt x="54" y="0"/>
                    </a:moveTo>
                    <a:lnTo>
                      <a:pt x="150" y="55"/>
                    </a:lnTo>
                    <a:lnTo>
                      <a:pt x="96" y="151"/>
                    </a:lnTo>
                    <a:lnTo>
                      <a:pt x="0" y="95"/>
                    </a:lnTo>
                    <a:lnTo>
                      <a:pt x="5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6" name="Freeform 660">
                <a:extLst>
                  <a:ext uri="{FF2B5EF4-FFF2-40B4-BE49-F238E27FC236}">
                    <a16:creationId xmlns:a16="http://schemas.microsoft.com/office/drawing/2014/main" id="{F6F43971-5093-4453-A330-CCE6DCF80E8C}"/>
                  </a:ext>
                </a:extLst>
              </p:cNvPr>
              <p:cNvSpPr>
                <a:spLocks/>
              </p:cNvSpPr>
              <p:nvPr/>
            </p:nvSpPr>
            <p:spPr bwMode="auto">
              <a:xfrm>
                <a:off x="1326" y="3156"/>
                <a:ext cx="82" cy="83"/>
              </a:xfrm>
              <a:custGeom>
                <a:avLst/>
                <a:gdLst>
                  <a:gd name="T0" fmla="*/ 111 w 332"/>
                  <a:gd name="T1" fmla="*/ 0 h 333"/>
                  <a:gd name="T2" fmla="*/ 221 w 332"/>
                  <a:gd name="T3" fmla="*/ 0 h 333"/>
                  <a:gd name="T4" fmla="*/ 221 w 332"/>
                  <a:gd name="T5" fmla="*/ 111 h 333"/>
                  <a:gd name="T6" fmla="*/ 332 w 332"/>
                  <a:gd name="T7" fmla="*/ 111 h 333"/>
                  <a:gd name="T8" fmla="*/ 332 w 332"/>
                  <a:gd name="T9" fmla="*/ 221 h 333"/>
                  <a:gd name="T10" fmla="*/ 221 w 332"/>
                  <a:gd name="T11" fmla="*/ 221 h 333"/>
                  <a:gd name="T12" fmla="*/ 221 w 332"/>
                  <a:gd name="T13" fmla="*/ 333 h 333"/>
                  <a:gd name="T14" fmla="*/ 111 w 332"/>
                  <a:gd name="T15" fmla="*/ 333 h 333"/>
                  <a:gd name="T16" fmla="*/ 111 w 332"/>
                  <a:gd name="T17" fmla="*/ 221 h 333"/>
                  <a:gd name="T18" fmla="*/ 0 w 332"/>
                  <a:gd name="T19" fmla="*/ 221 h 333"/>
                  <a:gd name="T20" fmla="*/ 0 w 332"/>
                  <a:gd name="T21" fmla="*/ 111 h 333"/>
                  <a:gd name="T22" fmla="*/ 111 w 332"/>
                  <a:gd name="T23" fmla="*/ 111 h 333"/>
                  <a:gd name="T24" fmla="*/ 111 w 332"/>
                  <a:gd name="T25"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2" h="333">
                    <a:moveTo>
                      <a:pt x="111" y="0"/>
                    </a:moveTo>
                    <a:lnTo>
                      <a:pt x="221" y="0"/>
                    </a:lnTo>
                    <a:lnTo>
                      <a:pt x="221" y="111"/>
                    </a:lnTo>
                    <a:lnTo>
                      <a:pt x="332" y="111"/>
                    </a:lnTo>
                    <a:lnTo>
                      <a:pt x="332" y="221"/>
                    </a:lnTo>
                    <a:lnTo>
                      <a:pt x="221" y="221"/>
                    </a:lnTo>
                    <a:lnTo>
                      <a:pt x="221" y="333"/>
                    </a:lnTo>
                    <a:lnTo>
                      <a:pt x="111" y="333"/>
                    </a:lnTo>
                    <a:lnTo>
                      <a:pt x="111" y="221"/>
                    </a:lnTo>
                    <a:lnTo>
                      <a:pt x="0" y="221"/>
                    </a:lnTo>
                    <a:lnTo>
                      <a:pt x="0" y="111"/>
                    </a:lnTo>
                    <a:lnTo>
                      <a:pt x="111" y="111"/>
                    </a:lnTo>
                    <a:lnTo>
                      <a:pt x="11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7" name="Freeform 661">
                <a:extLst>
                  <a:ext uri="{FF2B5EF4-FFF2-40B4-BE49-F238E27FC236}">
                    <a16:creationId xmlns:a16="http://schemas.microsoft.com/office/drawing/2014/main" id="{31F30E3D-BFA7-4469-8374-5CDF65D4A9B4}"/>
                  </a:ext>
                </a:extLst>
              </p:cNvPr>
              <p:cNvSpPr>
                <a:spLocks/>
              </p:cNvSpPr>
              <p:nvPr/>
            </p:nvSpPr>
            <p:spPr bwMode="auto">
              <a:xfrm>
                <a:off x="1215" y="3017"/>
                <a:ext cx="83" cy="83"/>
              </a:xfrm>
              <a:custGeom>
                <a:avLst/>
                <a:gdLst>
                  <a:gd name="T0" fmla="*/ 111 w 331"/>
                  <a:gd name="T1" fmla="*/ 0 h 332"/>
                  <a:gd name="T2" fmla="*/ 221 w 331"/>
                  <a:gd name="T3" fmla="*/ 0 h 332"/>
                  <a:gd name="T4" fmla="*/ 221 w 331"/>
                  <a:gd name="T5" fmla="*/ 112 h 332"/>
                  <a:gd name="T6" fmla="*/ 331 w 331"/>
                  <a:gd name="T7" fmla="*/ 112 h 332"/>
                  <a:gd name="T8" fmla="*/ 331 w 331"/>
                  <a:gd name="T9" fmla="*/ 222 h 332"/>
                  <a:gd name="T10" fmla="*/ 221 w 331"/>
                  <a:gd name="T11" fmla="*/ 222 h 332"/>
                  <a:gd name="T12" fmla="*/ 221 w 331"/>
                  <a:gd name="T13" fmla="*/ 332 h 332"/>
                  <a:gd name="T14" fmla="*/ 111 w 331"/>
                  <a:gd name="T15" fmla="*/ 332 h 332"/>
                  <a:gd name="T16" fmla="*/ 111 w 331"/>
                  <a:gd name="T17" fmla="*/ 222 h 332"/>
                  <a:gd name="T18" fmla="*/ 0 w 331"/>
                  <a:gd name="T19" fmla="*/ 222 h 332"/>
                  <a:gd name="T20" fmla="*/ 0 w 331"/>
                  <a:gd name="T21" fmla="*/ 112 h 332"/>
                  <a:gd name="T22" fmla="*/ 111 w 331"/>
                  <a:gd name="T23" fmla="*/ 112 h 332"/>
                  <a:gd name="T24" fmla="*/ 111 w 331"/>
                  <a:gd name="T25"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332">
                    <a:moveTo>
                      <a:pt x="111" y="0"/>
                    </a:moveTo>
                    <a:lnTo>
                      <a:pt x="221" y="0"/>
                    </a:lnTo>
                    <a:lnTo>
                      <a:pt x="221" y="112"/>
                    </a:lnTo>
                    <a:lnTo>
                      <a:pt x="331" y="112"/>
                    </a:lnTo>
                    <a:lnTo>
                      <a:pt x="331" y="222"/>
                    </a:lnTo>
                    <a:lnTo>
                      <a:pt x="221" y="222"/>
                    </a:lnTo>
                    <a:lnTo>
                      <a:pt x="221" y="332"/>
                    </a:lnTo>
                    <a:lnTo>
                      <a:pt x="111" y="332"/>
                    </a:lnTo>
                    <a:lnTo>
                      <a:pt x="111" y="222"/>
                    </a:lnTo>
                    <a:lnTo>
                      <a:pt x="0" y="222"/>
                    </a:lnTo>
                    <a:lnTo>
                      <a:pt x="0" y="112"/>
                    </a:lnTo>
                    <a:lnTo>
                      <a:pt x="111" y="112"/>
                    </a:lnTo>
                    <a:lnTo>
                      <a:pt x="11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8" name="Freeform 662">
                <a:extLst>
                  <a:ext uri="{FF2B5EF4-FFF2-40B4-BE49-F238E27FC236}">
                    <a16:creationId xmlns:a16="http://schemas.microsoft.com/office/drawing/2014/main" id="{8050930B-7B04-4718-8039-17235151A38E}"/>
                  </a:ext>
                </a:extLst>
              </p:cNvPr>
              <p:cNvSpPr>
                <a:spLocks/>
              </p:cNvSpPr>
              <p:nvPr/>
            </p:nvSpPr>
            <p:spPr bwMode="auto">
              <a:xfrm>
                <a:off x="580" y="3239"/>
                <a:ext cx="83" cy="83"/>
              </a:xfrm>
              <a:custGeom>
                <a:avLst/>
                <a:gdLst>
                  <a:gd name="T0" fmla="*/ 111 w 331"/>
                  <a:gd name="T1" fmla="*/ 0 h 332"/>
                  <a:gd name="T2" fmla="*/ 221 w 331"/>
                  <a:gd name="T3" fmla="*/ 0 h 332"/>
                  <a:gd name="T4" fmla="*/ 221 w 331"/>
                  <a:gd name="T5" fmla="*/ 110 h 332"/>
                  <a:gd name="T6" fmla="*/ 331 w 331"/>
                  <a:gd name="T7" fmla="*/ 110 h 332"/>
                  <a:gd name="T8" fmla="*/ 331 w 331"/>
                  <a:gd name="T9" fmla="*/ 221 h 332"/>
                  <a:gd name="T10" fmla="*/ 221 w 331"/>
                  <a:gd name="T11" fmla="*/ 221 h 332"/>
                  <a:gd name="T12" fmla="*/ 221 w 331"/>
                  <a:gd name="T13" fmla="*/ 332 h 332"/>
                  <a:gd name="T14" fmla="*/ 111 w 331"/>
                  <a:gd name="T15" fmla="*/ 332 h 332"/>
                  <a:gd name="T16" fmla="*/ 111 w 331"/>
                  <a:gd name="T17" fmla="*/ 221 h 332"/>
                  <a:gd name="T18" fmla="*/ 0 w 331"/>
                  <a:gd name="T19" fmla="*/ 221 h 332"/>
                  <a:gd name="T20" fmla="*/ 0 w 331"/>
                  <a:gd name="T21" fmla="*/ 110 h 332"/>
                  <a:gd name="T22" fmla="*/ 111 w 331"/>
                  <a:gd name="T23" fmla="*/ 110 h 332"/>
                  <a:gd name="T24" fmla="*/ 111 w 331"/>
                  <a:gd name="T25"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332">
                    <a:moveTo>
                      <a:pt x="111" y="0"/>
                    </a:moveTo>
                    <a:lnTo>
                      <a:pt x="221" y="0"/>
                    </a:lnTo>
                    <a:lnTo>
                      <a:pt x="221" y="110"/>
                    </a:lnTo>
                    <a:lnTo>
                      <a:pt x="331" y="110"/>
                    </a:lnTo>
                    <a:lnTo>
                      <a:pt x="331" y="221"/>
                    </a:lnTo>
                    <a:lnTo>
                      <a:pt x="221" y="221"/>
                    </a:lnTo>
                    <a:lnTo>
                      <a:pt x="221" y="332"/>
                    </a:lnTo>
                    <a:lnTo>
                      <a:pt x="111" y="332"/>
                    </a:lnTo>
                    <a:lnTo>
                      <a:pt x="111" y="221"/>
                    </a:lnTo>
                    <a:lnTo>
                      <a:pt x="0" y="221"/>
                    </a:lnTo>
                    <a:lnTo>
                      <a:pt x="0" y="110"/>
                    </a:lnTo>
                    <a:lnTo>
                      <a:pt x="111" y="110"/>
                    </a:lnTo>
                    <a:lnTo>
                      <a:pt x="11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39" name="Freeform 663">
                <a:extLst>
                  <a:ext uri="{FF2B5EF4-FFF2-40B4-BE49-F238E27FC236}">
                    <a16:creationId xmlns:a16="http://schemas.microsoft.com/office/drawing/2014/main" id="{694A97E4-3F2B-4F2E-8FD7-9A13418A0ECC}"/>
                  </a:ext>
                </a:extLst>
              </p:cNvPr>
              <p:cNvSpPr>
                <a:spLocks/>
              </p:cNvSpPr>
              <p:nvPr/>
            </p:nvSpPr>
            <p:spPr bwMode="auto">
              <a:xfrm>
                <a:off x="677" y="3100"/>
                <a:ext cx="82" cy="83"/>
              </a:xfrm>
              <a:custGeom>
                <a:avLst/>
                <a:gdLst>
                  <a:gd name="T0" fmla="*/ 110 w 332"/>
                  <a:gd name="T1" fmla="*/ 0 h 333"/>
                  <a:gd name="T2" fmla="*/ 220 w 332"/>
                  <a:gd name="T3" fmla="*/ 0 h 333"/>
                  <a:gd name="T4" fmla="*/ 220 w 332"/>
                  <a:gd name="T5" fmla="*/ 111 h 333"/>
                  <a:gd name="T6" fmla="*/ 332 w 332"/>
                  <a:gd name="T7" fmla="*/ 111 h 333"/>
                  <a:gd name="T8" fmla="*/ 332 w 332"/>
                  <a:gd name="T9" fmla="*/ 222 h 333"/>
                  <a:gd name="T10" fmla="*/ 220 w 332"/>
                  <a:gd name="T11" fmla="*/ 222 h 333"/>
                  <a:gd name="T12" fmla="*/ 220 w 332"/>
                  <a:gd name="T13" fmla="*/ 333 h 333"/>
                  <a:gd name="T14" fmla="*/ 110 w 332"/>
                  <a:gd name="T15" fmla="*/ 333 h 333"/>
                  <a:gd name="T16" fmla="*/ 110 w 332"/>
                  <a:gd name="T17" fmla="*/ 222 h 333"/>
                  <a:gd name="T18" fmla="*/ 0 w 332"/>
                  <a:gd name="T19" fmla="*/ 222 h 333"/>
                  <a:gd name="T20" fmla="*/ 0 w 332"/>
                  <a:gd name="T21" fmla="*/ 111 h 333"/>
                  <a:gd name="T22" fmla="*/ 110 w 332"/>
                  <a:gd name="T23" fmla="*/ 111 h 333"/>
                  <a:gd name="T24" fmla="*/ 110 w 332"/>
                  <a:gd name="T25"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2" h="333">
                    <a:moveTo>
                      <a:pt x="110" y="0"/>
                    </a:moveTo>
                    <a:lnTo>
                      <a:pt x="220" y="0"/>
                    </a:lnTo>
                    <a:lnTo>
                      <a:pt x="220" y="111"/>
                    </a:lnTo>
                    <a:lnTo>
                      <a:pt x="332" y="111"/>
                    </a:lnTo>
                    <a:lnTo>
                      <a:pt x="332" y="222"/>
                    </a:lnTo>
                    <a:lnTo>
                      <a:pt x="220" y="222"/>
                    </a:lnTo>
                    <a:lnTo>
                      <a:pt x="220" y="333"/>
                    </a:lnTo>
                    <a:lnTo>
                      <a:pt x="110" y="333"/>
                    </a:lnTo>
                    <a:lnTo>
                      <a:pt x="110" y="222"/>
                    </a:lnTo>
                    <a:lnTo>
                      <a:pt x="0" y="222"/>
                    </a:lnTo>
                    <a:lnTo>
                      <a:pt x="0" y="111"/>
                    </a:lnTo>
                    <a:lnTo>
                      <a:pt x="110" y="111"/>
                    </a:lnTo>
                    <a:lnTo>
                      <a:pt x="11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40" name="Freeform 664">
                <a:extLst>
                  <a:ext uri="{FF2B5EF4-FFF2-40B4-BE49-F238E27FC236}">
                    <a16:creationId xmlns:a16="http://schemas.microsoft.com/office/drawing/2014/main" id="{D1FF0AAC-4E2C-42C8-95F4-E8763A4DE33C}"/>
                  </a:ext>
                </a:extLst>
              </p:cNvPr>
              <p:cNvSpPr>
                <a:spLocks/>
              </p:cNvSpPr>
              <p:nvPr/>
            </p:nvSpPr>
            <p:spPr bwMode="auto">
              <a:xfrm>
                <a:off x="745" y="3377"/>
                <a:ext cx="83" cy="83"/>
              </a:xfrm>
              <a:custGeom>
                <a:avLst/>
                <a:gdLst>
                  <a:gd name="T0" fmla="*/ 110 w 331"/>
                  <a:gd name="T1" fmla="*/ 0 h 332"/>
                  <a:gd name="T2" fmla="*/ 221 w 331"/>
                  <a:gd name="T3" fmla="*/ 0 h 332"/>
                  <a:gd name="T4" fmla="*/ 221 w 331"/>
                  <a:gd name="T5" fmla="*/ 111 h 332"/>
                  <a:gd name="T6" fmla="*/ 331 w 331"/>
                  <a:gd name="T7" fmla="*/ 111 h 332"/>
                  <a:gd name="T8" fmla="*/ 331 w 331"/>
                  <a:gd name="T9" fmla="*/ 222 h 332"/>
                  <a:gd name="T10" fmla="*/ 221 w 331"/>
                  <a:gd name="T11" fmla="*/ 222 h 332"/>
                  <a:gd name="T12" fmla="*/ 221 w 331"/>
                  <a:gd name="T13" fmla="*/ 332 h 332"/>
                  <a:gd name="T14" fmla="*/ 110 w 331"/>
                  <a:gd name="T15" fmla="*/ 332 h 332"/>
                  <a:gd name="T16" fmla="*/ 110 w 331"/>
                  <a:gd name="T17" fmla="*/ 222 h 332"/>
                  <a:gd name="T18" fmla="*/ 0 w 331"/>
                  <a:gd name="T19" fmla="*/ 222 h 332"/>
                  <a:gd name="T20" fmla="*/ 0 w 331"/>
                  <a:gd name="T21" fmla="*/ 111 h 332"/>
                  <a:gd name="T22" fmla="*/ 110 w 331"/>
                  <a:gd name="T23" fmla="*/ 111 h 332"/>
                  <a:gd name="T24" fmla="*/ 110 w 331"/>
                  <a:gd name="T25"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332">
                    <a:moveTo>
                      <a:pt x="110" y="0"/>
                    </a:moveTo>
                    <a:lnTo>
                      <a:pt x="221" y="0"/>
                    </a:lnTo>
                    <a:lnTo>
                      <a:pt x="221" y="111"/>
                    </a:lnTo>
                    <a:lnTo>
                      <a:pt x="331" y="111"/>
                    </a:lnTo>
                    <a:lnTo>
                      <a:pt x="331" y="222"/>
                    </a:lnTo>
                    <a:lnTo>
                      <a:pt x="221" y="222"/>
                    </a:lnTo>
                    <a:lnTo>
                      <a:pt x="221" y="332"/>
                    </a:lnTo>
                    <a:lnTo>
                      <a:pt x="110" y="332"/>
                    </a:lnTo>
                    <a:lnTo>
                      <a:pt x="110" y="222"/>
                    </a:lnTo>
                    <a:lnTo>
                      <a:pt x="0" y="222"/>
                    </a:lnTo>
                    <a:lnTo>
                      <a:pt x="0" y="111"/>
                    </a:lnTo>
                    <a:lnTo>
                      <a:pt x="110" y="111"/>
                    </a:lnTo>
                    <a:lnTo>
                      <a:pt x="11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sp>
            <p:nvSpPr>
              <p:cNvPr id="41" name="Freeform 665">
                <a:extLst>
                  <a:ext uri="{FF2B5EF4-FFF2-40B4-BE49-F238E27FC236}">
                    <a16:creationId xmlns:a16="http://schemas.microsoft.com/office/drawing/2014/main" id="{21538744-D73A-4254-85A0-C84EB68FED3E}"/>
                  </a:ext>
                </a:extLst>
              </p:cNvPr>
              <p:cNvSpPr>
                <a:spLocks/>
              </p:cNvSpPr>
              <p:nvPr/>
            </p:nvSpPr>
            <p:spPr bwMode="auto">
              <a:xfrm>
                <a:off x="1229" y="3308"/>
                <a:ext cx="83" cy="83"/>
              </a:xfrm>
              <a:custGeom>
                <a:avLst/>
                <a:gdLst>
                  <a:gd name="T0" fmla="*/ 111 w 332"/>
                  <a:gd name="T1" fmla="*/ 0 h 333"/>
                  <a:gd name="T2" fmla="*/ 222 w 332"/>
                  <a:gd name="T3" fmla="*/ 0 h 333"/>
                  <a:gd name="T4" fmla="*/ 222 w 332"/>
                  <a:gd name="T5" fmla="*/ 111 h 333"/>
                  <a:gd name="T6" fmla="*/ 332 w 332"/>
                  <a:gd name="T7" fmla="*/ 111 h 333"/>
                  <a:gd name="T8" fmla="*/ 332 w 332"/>
                  <a:gd name="T9" fmla="*/ 222 h 333"/>
                  <a:gd name="T10" fmla="*/ 222 w 332"/>
                  <a:gd name="T11" fmla="*/ 222 h 333"/>
                  <a:gd name="T12" fmla="*/ 222 w 332"/>
                  <a:gd name="T13" fmla="*/ 333 h 333"/>
                  <a:gd name="T14" fmla="*/ 111 w 332"/>
                  <a:gd name="T15" fmla="*/ 333 h 333"/>
                  <a:gd name="T16" fmla="*/ 111 w 332"/>
                  <a:gd name="T17" fmla="*/ 222 h 333"/>
                  <a:gd name="T18" fmla="*/ 0 w 332"/>
                  <a:gd name="T19" fmla="*/ 222 h 333"/>
                  <a:gd name="T20" fmla="*/ 0 w 332"/>
                  <a:gd name="T21" fmla="*/ 111 h 333"/>
                  <a:gd name="T22" fmla="*/ 111 w 332"/>
                  <a:gd name="T23" fmla="*/ 111 h 333"/>
                  <a:gd name="T24" fmla="*/ 111 w 332"/>
                  <a:gd name="T25"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2" h="333">
                    <a:moveTo>
                      <a:pt x="111" y="0"/>
                    </a:moveTo>
                    <a:lnTo>
                      <a:pt x="222" y="0"/>
                    </a:lnTo>
                    <a:lnTo>
                      <a:pt x="222" y="111"/>
                    </a:lnTo>
                    <a:lnTo>
                      <a:pt x="332" y="111"/>
                    </a:lnTo>
                    <a:lnTo>
                      <a:pt x="332" y="222"/>
                    </a:lnTo>
                    <a:lnTo>
                      <a:pt x="222" y="222"/>
                    </a:lnTo>
                    <a:lnTo>
                      <a:pt x="222" y="333"/>
                    </a:lnTo>
                    <a:lnTo>
                      <a:pt x="111" y="333"/>
                    </a:lnTo>
                    <a:lnTo>
                      <a:pt x="111" y="222"/>
                    </a:lnTo>
                    <a:lnTo>
                      <a:pt x="0" y="222"/>
                    </a:lnTo>
                    <a:lnTo>
                      <a:pt x="0" y="111"/>
                    </a:lnTo>
                    <a:lnTo>
                      <a:pt x="111" y="111"/>
                    </a:lnTo>
                    <a:lnTo>
                      <a:pt x="11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Source Sans Pro" panose="020B0503030403020204" pitchFamily="34" charset="0"/>
                </a:endParaRPr>
              </a:p>
            </p:txBody>
          </p:sp>
        </p:grpSp>
        <p:sp>
          <p:nvSpPr>
            <p:cNvPr id="42" name="TextBox 41">
              <a:extLst>
                <a:ext uri="{FF2B5EF4-FFF2-40B4-BE49-F238E27FC236}">
                  <a16:creationId xmlns:a16="http://schemas.microsoft.com/office/drawing/2014/main" id="{C8DB48C2-3BF1-4452-B1A2-13E49CADFAE5}"/>
                </a:ext>
              </a:extLst>
            </p:cNvPr>
            <p:cNvSpPr txBox="1"/>
            <p:nvPr/>
          </p:nvSpPr>
          <p:spPr>
            <a:xfrm>
              <a:off x="7011170" y="2431399"/>
              <a:ext cx="685800" cy="274462"/>
            </a:xfrm>
            <a:prstGeom prst="rect">
              <a:avLst/>
            </a:prstGeom>
            <a:noFill/>
          </p:spPr>
          <p:txBody>
            <a:bodyPr wrap="square" rtlCol="0" anchor="ctr">
              <a:spAutoFit/>
            </a:bodyPr>
            <a:lstStyle/>
            <a:p>
              <a:pPr algn="ctr"/>
              <a:r>
                <a:rPr lang="en-US" sz="1600" b="1" dirty="0">
                  <a:solidFill>
                    <a:schemeClr val="bg1"/>
                  </a:solidFill>
                  <a:latin typeface="Raleway" panose="020B0503030101060003" pitchFamily="34" charset="0"/>
                  <a:ea typeface="Source Sans Pro" panose="020B0503030403020204" pitchFamily="34" charset="0"/>
                </a:rPr>
                <a:t>82%</a:t>
              </a:r>
            </a:p>
          </p:txBody>
        </p:sp>
        <p:sp>
          <p:nvSpPr>
            <p:cNvPr id="43" name="TextBox 42">
              <a:extLst>
                <a:ext uri="{FF2B5EF4-FFF2-40B4-BE49-F238E27FC236}">
                  <a16:creationId xmlns:a16="http://schemas.microsoft.com/office/drawing/2014/main" id="{474A24B4-2396-427A-9544-4BEB208B3F1C}"/>
                </a:ext>
              </a:extLst>
            </p:cNvPr>
            <p:cNvSpPr txBox="1"/>
            <p:nvPr/>
          </p:nvSpPr>
          <p:spPr>
            <a:xfrm>
              <a:off x="7011170" y="2998959"/>
              <a:ext cx="685800" cy="274462"/>
            </a:xfrm>
            <a:prstGeom prst="rect">
              <a:avLst/>
            </a:prstGeom>
            <a:noFill/>
          </p:spPr>
          <p:txBody>
            <a:bodyPr wrap="square" rtlCol="0" anchor="ctr">
              <a:spAutoFit/>
            </a:bodyPr>
            <a:lstStyle/>
            <a:p>
              <a:pPr algn="ctr"/>
              <a:r>
                <a:rPr lang="en-US" sz="1600" b="1" dirty="0">
                  <a:solidFill>
                    <a:schemeClr val="bg1"/>
                  </a:solidFill>
                  <a:latin typeface="Raleway" panose="020B0503030101060003" pitchFamily="34" charset="0"/>
                  <a:ea typeface="Source Sans Pro" panose="020B0503030403020204" pitchFamily="34" charset="0"/>
                </a:rPr>
                <a:t>63%</a:t>
              </a:r>
            </a:p>
          </p:txBody>
        </p:sp>
        <p:sp>
          <p:nvSpPr>
            <p:cNvPr id="44" name="TextBox 43">
              <a:extLst>
                <a:ext uri="{FF2B5EF4-FFF2-40B4-BE49-F238E27FC236}">
                  <a16:creationId xmlns:a16="http://schemas.microsoft.com/office/drawing/2014/main" id="{87761E74-CDF7-4673-B81F-89528F8162AF}"/>
                </a:ext>
              </a:extLst>
            </p:cNvPr>
            <p:cNvSpPr txBox="1"/>
            <p:nvPr/>
          </p:nvSpPr>
          <p:spPr>
            <a:xfrm>
              <a:off x="7011170" y="3585082"/>
              <a:ext cx="685800" cy="274462"/>
            </a:xfrm>
            <a:prstGeom prst="rect">
              <a:avLst/>
            </a:prstGeom>
            <a:noFill/>
          </p:spPr>
          <p:txBody>
            <a:bodyPr wrap="square" rtlCol="0" anchor="ctr">
              <a:spAutoFit/>
            </a:bodyPr>
            <a:lstStyle/>
            <a:p>
              <a:pPr algn="ctr"/>
              <a:r>
                <a:rPr lang="en-US" sz="1600" b="1" dirty="0">
                  <a:solidFill>
                    <a:schemeClr val="bg1"/>
                  </a:solidFill>
                  <a:latin typeface="Raleway" panose="020B0503030101060003" pitchFamily="34" charset="0"/>
                  <a:ea typeface="Source Sans Pro" panose="020B0503030403020204" pitchFamily="34" charset="0"/>
                </a:rPr>
                <a:t>62%</a:t>
              </a:r>
            </a:p>
          </p:txBody>
        </p:sp>
        <p:sp>
          <p:nvSpPr>
            <p:cNvPr id="45" name="TextBox 44">
              <a:extLst>
                <a:ext uri="{FF2B5EF4-FFF2-40B4-BE49-F238E27FC236}">
                  <a16:creationId xmlns:a16="http://schemas.microsoft.com/office/drawing/2014/main" id="{F5B9C4D7-9C51-4619-AB9F-C16A0A5EAAC3}"/>
                </a:ext>
              </a:extLst>
            </p:cNvPr>
            <p:cNvSpPr txBox="1"/>
            <p:nvPr/>
          </p:nvSpPr>
          <p:spPr>
            <a:xfrm>
              <a:off x="7011170" y="4161223"/>
              <a:ext cx="685800" cy="274462"/>
            </a:xfrm>
            <a:prstGeom prst="rect">
              <a:avLst/>
            </a:prstGeom>
            <a:noFill/>
          </p:spPr>
          <p:txBody>
            <a:bodyPr wrap="square" rtlCol="0" anchor="ctr">
              <a:spAutoFit/>
            </a:bodyPr>
            <a:lstStyle/>
            <a:p>
              <a:pPr algn="ctr"/>
              <a:r>
                <a:rPr lang="en-US" sz="1600" b="1" dirty="0">
                  <a:solidFill>
                    <a:schemeClr val="bg1"/>
                  </a:solidFill>
                  <a:latin typeface="Raleway" panose="020B0503030101060003" pitchFamily="34" charset="0"/>
                  <a:ea typeface="Source Sans Pro" panose="020B0503030403020204" pitchFamily="34" charset="0"/>
                </a:rPr>
                <a:t>55%</a:t>
              </a:r>
            </a:p>
          </p:txBody>
        </p:sp>
        <p:sp>
          <p:nvSpPr>
            <p:cNvPr id="46" name="TextBox 45">
              <a:extLst>
                <a:ext uri="{FF2B5EF4-FFF2-40B4-BE49-F238E27FC236}">
                  <a16:creationId xmlns:a16="http://schemas.microsoft.com/office/drawing/2014/main" id="{8F32BD98-7FEA-4A38-825F-4301EA8AA8FE}"/>
                </a:ext>
              </a:extLst>
            </p:cNvPr>
            <p:cNvSpPr txBox="1"/>
            <p:nvPr/>
          </p:nvSpPr>
          <p:spPr>
            <a:xfrm>
              <a:off x="6468822" y="1569402"/>
              <a:ext cx="1832135" cy="424169"/>
            </a:xfrm>
            <a:prstGeom prst="rect">
              <a:avLst/>
            </a:prstGeom>
            <a:noFill/>
          </p:spPr>
          <p:txBody>
            <a:bodyPr wrap="square" rtlCol="0">
              <a:spAutoFit/>
            </a:bodyPr>
            <a:lstStyle/>
            <a:p>
              <a:pPr algn="ctr"/>
              <a:r>
                <a:rPr lang="en-AU" sz="1400" dirty="0">
                  <a:solidFill>
                    <a:schemeClr val="bg1"/>
                  </a:solidFill>
                  <a:latin typeface="Raleway" panose="020B0503030101060003" pitchFamily="34" charset="0"/>
                  <a:ea typeface="Source Sans Pro Black" panose="020B0803030403020204" pitchFamily="34" charset="0"/>
                </a:rPr>
                <a:t>Surveyed Top Skill Gaps</a:t>
              </a:r>
            </a:p>
          </p:txBody>
        </p:sp>
        <p:grpSp>
          <p:nvGrpSpPr>
            <p:cNvPr id="47" name="Group 1139">
              <a:extLst>
                <a:ext uri="{FF2B5EF4-FFF2-40B4-BE49-F238E27FC236}">
                  <a16:creationId xmlns:a16="http://schemas.microsoft.com/office/drawing/2014/main" id="{094C05AC-4FC6-4916-9281-32141B20BC3F}"/>
                </a:ext>
              </a:extLst>
            </p:cNvPr>
            <p:cNvGrpSpPr>
              <a:grpSpLocks noChangeAspect="1"/>
            </p:cNvGrpSpPr>
            <p:nvPr/>
          </p:nvGrpSpPr>
          <p:grpSpPr bwMode="auto">
            <a:xfrm>
              <a:off x="4380204" y="3383286"/>
              <a:ext cx="328966" cy="237452"/>
              <a:chOff x="449" y="-2288"/>
              <a:chExt cx="2466" cy="1780"/>
            </a:xfrm>
            <a:solidFill>
              <a:schemeClr val="bg1"/>
            </a:solidFill>
          </p:grpSpPr>
          <p:sp>
            <p:nvSpPr>
              <p:cNvPr id="48" name="Freeform 1141">
                <a:extLst>
                  <a:ext uri="{FF2B5EF4-FFF2-40B4-BE49-F238E27FC236}">
                    <a16:creationId xmlns:a16="http://schemas.microsoft.com/office/drawing/2014/main" id="{C8BB1B98-46BB-4FE2-A055-F7D26A546CBE}"/>
                  </a:ext>
                </a:extLst>
              </p:cNvPr>
              <p:cNvSpPr>
                <a:spLocks/>
              </p:cNvSpPr>
              <p:nvPr/>
            </p:nvSpPr>
            <p:spPr bwMode="auto">
              <a:xfrm>
                <a:off x="1868" y="-1171"/>
                <a:ext cx="1047" cy="645"/>
              </a:xfrm>
              <a:custGeom>
                <a:avLst/>
                <a:gdLst>
                  <a:gd name="T0" fmla="*/ 1398 w 2094"/>
                  <a:gd name="T1" fmla="*/ 4 h 1290"/>
                  <a:gd name="T2" fmla="*/ 1436 w 2094"/>
                  <a:gd name="T3" fmla="*/ 25 h 1290"/>
                  <a:gd name="T4" fmla="*/ 1494 w 2094"/>
                  <a:gd name="T5" fmla="*/ 57 h 1290"/>
                  <a:gd name="T6" fmla="*/ 1564 w 2094"/>
                  <a:gd name="T7" fmla="*/ 99 h 1290"/>
                  <a:gd name="T8" fmla="*/ 1639 w 2094"/>
                  <a:gd name="T9" fmla="*/ 145 h 1290"/>
                  <a:gd name="T10" fmla="*/ 1711 w 2094"/>
                  <a:gd name="T11" fmla="*/ 195 h 1290"/>
                  <a:gd name="T12" fmla="*/ 1773 w 2094"/>
                  <a:gd name="T13" fmla="*/ 243 h 1290"/>
                  <a:gd name="T14" fmla="*/ 1816 w 2094"/>
                  <a:gd name="T15" fmla="*/ 286 h 1290"/>
                  <a:gd name="T16" fmla="*/ 1870 w 2094"/>
                  <a:gd name="T17" fmla="*/ 378 h 1290"/>
                  <a:gd name="T18" fmla="*/ 1920 w 2094"/>
                  <a:gd name="T19" fmla="*/ 498 h 1290"/>
                  <a:gd name="T20" fmla="*/ 1963 w 2094"/>
                  <a:gd name="T21" fmla="*/ 637 h 1290"/>
                  <a:gd name="T22" fmla="*/ 2002 w 2094"/>
                  <a:gd name="T23" fmla="*/ 786 h 1290"/>
                  <a:gd name="T24" fmla="*/ 2037 w 2094"/>
                  <a:gd name="T25" fmla="*/ 936 h 1290"/>
                  <a:gd name="T26" fmla="*/ 2064 w 2094"/>
                  <a:gd name="T27" fmla="*/ 1075 h 1290"/>
                  <a:gd name="T28" fmla="*/ 2085 w 2094"/>
                  <a:gd name="T29" fmla="*/ 1195 h 1290"/>
                  <a:gd name="T30" fmla="*/ 2092 w 2094"/>
                  <a:gd name="T31" fmla="*/ 1261 h 1290"/>
                  <a:gd name="T32" fmla="*/ 2071 w 2094"/>
                  <a:gd name="T33" fmla="*/ 1287 h 1290"/>
                  <a:gd name="T34" fmla="*/ 39 w 2094"/>
                  <a:gd name="T35" fmla="*/ 1290 h 1290"/>
                  <a:gd name="T36" fmla="*/ 9 w 2094"/>
                  <a:gd name="T37" fmla="*/ 1276 h 1290"/>
                  <a:gd name="T38" fmla="*/ 0 w 2094"/>
                  <a:gd name="T39" fmla="*/ 1245 h 1290"/>
                  <a:gd name="T40" fmla="*/ 18 w 2094"/>
                  <a:gd name="T41" fmla="*/ 1138 h 1290"/>
                  <a:gd name="T42" fmla="*/ 42 w 2094"/>
                  <a:gd name="T43" fmla="*/ 1008 h 1290"/>
                  <a:gd name="T44" fmla="*/ 73 w 2094"/>
                  <a:gd name="T45" fmla="*/ 861 h 1290"/>
                  <a:gd name="T46" fmla="*/ 109 w 2094"/>
                  <a:gd name="T47" fmla="*/ 711 h 1290"/>
                  <a:gd name="T48" fmla="*/ 151 w 2094"/>
                  <a:gd name="T49" fmla="*/ 565 h 1290"/>
                  <a:gd name="T50" fmla="*/ 198 w 2094"/>
                  <a:gd name="T51" fmla="*/ 435 h 1290"/>
                  <a:gd name="T52" fmla="*/ 249 w 2094"/>
                  <a:gd name="T53" fmla="*/ 327 h 1290"/>
                  <a:gd name="T54" fmla="*/ 295 w 2094"/>
                  <a:gd name="T55" fmla="*/ 265 h 1290"/>
                  <a:gd name="T56" fmla="*/ 349 w 2094"/>
                  <a:gd name="T57" fmla="*/ 219 h 1290"/>
                  <a:gd name="T58" fmla="*/ 417 w 2094"/>
                  <a:gd name="T59" fmla="*/ 169 h 1290"/>
                  <a:gd name="T60" fmla="*/ 491 w 2094"/>
                  <a:gd name="T61" fmla="*/ 121 h 1290"/>
                  <a:gd name="T62" fmla="*/ 565 w 2094"/>
                  <a:gd name="T63" fmla="*/ 76 h 1290"/>
                  <a:gd name="T64" fmla="*/ 629 w 2094"/>
                  <a:gd name="T65" fmla="*/ 40 h 1290"/>
                  <a:gd name="T66" fmla="*/ 679 w 2094"/>
                  <a:gd name="T67" fmla="*/ 13 h 1290"/>
                  <a:gd name="T68" fmla="*/ 709 w 2094"/>
                  <a:gd name="T69" fmla="*/ 0 h 1290"/>
                  <a:gd name="T70" fmla="*/ 737 w 2094"/>
                  <a:gd name="T71" fmla="*/ 9 h 1290"/>
                  <a:gd name="T72" fmla="*/ 836 w 2094"/>
                  <a:gd name="T73" fmla="*/ 70 h 1290"/>
                  <a:gd name="T74" fmla="*/ 943 w 2094"/>
                  <a:gd name="T75" fmla="*/ 108 h 1290"/>
                  <a:gd name="T76" fmla="*/ 965 w 2094"/>
                  <a:gd name="T77" fmla="*/ 121 h 1290"/>
                  <a:gd name="T78" fmla="*/ 1046 w 2094"/>
                  <a:gd name="T79" fmla="*/ 330 h 1290"/>
                  <a:gd name="T80" fmla="*/ 1128 w 2094"/>
                  <a:gd name="T81" fmla="*/ 121 h 1290"/>
                  <a:gd name="T82" fmla="*/ 1149 w 2094"/>
                  <a:gd name="T83" fmla="*/ 108 h 1290"/>
                  <a:gd name="T84" fmla="*/ 1256 w 2094"/>
                  <a:gd name="T85" fmla="*/ 70 h 1290"/>
                  <a:gd name="T86" fmla="*/ 1356 w 2094"/>
                  <a:gd name="T87" fmla="*/ 9 h 1290"/>
                  <a:gd name="T88" fmla="*/ 1385 w 2094"/>
                  <a:gd name="T89" fmla="*/ 0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94" h="1290">
                    <a:moveTo>
                      <a:pt x="1385" y="0"/>
                    </a:moveTo>
                    <a:lnTo>
                      <a:pt x="1398" y="4"/>
                    </a:lnTo>
                    <a:lnTo>
                      <a:pt x="1415" y="13"/>
                    </a:lnTo>
                    <a:lnTo>
                      <a:pt x="1436" y="25"/>
                    </a:lnTo>
                    <a:lnTo>
                      <a:pt x="1463" y="40"/>
                    </a:lnTo>
                    <a:lnTo>
                      <a:pt x="1494" y="57"/>
                    </a:lnTo>
                    <a:lnTo>
                      <a:pt x="1527" y="76"/>
                    </a:lnTo>
                    <a:lnTo>
                      <a:pt x="1564" y="99"/>
                    </a:lnTo>
                    <a:lnTo>
                      <a:pt x="1602" y="121"/>
                    </a:lnTo>
                    <a:lnTo>
                      <a:pt x="1639" y="145"/>
                    </a:lnTo>
                    <a:lnTo>
                      <a:pt x="1675" y="169"/>
                    </a:lnTo>
                    <a:lnTo>
                      <a:pt x="1711" y="195"/>
                    </a:lnTo>
                    <a:lnTo>
                      <a:pt x="1744" y="219"/>
                    </a:lnTo>
                    <a:lnTo>
                      <a:pt x="1773" y="243"/>
                    </a:lnTo>
                    <a:lnTo>
                      <a:pt x="1797" y="265"/>
                    </a:lnTo>
                    <a:lnTo>
                      <a:pt x="1816" y="286"/>
                    </a:lnTo>
                    <a:lnTo>
                      <a:pt x="1843" y="327"/>
                    </a:lnTo>
                    <a:lnTo>
                      <a:pt x="1870" y="378"/>
                    </a:lnTo>
                    <a:lnTo>
                      <a:pt x="1896" y="435"/>
                    </a:lnTo>
                    <a:lnTo>
                      <a:pt x="1920" y="498"/>
                    </a:lnTo>
                    <a:lnTo>
                      <a:pt x="1942" y="565"/>
                    </a:lnTo>
                    <a:lnTo>
                      <a:pt x="1963" y="637"/>
                    </a:lnTo>
                    <a:lnTo>
                      <a:pt x="1984" y="711"/>
                    </a:lnTo>
                    <a:lnTo>
                      <a:pt x="2002" y="786"/>
                    </a:lnTo>
                    <a:lnTo>
                      <a:pt x="2020" y="861"/>
                    </a:lnTo>
                    <a:lnTo>
                      <a:pt x="2037" y="936"/>
                    </a:lnTo>
                    <a:lnTo>
                      <a:pt x="2050" y="1008"/>
                    </a:lnTo>
                    <a:lnTo>
                      <a:pt x="2064" y="1075"/>
                    </a:lnTo>
                    <a:lnTo>
                      <a:pt x="2076" y="1138"/>
                    </a:lnTo>
                    <a:lnTo>
                      <a:pt x="2085" y="1195"/>
                    </a:lnTo>
                    <a:lnTo>
                      <a:pt x="2094" y="1245"/>
                    </a:lnTo>
                    <a:lnTo>
                      <a:pt x="2092" y="1261"/>
                    </a:lnTo>
                    <a:lnTo>
                      <a:pt x="2085" y="1276"/>
                    </a:lnTo>
                    <a:lnTo>
                      <a:pt x="2071" y="1287"/>
                    </a:lnTo>
                    <a:lnTo>
                      <a:pt x="2055" y="1290"/>
                    </a:lnTo>
                    <a:lnTo>
                      <a:pt x="39" y="1290"/>
                    </a:lnTo>
                    <a:lnTo>
                      <a:pt x="22" y="1287"/>
                    </a:lnTo>
                    <a:lnTo>
                      <a:pt x="9" y="1276"/>
                    </a:lnTo>
                    <a:lnTo>
                      <a:pt x="1" y="1261"/>
                    </a:lnTo>
                    <a:lnTo>
                      <a:pt x="0" y="1245"/>
                    </a:lnTo>
                    <a:lnTo>
                      <a:pt x="7" y="1195"/>
                    </a:lnTo>
                    <a:lnTo>
                      <a:pt x="18" y="1138"/>
                    </a:lnTo>
                    <a:lnTo>
                      <a:pt x="28" y="1075"/>
                    </a:lnTo>
                    <a:lnTo>
                      <a:pt x="42" y="1008"/>
                    </a:lnTo>
                    <a:lnTo>
                      <a:pt x="57" y="936"/>
                    </a:lnTo>
                    <a:lnTo>
                      <a:pt x="73" y="861"/>
                    </a:lnTo>
                    <a:lnTo>
                      <a:pt x="90" y="786"/>
                    </a:lnTo>
                    <a:lnTo>
                      <a:pt x="109" y="711"/>
                    </a:lnTo>
                    <a:lnTo>
                      <a:pt x="129" y="637"/>
                    </a:lnTo>
                    <a:lnTo>
                      <a:pt x="151" y="565"/>
                    </a:lnTo>
                    <a:lnTo>
                      <a:pt x="174" y="498"/>
                    </a:lnTo>
                    <a:lnTo>
                      <a:pt x="198" y="435"/>
                    </a:lnTo>
                    <a:lnTo>
                      <a:pt x="223" y="378"/>
                    </a:lnTo>
                    <a:lnTo>
                      <a:pt x="249" y="327"/>
                    </a:lnTo>
                    <a:lnTo>
                      <a:pt x="277" y="286"/>
                    </a:lnTo>
                    <a:lnTo>
                      <a:pt x="295" y="265"/>
                    </a:lnTo>
                    <a:lnTo>
                      <a:pt x="319" y="243"/>
                    </a:lnTo>
                    <a:lnTo>
                      <a:pt x="349" y="219"/>
                    </a:lnTo>
                    <a:lnTo>
                      <a:pt x="382" y="195"/>
                    </a:lnTo>
                    <a:lnTo>
                      <a:pt x="417" y="169"/>
                    </a:lnTo>
                    <a:lnTo>
                      <a:pt x="454" y="145"/>
                    </a:lnTo>
                    <a:lnTo>
                      <a:pt x="491" y="121"/>
                    </a:lnTo>
                    <a:lnTo>
                      <a:pt x="529" y="99"/>
                    </a:lnTo>
                    <a:lnTo>
                      <a:pt x="565" y="76"/>
                    </a:lnTo>
                    <a:lnTo>
                      <a:pt x="599" y="57"/>
                    </a:lnTo>
                    <a:lnTo>
                      <a:pt x="629" y="40"/>
                    </a:lnTo>
                    <a:lnTo>
                      <a:pt x="656" y="25"/>
                    </a:lnTo>
                    <a:lnTo>
                      <a:pt x="679" y="13"/>
                    </a:lnTo>
                    <a:lnTo>
                      <a:pt x="694" y="4"/>
                    </a:lnTo>
                    <a:lnTo>
                      <a:pt x="709" y="0"/>
                    </a:lnTo>
                    <a:lnTo>
                      <a:pt x="724" y="1"/>
                    </a:lnTo>
                    <a:lnTo>
                      <a:pt x="737" y="9"/>
                    </a:lnTo>
                    <a:lnTo>
                      <a:pt x="785" y="43"/>
                    </a:lnTo>
                    <a:lnTo>
                      <a:pt x="836" y="70"/>
                    </a:lnTo>
                    <a:lnTo>
                      <a:pt x="889" y="93"/>
                    </a:lnTo>
                    <a:lnTo>
                      <a:pt x="943" y="108"/>
                    </a:lnTo>
                    <a:lnTo>
                      <a:pt x="955" y="114"/>
                    </a:lnTo>
                    <a:lnTo>
                      <a:pt x="965" y="121"/>
                    </a:lnTo>
                    <a:lnTo>
                      <a:pt x="971" y="133"/>
                    </a:lnTo>
                    <a:lnTo>
                      <a:pt x="1046" y="330"/>
                    </a:lnTo>
                    <a:lnTo>
                      <a:pt x="1121" y="133"/>
                    </a:lnTo>
                    <a:lnTo>
                      <a:pt x="1128" y="121"/>
                    </a:lnTo>
                    <a:lnTo>
                      <a:pt x="1137" y="114"/>
                    </a:lnTo>
                    <a:lnTo>
                      <a:pt x="1149" y="108"/>
                    </a:lnTo>
                    <a:lnTo>
                      <a:pt x="1203" y="93"/>
                    </a:lnTo>
                    <a:lnTo>
                      <a:pt x="1256" y="70"/>
                    </a:lnTo>
                    <a:lnTo>
                      <a:pt x="1307" y="43"/>
                    </a:lnTo>
                    <a:lnTo>
                      <a:pt x="1356" y="9"/>
                    </a:lnTo>
                    <a:lnTo>
                      <a:pt x="1370" y="1"/>
                    </a:lnTo>
                    <a:lnTo>
                      <a:pt x="138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49" name="Freeform 1142">
                <a:extLst>
                  <a:ext uri="{FF2B5EF4-FFF2-40B4-BE49-F238E27FC236}">
                    <a16:creationId xmlns:a16="http://schemas.microsoft.com/office/drawing/2014/main" id="{D6D0D98A-0051-484D-AAB7-D2A75F2F1328}"/>
                  </a:ext>
                </a:extLst>
              </p:cNvPr>
              <p:cNvSpPr>
                <a:spLocks/>
              </p:cNvSpPr>
              <p:nvPr/>
            </p:nvSpPr>
            <p:spPr bwMode="auto">
              <a:xfrm>
                <a:off x="2020" y="-1788"/>
                <a:ext cx="654" cy="637"/>
              </a:xfrm>
              <a:custGeom>
                <a:avLst/>
                <a:gdLst>
                  <a:gd name="T0" fmla="*/ 816 w 1308"/>
                  <a:gd name="T1" fmla="*/ 3 h 1273"/>
                  <a:gd name="T2" fmla="*/ 945 w 1308"/>
                  <a:gd name="T3" fmla="*/ 18 h 1273"/>
                  <a:gd name="T4" fmla="*/ 1049 w 1308"/>
                  <a:gd name="T5" fmla="*/ 49 h 1273"/>
                  <a:gd name="T6" fmla="*/ 1131 w 1308"/>
                  <a:gd name="T7" fmla="*/ 96 h 1273"/>
                  <a:gd name="T8" fmla="*/ 1194 w 1308"/>
                  <a:gd name="T9" fmla="*/ 153 h 1273"/>
                  <a:gd name="T10" fmla="*/ 1241 w 1308"/>
                  <a:gd name="T11" fmla="*/ 222 h 1273"/>
                  <a:gd name="T12" fmla="*/ 1272 w 1308"/>
                  <a:gd name="T13" fmla="*/ 301 h 1273"/>
                  <a:gd name="T14" fmla="*/ 1293 w 1308"/>
                  <a:gd name="T15" fmla="*/ 388 h 1273"/>
                  <a:gd name="T16" fmla="*/ 1303 w 1308"/>
                  <a:gd name="T17" fmla="*/ 484 h 1273"/>
                  <a:gd name="T18" fmla="*/ 1308 w 1308"/>
                  <a:gd name="T19" fmla="*/ 585 h 1273"/>
                  <a:gd name="T20" fmla="*/ 1305 w 1308"/>
                  <a:gd name="T21" fmla="*/ 711 h 1273"/>
                  <a:gd name="T22" fmla="*/ 1275 w 1308"/>
                  <a:gd name="T23" fmla="*/ 852 h 1273"/>
                  <a:gd name="T24" fmla="*/ 1221 w 1308"/>
                  <a:gd name="T25" fmla="*/ 978 h 1273"/>
                  <a:gd name="T26" fmla="*/ 1143 w 1308"/>
                  <a:gd name="T27" fmla="*/ 1087 h 1273"/>
                  <a:gd name="T28" fmla="*/ 1046 w 1308"/>
                  <a:gd name="T29" fmla="*/ 1174 h 1273"/>
                  <a:gd name="T30" fmla="*/ 933 w 1308"/>
                  <a:gd name="T31" fmla="*/ 1236 h 1273"/>
                  <a:gd name="T32" fmla="*/ 809 w 1308"/>
                  <a:gd name="T33" fmla="*/ 1269 h 1273"/>
                  <a:gd name="T34" fmla="*/ 677 w 1308"/>
                  <a:gd name="T35" fmla="*/ 1269 h 1273"/>
                  <a:gd name="T36" fmla="*/ 553 w 1308"/>
                  <a:gd name="T37" fmla="*/ 1236 h 1273"/>
                  <a:gd name="T38" fmla="*/ 440 w 1308"/>
                  <a:gd name="T39" fmla="*/ 1174 h 1273"/>
                  <a:gd name="T40" fmla="*/ 344 w 1308"/>
                  <a:gd name="T41" fmla="*/ 1087 h 1273"/>
                  <a:gd name="T42" fmla="*/ 266 w 1308"/>
                  <a:gd name="T43" fmla="*/ 978 h 1273"/>
                  <a:gd name="T44" fmla="*/ 211 w 1308"/>
                  <a:gd name="T45" fmla="*/ 852 h 1273"/>
                  <a:gd name="T46" fmla="*/ 182 w 1308"/>
                  <a:gd name="T47" fmla="*/ 711 h 1273"/>
                  <a:gd name="T48" fmla="*/ 179 w 1308"/>
                  <a:gd name="T49" fmla="*/ 576 h 1273"/>
                  <a:gd name="T50" fmla="*/ 136 w 1308"/>
                  <a:gd name="T51" fmla="*/ 615 h 1273"/>
                  <a:gd name="T52" fmla="*/ 106 w 1308"/>
                  <a:gd name="T53" fmla="*/ 666 h 1273"/>
                  <a:gd name="T54" fmla="*/ 97 w 1308"/>
                  <a:gd name="T55" fmla="*/ 735 h 1273"/>
                  <a:gd name="T56" fmla="*/ 117 w 1308"/>
                  <a:gd name="T57" fmla="*/ 813 h 1273"/>
                  <a:gd name="T58" fmla="*/ 158 w 1308"/>
                  <a:gd name="T59" fmla="*/ 864 h 1273"/>
                  <a:gd name="T60" fmla="*/ 199 w 1308"/>
                  <a:gd name="T61" fmla="*/ 913 h 1273"/>
                  <a:gd name="T62" fmla="*/ 211 w 1308"/>
                  <a:gd name="T63" fmla="*/ 946 h 1273"/>
                  <a:gd name="T64" fmla="*/ 205 w 1308"/>
                  <a:gd name="T65" fmla="*/ 981 h 1273"/>
                  <a:gd name="T66" fmla="*/ 182 w 1308"/>
                  <a:gd name="T67" fmla="*/ 1006 h 1273"/>
                  <a:gd name="T68" fmla="*/ 145 w 1308"/>
                  <a:gd name="T69" fmla="*/ 1018 h 1273"/>
                  <a:gd name="T70" fmla="*/ 105 w 1308"/>
                  <a:gd name="T71" fmla="*/ 1005 h 1273"/>
                  <a:gd name="T72" fmla="*/ 66 w 1308"/>
                  <a:gd name="T73" fmla="*/ 957 h 1273"/>
                  <a:gd name="T74" fmla="*/ 55 w 1308"/>
                  <a:gd name="T75" fmla="*/ 921 h 1273"/>
                  <a:gd name="T76" fmla="*/ 31 w 1308"/>
                  <a:gd name="T77" fmla="*/ 855 h 1273"/>
                  <a:gd name="T78" fmla="*/ 3 w 1308"/>
                  <a:gd name="T79" fmla="*/ 762 h 1273"/>
                  <a:gd name="T80" fmla="*/ 4 w 1308"/>
                  <a:gd name="T81" fmla="*/ 673 h 1273"/>
                  <a:gd name="T82" fmla="*/ 36 w 1308"/>
                  <a:gd name="T83" fmla="*/ 591 h 1273"/>
                  <a:gd name="T84" fmla="*/ 90 w 1308"/>
                  <a:gd name="T85" fmla="*/ 525 h 1273"/>
                  <a:gd name="T86" fmla="*/ 154 w 1308"/>
                  <a:gd name="T87" fmla="*/ 477 h 1273"/>
                  <a:gd name="T88" fmla="*/ 191 w 1308"/>
                  <a:gd name="T89" fmla="*/ 409 h 1273"/>
                  <a:gd name="T90" fmla="*/ 211 w 1308"/>
                  <a:gd name="T91" fmla="*/ 318 h 1273"/>
                  <a:gd name="T92" fmla="*/ 241 w 1308"/>
                  <a:gd name="T93" fmla="*/ 234 h 1273"/>
                  <a:gd name="T94" fmla="*/ 286 w 1308"/>
                  <a:gd name="T95" fmla="*/ 162 h 1273"/>
                  <a:gd name="T96" fmla="*/ 349 w 1308"/>
                  <a:gd name="T97" fmla="*/ 100 h 1273"/>
                  <a:gd name="T98" fmla="*/ 431 w 1308"/>
                  <a:gd name="T99" fmla="*/ 52 h 1273"/>
                  <a:gd name="T100" fmla="*/ 538 w 1308"/>
                  <a:gd name="T101" fmla="*/ 19 h 1273"/>
                  <a:gd name="T102" fmla="*/ 668 w 1308"/>
                  <a:gd name="T103" fmla="*/ 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8" h="1273">
                    <a:moveTo>
                      <a:pt x="743" y="0"/>
                    </a:moveTo>
                    <a:lnTo>
                      <a:pt x="816" y="3"/>
                    </a:lnTo>
                    <a:lnTo>
                      <a:pt x="884" y="9"/>
                    </a:lnTo>
                    <a:lnTo>
                      <a:pt x="945" y="18"/>
                    </a:lnTo>
                    <a:lnTo>
                      <a:pt x="999" y="33"/>
                    </a:lnTo>
                    <a:lnTo>
                      <a:pt x="1049" y="49"/>
                    </a:lnTo>
                    <a:lnTo>
                      <a:pt x="1092" y="72"/>
                    </a:lnTo>
                    <a:lnTo>
                      <a:pt x="1131" y="96"/>
                    </a:lnTo>
                    <a:lnTo>
                      <a:pt x="1164" y="123"/>
                    </a:lnTo>
                    <a:lnTo>
                      <a:pt x="1194" y="153"/>
                    </a:lnTo>
                    <a:lnTo>
                      <a:pt x="1218" y="186"/>
                    </a:lnTo>
                    <a:lnTo>
                      <a:pt x="1241" y="222"/>
                    </a:lnTo>
                    <a:lnTo>
                      <a:pt x="1257" y="261"/>
                    </a:lnTo>
                    <a:lnTo>
                      <a:pt x="1272" y="301"/>
                    </a:lnTo>
                    <a:lnTo>
                      <a:pt x="1284" y="345"/>
                    </a:lnTo>
                    <a:lnTo>
                      <a:pt x="1293" y="388"/>
                    </a:lnTo>
                    <a:lnTo>
                      <a:pt x="1299" y="435"/>
                    </a:lnTo>
                    <a:lnTo>
                      <a:pt x="1303" y="484"/>
                    </a:lnTo>
                    <a:lnTo>
                      <a:pt x="1306" y="534"/>
                    </a:lnTo>
                    <a:lnTo>
                      <a:pt x="1308" y="585"/>
                    </a:lnTo>
                    <a:lnTo>
                      <a:pt x="1308" y="637"/>
                    </a:lnTo>
                    <a:lnTo>
                      <a:pt x="1305" y="711"/>
                    </a:lnTo>
                    <a:lnTo>
                      <a:pt x="1293" y="783"/>
                    </a:lnTo>
                    <a:lnTo>
                      <a:pt x="1275" y="852"/>
                    </a:lnTo>
                    <a:lnTo>
                      <a:pt x="1251" y="916"/>
                    </a:lnTo>
                    <a:lnTo>
                      <a:pt x="1221" y="978"/>
                    </a:lnTo>
                    <a:lnTo>
                      <a:pt x="1184" y="1035"/>
                    </a:lnTo>
                    <a:lnTo>
                      <a:pt x="1143" y="1087"/>
                    </a:lnTo>
                    <a:lnTo>
                      <a:pt x="1097" y="1134"/>
                    </a:lnTo>
                    <a:lnTo>
                      <a:pt x="1046" y="1174"/>
                    </a:lnTo>
                    <a:lnTo>
                      <a:pt x="992" y="1209"/>
                    </a:lnTo>
                    <a:lnTo>
                      <a:pt x="933" y="1236"/>
                    </a:lnTo>
                    <a:lnTo>
                      <a:pt x="873" y="1257"/>
                    </a:lnTo>
                    <a:lnTo>
                      <a:pt x="809" y="1269"/>
                    </a:lnTo>
                    <a:lnTo>
                      <a:pt x="743" y="1273"/>
                    </a:lnTo>
                    <a:lnTo>
                      <a:pt x="677" y="1269"/>
                    </a:lnTo>
                    <a:lnTo>
                      <a:pt x="614" y="1257"/>
                    </a:lnTo>
                    <a:lnTo>
                      <a:pt x="553" y="1236"/>
                    </a:lnTo>
                    <a:lnTo>
                      <a:pt x="494" y="1209"/>
                    </a:lnTo>
                    <a:lnTo>
                      <a:pt x="440" y="1174"/>
                    </a:lnTo>
                    <a:lnTo>
                      <a:pt x="389" y="1134"/>
                    </a:lnTo>
                    <a:lnTo>
                      <a:pt x="344" y="1087"/>
                    </a:lnTo>
                    <a:lnTo>
                      <a:pt x="302" y="1035"/>
                    </a:lnTo>
                    <a:lnTo>
                      <a:pt x="266" y="978"/>
                    </a:lnTo>
                    <a:lnTo>
                      <a:pt x="236" y="916"/>
                    </a:lnTo>
                    <a:lnTo>
                      <a:pt x="211" y="852"/>
                    </a:lnTo>
                    <a:lnTo>
                      <a:pt x="193" y="783"/>
                    </a:lnTo>
                    <a:lnTo>
                      <a:pt x="182" y="711"/>
                    </a:lnTo>
                    <a:lnTo>
                      <a:pt x="178" y="637"/>
                    </a:lnTo>
                    <a:lnTo>
                      <a:pt x="179" y="576"/>
                    </a:lnTo>
                    <a:lnTo>
                      <a:pt x="157" y="594"/>
                    </a:lnTo>
                    <a:lnTo>
                      <a:pt x="136" y="615"/>
                    </a:lnTo>
                    <a:lnTo>
                      <a:pt x="120" y="639"/>
                    </a:lnTo>
                    <a:lnTo>
                      <a:pt x="106" y="666"/>
                    </a:lnTo>
                    <a:lnTo>
                      <a:pt x="97" y="699"/>
                    </a:lnTo>
                    <a:lnTo>
                      <a:pt x="97" y="735"/>
                    </a:lnTo>
                    <a:lnTo>
                      <a:pt x="103" y="772"/>
                    </a:lnTo>
                    <a:lnTo>
                      <a:pt x="117" y="813"/>
                    </a:lnTo>
                    <a:lnTo>
                      <a:pt x="139" y="855"/>
                    </a:lnTo>
                    <a:lnTo>
                      <a:pt x="158" y="864"/>
                    </a:lnTo>
                    <a:lnTo>
                      <a:pt x="175" y="880"/>
                    </a:lnTo>
                    <a:lnTo>
                      <a:pt x="199" y="913"/>
                    </a:lnTo>
                    <a:lnTo>
                      <a:pt x="206" y="930"/>
                    </a:lnTo>
                    <a:lnTo>
                      <a:pt x="211" y="946"/>
                    </a:lnTo>
                    <a:lnTo>
                      <a:pt x="209" y="964"/>
                    </a:lnTo>
                    <a:lnTo>
                      <a:pt x="205" y="981"/>
                    </a:lnTo>
                    <a:lnTo>
                      <a:pt x="196" y="994"/>
                    </a:lnTo>
                    <a:lnTo>
                      <a:pt x="182" y="1006"/>
                    </a:lnTo>
                    <a:lnTo>
                      <a:pt x="164" y="1015"/>
                    </a:lnTo>
                    <a:lnTo>
                      <a:pt x="145" y="1018"/>
                    </a:lnTo>
                    <a:lnTo>
                      <a:pt x="123" y="1015"/>
                    </a:lnTo>
                    <a:lnTo>
                      <a:pt x="105" y="1005"/>
                    </a:lnTo>
                    <a:lnTo>
                      <a:pt x="90" y="990"/>
                    </a:lnTo>
                    <a:lnTo>
                      <a:pt x="66" y="957"/>
                    </a:lnTo>
                    <a:lnTo>
                      <a:pt x="58" y="939"/>
                    </a:lnTo>
                    <a:lnTo>
                      <a:pt x="55" y="921"/>
                    </a:lnTo>
                    <a:lnTo>
                      <a:pt x="57" y="903"/>
                    </a:lnTo>
                    <a:lnTo>
                      <a:pt x="31" y="855"/>
                    </a:lnTo>
                    <a:lnTo>
                      <a:pt x="13" y="807"/>
                    </a:lnTo>
                    <a:lnTo>
                      <a:pt x="3" y="762"/>
                    </a:lnTo>
                    <a:lnTo>
                      <a:pt x="0" y="717"/>
                    </a:lnTo>
                    <a:lnTo>
                      <a:pt x="4" y="673"/>
                    </a:lnTo>
                    <a:lnTo>
                      <a:pt x="16" y="631"/>
                    </a:lnTo>
                    <a:lnTo>
                      <a:pt x="36" y="591"/>
                    </a:lnTo>
                    <a:lnTo>
                      <a:pt x="61" y="556"/>
                    </a:lnTo>
                    <a:lnTo>
                      <a:pt x="90" y="525"/>
                    </a:lnTo>
                    <a:lnTo>
                      <a:pt x="121" y="498"/>
                    </a:lnTo>
                    <a:lnTo>
                      <a:pt x="154" y="477"/>
                    </a:lnTo>
                    <a:lnTo>
                      <a:pt x="185" y="457"/>
                    </a:lnTo>
                    <a:lnTo>
                      <a:pt x="191" y="409"/>
                    </a:lnTo>
                    <a:lnTo>
                      <a:pt x="199" y="363"/>
                    </a:lnTo>
                    <a:lnTo>
                      <a:pt x="211" y="318"/>
                    </a:lnTo>
                    <a:lnTo>
                      <a:pt x="224" y="274"/>
                    </a:lnTo>
                    <a:lnTo>
                      <a:pt x="241" y="234"/>
                    </a:lnTo>
                    <a:lnTo>
                      <a:pt x="262" y="196"/>
                    </a:lnTo>
                    <a:lnTo>
                      <a:pt x="286" y="162"/>
                    </a:lnTo>
                    <a:lnTo>
                      <a:pt x="316" y="130"/>
                    </a:lnTo>
                    <a:lnTo>
                      <a:pt x="349" y="100"/>
                    </a:lnTo>
                    <a:lnTo>
                      <a:pt x="388" y="75"/>
                    </a:lnTo>
                    <a:lnTo>
                      <a:pt x="431" y="52"/>
                    </a:lnTo>
                    <a:lnTo>
                      <a:pt x="481" y="34"/>
                    </a:lnTo>
                    <a:lnTo>
                      <a:pt x="538" y="19"/>
                    </a:lnTo>
                    <a:lnTo>
                      <a:pt x="599" y="9"/>
                    </a:lnTo>
                    <a:lnTo>
                      <a:pt x="668" y="3"/>
                    </a:lnTo>
                    <a:lnTo>
                      <a:pt x="743"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50" name="Freeform 1143">
                <a:extLst>
                  <a:ext uri="{FF2B5EF4-FFF2-40B4-BE49-F238E27FC236}">
                    <a16:creationId xmlns:a16="http://schemas.microsoft.com/office/drawing/2014/main" id="{7FA7D421-61E6-4272-B7C8-6E0B4D8B8C06}"/>
                  </a:ext>
                </a:extLst>
              </p:cNvPr>
              <p:cNvSpPr>
                <a:spLocks/>
              </p:cNvSpPr>
              <p:nvPr/>
            </p:nvSpPr>
            <p:spPr bwMode="auto">
              <a:xfrm>
                <a:off x="449" y="-2288"/>
                <a:ext cx="2064" cy="1780"/>
              </a:xfrm>
              <a:custGeom>
                <a:avLst/>
                <a:gdLst>
                  <a:gd name="T0" fmla="*/ 4016 w 4127"/>
                  <a:gd name="T1" fmla="*/ 0 h 3560"/>
                  <a:gd name="T2" fmla="*/ 4071 w 4127"/>
                  <a:gd name="T3" fmla="*/ 15 h 3560"/>
                  <a:gd name="T4" fmla="*/ 4112 w 4127"/>
                  <a:gd name="T5" fmla="*/ 56 h 3560"/>
                  <a:gd name="T6" fmla="*/ 4127 w 4127"/>
                  <a:gd name="T7" fmla="*/ 111 h 3560"/>
                  <a:gd name="T8" fmla="*/ 4065 w 4127"/>
                  <a:gd name="T9" fmla="*/ 839 h 3560"/>
                  <a:gd name="T10" fmla="*/ 3935 w 4127"/>
                  <a:gd name="T11" fmla="*/ 824 h 3560"/>
                  <a:gd name="T12" fmla="*/ 3814 w 4127"/>
                  <a:gd name="T13" fmla="*/ 822 h 3560"/>
                  <a:gd name="T14" fmla="*/ 3766 w 4127"/>
                  <a:gd name="T15" fmla="*/ 309 h 3560"/>
                  <a:gd name="T16" fmla="*/ 361 w 4127"/>
                  <a:gd name="T17" fmla="*/ 2423 h 3560"/>
                  <a:gd name="T18" fmla="*/ 2908 w 4127"/>
                  <a:gd name="T19" fmla="*/ 2471 h 3560"/>
                  <a:gd name="T20" fmla="*/ 2850 w 4127"/>
                  <a:gd name="T21" fmla="*/ 2589 h 3560"/>
                  <a:gd name="T22" fmla="*/ 2797 w 4127"/>
                  <a:gd name="T23" fmla="*/ 2730 h 3560"/>
                  <a:gd name="T24" fmla="*/ 2645 w 4127"/>
                  <a:gd name="T25" fmla="*/ 2783 h 3560"/>
                  <a:gd name="T26" fmla="*/ 2672 w 4127"/>
                  <a:gd name="T27" fmla="*/ 2909 h 3560"/>
                  <a:gd name="T28" fmla="*/ 2709 w 4127"/>
                  <a:gd name="T29" fmla="*/ 3057 h 3560"/>
                  <a:gd name="T30" fmla="*/ 2667 w 4127"/>
                  <a:gd name="T31" fmla="*/ 3260 h 3560"/>
                  <a:gd name="T32" fmla="*/ 2634 w 4127"/>
                  <a:gd name="T33" fmla="*/ 3456 h 3560"/>
                  <a:gd name="T34" fmla="*/ 2634 w 4127"/>
                  <a:gd name="T35" fmla="*/ 3527 h 3560"/>
                  <a:gd name="T36" fmla="*/ 1390 w 4127"/>
                  <a:gd name="T37" fmla="*/ 3560 h 3560"/>
                  <a:gd name="T38" fmla="*/ 1338 w 4127"/>
                  <a:gd name="T39" fmla="*/ 3546 h 3560"/>
                  <a:gd name="T40" fmla="*/ 1297 w 4127"/>
                  <a:gd name="T41" fmla="*/ 3509 h 3560"/>
                  <a:gd name="T42" fmla="*/ 1279 w 4127"/>
                  <a:gd name="T43" fmla="*/ 3456 h 3560"/>
                  <a:gd name="T44" fmla="*/ 1290 w 4127"/>
                  <a:gd name="T45" fmla="*/ 3402 h 3560"/>
                  <a:gd name="T46" fmla="*/ 1360 w 4127"/>
                  <a:gd name="T47" fmla="*/ 3230 h 3560"/>
                  <a:gd name="T48" fmla="*/ 1414 w 4127"/>
                  <a:gd name="T49" fmla="*/ 3065 h 3560"/>
                  <a:gd name="T50" fmla="*/ 1453 w 4127"/>
                  <a:gd name="T51" fmla="*/ 2913 h 3560"/>
                  <a:gd name="T52" fmla="*/ 1480 w 4127"/>
                  <a:gd name="T53" fmla="*/ 2784 h 3560"/>
                  <a:gd name="T54" fmla="*/ 110 w 4127"/>
                  <a:gd name="T55" fmla="*/ 2730 h 3560"/>
                  <a:gd name="T56" fmla="*/ 55 w 4127"/>
                  <a:gd name="T57" fmla="*/ 2715 h 3560"/>
                  <a:gd name="T58" fmla="*/ 14 w 4127"/>
                  <a:gd name="T59" fmla="*/ 2676 h 3560"/>
                  <a:gd name="T60" fmla="*/ 0 w 4127"/>
                  <a:gd name="T61" fmla="*/ 2619 h 3560"/>
                  <a:gd name="T62" fmla="*/ 4 w 4127"/>
                  <a:gd name="T63" fmla="*/ 83 h 3560"/>
                  <a:gd name="T64" fmla="*/ 32 w 4127"/>
                  <a:gd name="T65" fmla="*/ 33 h 3560"/>
                  <a:gd name="T66" fmla="*/ 80 w 4127"/>
                  <a:gd name="T67" fmla="*/ 5 h 3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27" h="3560">
                    <a:moveTo>
                      <a:pt x="110" y="0"/>
                    </a:moveTo>
                    <a:lnTo>
                      <a:pt x="4016" y="0"/>
                    </a:lnTo>
                    <a:lnTo>
                      <a:pt x="4044" y="5"/>
                    </a:lnTo>
                    <a:lnTo>
                      <a:pt x="4071" y="15"/>
                    </a:lnTo>
                    <a:lnTo>
                      <a:pt x="4094" y="33"/>
                    </a:lnTo>
                    <a:lnTo>
                      <a:pt x="4112" y="56"/>
                    </a:lnTo>
                    <a:lnTo>
                      <a:pt x="4122" y="83"/>
                    </a:lnTo>
                    <a:lnTo>
                      <a:pt x="4127" y="111"/>
                    </a:lnTo>
                    <a:lnTo>
                      <a:pt x="4127" y="851"/>
                    </a:lnTo>
                    <a:lnTo>
                      <a:pt x="4065" y="839"/>
                    </a:lnTo>
                    <a:lnTo>
                      <a:pt x="4002" y="830"/>
                    </a:lnTo>
                    <a:lnTo>
                      <a:pt x="3935" y="824"/>
                    </a:lnTo>
                    <a:lnTo>
                      <a:pt x="3863" y="822"/>
                    </a:lnTo>
                    <a:lnTo>
                      <a:pt x="3814" y="822"/>
                    </a:lnTo>
                    <a:lnTo>
                      <a:pt x="3766" y="825"/>
                    </a:lnTo>
                    <a:lnTo>
                      <a:pt x="3766" y="309"/>
                    </a:lnTo>
                    <a:lnTo>
                      <a:pt x="361" y="309"/>
                    </a:lnTo>
                    <a:lnTo>
                      <a:pt x="361" y="2423"/>
                    </a:lnTo>
                    <a:lnTo>
                      <a:pt x="2941" y="2423"/>
                    </a:lnTo>
                    <a:lnTo>
                      <a:pt x="2908" y="2471"/>
                    </a:lnTo>
                    <a:lnTo>
                      <a:pt x="2878" y="2526"/>
                    </a:lnTo>
                    <a:lnTo>
                      <a:pt x="2850" y="2589"/>
                    </a:lnTo>
                    <a:lnTo>
                      <a:pt x="2823" y="2657"/>
                    </a:lnTo>
                    <a:lnTo>
                      <a:pt x="2797" y="2730"/>
                    </a:lnTo>
                    <a:lnTo>
                      <a:pt x="2636" y="2730"/>
                    </a:lnTo>
                    <a:lnTo>
                      <a:pt x="2645" y="2783"/>
                    </a:lnTo>
                    <a:lnTo>
                      <a:pt x="2657" y="2843"/>
                    </a:lnTo>
                    <a:lnTo>
                      <a:pt x="2672" y="2909"/>
                    </a:lnTo>
                    <a:lnTo>
                      <a:pt x="2688" y="2981"/>
                    </a:lnTo>
                    <a:lnTo>
                      <a:pt x="2709" y="3057"/>
                    </a:lnTo>
                    <a:lnTo>
                      <a:pt x="2688" y="3159"/>
                    </a:lnTo>
                    <a:lnTo>
                      <a:pt x="2667" y="3260"/>
                    </a:lnTo>
                    <a:lnTo>
                      <a:pt x="2649" y="3360"/>
                    </a:lnTo>
                    <a:lnTo>
                      <a:pt x="2634" y="3456"/>
                    </a:lnTo>
                    <a:lnTo>
                      <a:pt x="2631" y="3491"/>
                    </a:lnTo>
                    <a:lnTo>
                      <a:pt x="2634" y="3527"/>
                    </a:lnTo>
                    <a:lnTo>
                      <a:pt x="2642" y="3560"/>
                    </a:lnTo>
                    <a:lnTo>
                      <a:pt x="1390" y="3560"/>
                    </a:lnTo>
                    <a:lnTo>
                      <a:pt x="1363" y="3557"/>
                    </a:lnTo>
                    <a:lnTo>
                      <a:pt x="1338" y="3546"/>
                    </a:lnTo>
                    <a:lnTo>
                      <a:pt x="1315" y="3531"/>
                    </a:lnTo>
                    <a:lnTo>
                      <a:pt x="1297" y="3509"/>
                    </a:lnTo>
                    <a:lnTo>
                      <a:pt x="1285" y="3483"/>
                    </a:lnTo>
                    <a:lnTo>
                      <a:pt x="1279" y="3456"/>
                    </a:lnTo>
                    <a:lnTo>
                      <a:pt x="1281" y="3429"/>
                    </a:lnTo>
                    <a:lnTo>
                      <a:pt x="1290" y="3402"/>
                    </a:lnTo>
                    <a:lnTo>
                      <a:pt x="1327" y="3317"/>
                    </a:lnTo>
                    <a:lnTo>
                      <a:pt x="1360" y="3230"/>
                    </a:lnTo>
                    <a:lnTo>
                      <a:pt x="1389" y="3146"/>
                    </a:lnTo>
                    <a:lnTo>
                      <a:pt x="1414" y="3065"/>
                    </a:lnTo>
                    <a:lnTo>
                      <a:pt x="1435" y="2987"/>
                    </a:lnTo>
                    <a:lnTo>
                      <a:pt x="1453" y="2913"/>
                    </a:lnTo>
                    <a:lnTo>
                      <a:pt x="1468" y="2846"/>
                    </a:lnTo>
                    <a:lnTo>
                      <a:pt x="1480" y="2784"/>
                    </a:lnTo>
                    <a:lnTo>
                      <a:pt x="1491" y="2730"/>
                    </a:lnTo>
                    <a:lnTo>
                      <a:pt x="110" y="2730"/>
                    </a:lnTo>
                    <a:lnTo>
                      <a:pt x="80" y="2727"/>
                    </a:lnTo>
                    <a:lnTo>
                      <a:pt x="55" y="2715"/>
                    </a:lnTo>
                    <a:lnTo>
                      <a:pt x="32" y="2699"/>
                    </a:lnTo>
                    <a:lnTo>
                      <a:pt x="14" y="2676"/>
                    </a:lnTo>
                    <a:lnTo>
                      <a:pt x="4" y="2649"/>
                    </a:lnTo>
                    <a:lnTo>
                      <a:pt x="0" y="2619"/>
                    </a:lnTo>
                    <a:lnTo>
                      <a:pt x="0" y="111"/>
                    </a:lnTo>
                    <a:lnTo>
                      <a:pt x="4" y="83"/>
                    </a:lnTo>
                    <a:lnTo>
                      <a:pt x="14" y="56"/>
                    </a:lnTo>
                    <a:lnTo>
                      <a:pt x="32" y="33"/>
                    </a:lnTo>
                    <a:lnTo>
                      <a:pt x="55" y="15"/>
                    </a:lnTo>
                    <a:lnTo>
                      <a:pt x="80" y="5"/>
                    </a:lnTo>
                    <a:lnTo>
                      <a:pt x="11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51" name="Freeform 1144">
                <a:extLst>
                  <a:ext uri="{FF2B5EF4-FFF2-40B4-BE49-F238E27FC236}">
                    <a16:creationId xmlns:a16="http://schemas.microsoft.com/office/drawing/2014/main" id="{066E3F66-E76A-47D7-B4D8-B0160F0D3D21}"/>
                  </a:ext>
                </a:extLst>
              </p:cNvPr>
              <p:cNvSpPr>
                <a:spLocks/>
              </p:cNvSpPr>
              <p:nvPr/>
            </p:nvSpPr>
            <p:spPr bwMode="auto">
              <a:xfrm>
                <a:off x="715" y="-1933"/>
                <a:ext cx="1291" cy="541"/>
              </a:xfrm>
              <a:custGeom>
                <a:avLst/>
                <a:gdLst>
                  <a:gd name="T0" fmla="*/ 1506 w 2580"/>
                  <a:gd name="T1" fmla="*/ 0 h 1083"/>
                  <a:gd name="T2" fmla="*/ 1528 w 2580"/>
                  <a:gd name="T3" fmla="*/ 1 h 1083"/>
                  <a:gd name="T4" fmla="*/ 1549 w 2580"/>
                  <a:gd name="T5" fmla="*/ 10 h 1083"/>
                  <a:gd name="T6" fmla="*/ 1566 w 2580"/>
                  <a:gd name="T7" fmla="*/ 22 h 1083"/>
                  <a:gd name="T8" fmla="*/ 1579 w 2580"/>
                  <a:gd name="T9" fmla="*/ 40 h 1083"/>
                  <a:gd name="T10" fmla="*/ 1859 w 2580"/>
                  <a:gd name="T11" fmla="*/ 514 h 1083"/>
                  <a:gd name="T12" fmla="*/ 1859 w 2580"/>
                  <a:gd name="T13" fmla="*/ 514 h 1083"/>
                  <a:gd name="T14" fmla="*/ 2496 w 2580"/>
                  <a:gd name="T15" fmla="*/ 514 h 1083"/>
                  <a:gd name="T16" fmla="*/ 2523 w 2580"/>
                  <a:gd name="T17" fmla="*/ 519 h 1083"/>
                  <a:gd name="T18" fmla="*/ 2546 w 2580"/>
                  <a:gd name="T19" fmla="*/ 531 h 1083"/>
                  <a:gd name="T20" fmla="*/ 2564 w 2580"/>
                  <a:gd name="T21" fmla="*/ 549 h 1083"/>
                  <a:gd name="T22" fmla="*/ 2576 w 2580"/>
                  <a:gd name="T23" fmla="*/ 571 h 1083"/>
                  <a:gd name="T24" fmla="*/ 2580 w 2580"/>
                  <a:gd name="T25" fmla="*/ 598 h 1083"/>
                  <a:gd name="T26" fmla="*/ 2576 w 2580"/>
                  <a:gd name="T27" fmla="*/ 624 h 1083"/>
                  <a:gd name="T28" fmla="*/ 2564 w 2580"/>
                  <a:gd name="T29" fmla="*/ 646 h 1083"/>
                  <a:gd name="T30" fmla="*/ 2546 w 2580"/>
                  <a:gd name="T31" fmla="*/ 664 h 1083"/>
                  <a:gd name="T32" fmla="*/ 2523 w 2580"/>
                  <a:gd name="T33" fmla="*/ 676 h 1083"/>
                  <a:gd name="T34" fmla="*/ 2496 w 2580"/>
                  <a:gd name="T35" fmla="*/ 681 h 1083"/>
                  <a:gd name="T36" fmla="*/ 1811 w 2580"/>
                  <a:gd name="T37" fmla="*/ 681 h 1083"/>
                  <a:gd name="T38" fmla="*/ 1789 w 2580"/>
                  <a:gd name="T39" fmla="*/ 678 h 1083"/>
                  <a:gd name="T40" fmla="*/ 1769 w 2580"/>
                  <a:gd name="T41" fmla="*/ 670 h 1083"/>
                  <a:gd name="T42" fmla="*/ 1753 w 2580"/>
                  <a:gd name="T43" fmla="*/ 657 h 1083"/>
                  <a:gd name="T44" fmla="*/ 1739 w 2580"/>
                  <a:gd name="T45" fmla="*/ 640 h 1083"/>
                  <a:gd name="T46" fmla="*/ 1513 w 2580"/>
                  <a:gd name="T47" fmla="*/ 255 h 1083"/>
                  <a:gd name="T48" fmla="*/ 1104 w 2580"/>
                  <a:gd name="T49" fmla="*/ 1038 h 1083"/>
                  <a:gd name="T50" fmla="*/ 1092 w 2580"/>
                  <a:gd name="T51" fmla="*/ 1054 h 1083"/>
                  <a:gd name="T52" fmla="*/ 1077 w 2580"/>
                  <a:gd name="T53" fmla="*/ 1068 h 1083"/>
                  <a:gd name="T54" fmla="*/ 1059 w 2580"/>
                  <a:gd name="T55" fmla="*/ 1078 h 1083"/>
                  <a:gd name="T56" fmla="*/ 1038 w 2580"/>
                  <a:gd name="T57" fmla="*/ 1083 h 1083"/>
                  <a:gd name="T58" fmla="*/ 1031 w 2580"/>
                  <a:gd name="T59" fmla="*/ 1083 h 1083"/>
                  <a:gd name="T60" fmla="*/ 1005 w 2580"/>
                  <a:gd name="T61" fmla="*/ 1078 h 1083"/>
                  <a:gd name="T62" fmla="*/ 984 w 2580"/>
                  <a:gd name="T63" fmla="*/ 1068 h 1083"/>
                  <a:gd name="T64" fmla="*/ 965 w 2580"/>
                  <a:gd name="T65" fmla="*/ 1051 h 1083"/>
                  <a:gd name="T66" fmla="*/ 669 w 2580"/>
                  <a:gd name="T67" fmla="*/ 681 h 1083"/>
                  <a:gd name="T68" fmla="*/ 82 w 2580"/>
                  <a:gd name="T69" fmla="*/ 681 h 1083"/>
                  <a:gd name="T70" fmla="*/ 56 w 2580"/>
                  <a:gd name="T71" fmla="*/ 676 h 1083"/>
                  <a:gd name="T72" fmla="*/ 34 w 2580"/>
                  <a:gd name="T73" fmla="*/ 664 h 1083"/>
                  <a:gd name="T74" fmla="*/ 16 w 2580"/>
                  <a:gd name="T75" fmla="*/ 646 h 1083"/>
                  <a:gd name="T76" fmla="*/ 4 w 2580"/>
                  <a:gd name="T77" fmla="*/ 624 h 1083"/>
                  <a:gd name="T78" fmla="*/ 0 w 2580"/>
                  <a:gd name="T79" fmla="*/ 598 h 1083"/>
                  <a:gd name="T80" fmla="*/ 4 w 2580"/>
                  <a:gd name="T81" fmla="*/ 571 h 1083"/>
                  <a:gd name="T82" fmla="*/ 16 w 2580"/>
                  <a:gd name="T83" fmla="*/ 549 h 1083"/>
                  <a:gd name="T84" fmla="*/ 34 w 2580"/>
                  <a:gd name="T85" fmla="*/ 531 h 1083"/>
                  <a:gd name="T86" fmla="*/ 56 w 2580"/>
                  <a:gd name="T87" fmla="*/ 519 h 1083"/>
                  <a:gd name="T88" fmla="*/ 82 w 2580"/>
                  <a:gd name="T89" fmla="*/ 514 h 1083"/>
                  <a:gd name="T90" fmla="*/ 710 w 2580"/>
                  <a:gd name="T91" fmla="*/ 514 h 1083"/>
                  <a:gd name="T92" fmla="*/ 735 w 2580"/>
                  <a:gd name="T93" fmla="*/ 519 h 1083"/>
                  <a:gd name="T94" fmla="*/ 756 w 2580"/>
                  <a:gd name="T95" fmla="*/ 529 h 1083"/>
                  <a:gd name="T96" fmla="*/ 776 w 2580"/>
                  <a:gd name="T97" fmla="*/ 546 h 1083"/>
                  <a:gd name="T98" fmla="*/ 1016 w 2580"/>
                  <a:gd name="T99" fmla="*/ 847 h 1083"/>
                  <a:gd name="T100" fmla="*/ 1434 w 2580"/>
                  <a:gd name="T101" fmla="*/ 45 h 1083"/>
                  <a:gd name="T102" fmla="*/ 1447 w 2580"/>
                  <a:gd name="T103" fmla="*/ 27 h 1083"/>
                  <a:gd name="T104" fmla="*/ 1464 w 2580"/>
                  <a:gd name="T105" fmla="*/ 12 h 1083"/>
                  <a:gd name="T106" fmla="*/ 1485 w 2580"/>
                  <a:gd name="T107" fmla="*/ 3 h 1083"/>
                  <a:gd name="T108" fmla="*/ 1506 w 2580"/>
                  <a:gd name="T109" fmla="*/ 0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80" h="1083">
                    <a:moveTo>
                      <a:pt x="1506" y="0"/>
                    </a:moveTo>
                    <a:lnTo>
                      <a:pt x="1528" y="1"/>
                    </a:lnTo>
                    <a:lnTo>
                      <a:pt x="1549" y="10"/>
                    </a:lnTo>
                    <a:lnTo>
                      <a:pt x="1566" y="22"/>
                    </a:lnTo>
                    <a:lnTo>
                      <a:pt x="1579" y="40"/>
                    </a:lnTo>
                    <a:lnTo>
                      <a:pt x="1859" y="514"/>
                    </a:lnTo>
                    <a:lnTo>
                      <a:pt x="1859" y="514"/>
                    </a:lnTo>
                    <a:lnTo>
                      <a:pt x="2496" y="514"/>
                    </a:lnTo>
                    <a:lnTo>
                      <a:pt x="2523" y="519"/>
                    </a:lnTo>
                    <a:lnTo>
                      <a:pt x="2546" y="531"/>
                    </a:lnTo>
                    <a:lnTo>
                      <a:pt x="2564" y="549"/>
                    </a:lnTo>
                    <a:lnTo>
                      <a:pt x="2576" y="571"/>
                    </a:lnTo>
                    <a:lnTo>
                      <a:pt x="2580" y="598"/>
                    </a:lnTo>
                    <a:lnTo>
                      <a:pt x="2576" y="624"/>
                    </a:lnTo>
                    <a:lnTo>
                      <a:pt x="2564" y="646"/>
                    </a:lnTo>
                    <a:lnTo>
                      <a:pt x="2546" y="664"/>
                    </a:lnTo>
                    <a:lnTo>
                      <a:pt x="2523" y="676"/>
                    </a:lnTo>
                    <a:lnTo>
                      <a:pt x="2496" y="681"/>
                    </a:lnTo>
                    <a:lnTo>
                      <a:pt x="1811" y="681"/>
                    </a:lnTo>
                    <a:lnTo>
                      <a:pt x="1789" y="678"/>
                    </a:lnTo>
                    <a:lnTo>
                      <a:pt x="1769" y="670"/>
                    </a:lnTo>
                    <a:lnTo>
                      <a:pt x="1753" y="657"/>
                    </a:lnTo>
                    <a:lnTo>
                      <a:pt x="1739" y="640"/>
                    </a:lnTo>
                    <a:lnTo>
                      <a:pt x="1513" y="255"/>
                    </a:lnTo>
                    <a:lnTo>
                      <a:pt x="1104" y="1038"/>
                    </a:lnTo>
                    <a:lnTo>
                      <a:pt x="1092" y="1054"/>
                    </a:lnTo>
                    <a:lnTo>
                      <a:pt x="1077" y="1068"/>
                    </a:lnTo>
                    <a:lnTo>
                      <a:pt x="1059" y="1078"/>
                    </a:lnTo>
                    <a:lnTo>
                      <a:pt x="1038" y="1083"/>
                    </a:lnTo>
                    <a:lnTo>
                      <a:pt x="1031" y="1083"/>
                    </a:lnTo>
                    <a:lnTo>
                      <a:pt x="1005" y="1078"/>
                    </a:lnTo>
                    <a:lnTo>
                      <a:pt x="984" y="1068"/>
                    </a:lnTo>
                    <a:lnTo>
                      <a:pt x="965" y="1051"/>
                    </a:lnTo>
                    <a:lnTo>
                      <a:pt x="669" y="681"/>
                    </a:lnTo>
                    <a:lnTo>
                      <a:pt x="82" y="681"/>
                    </a:lnTo>
                    <a:lnTo>
                      <a:pt x="56" y="676"/>
                    </a:lnTo>
                    <a:lnTo>
                      <a:pt x="34" y="664"/>
                    </a:lnTo>
                    <a:lnTo>
                      <a:pt x="16" y="646"/>
                    </a:lnTo>
                    <a:lnTo>
                      <a:pt x="4" y="624"/>
                    </a:lnTo>
                    <a:lnTo>
                      <a:pt x="0" y="598"/>
                    </a:lnTo>
                    <a:lnTo>
                      <a:pt x="4" y="571"/>
                    </a:lnTo>
                    <a:lnTo>
                      <a:pt x="16" y="549"/>
                    </a:lnTo>
                    <a:lnTo>
                      <a:pt x="34" y="531"/>
                    </a:lnTo>
                    <a:lnTo>
                      <a:pt x="56" y="519"/>
                    </a:lnTo>
                    <a:lnTo>
                      <a:pt x="82" y="514"/>
                    </a:lnTo>
                    <a:lnTo>
                      <a:pt x="710" y="514"/>
                    </a:lnTo>
                    <a:lnTo>
                      <a:pt x="735" y="519"/>
                    </a:lnTo>
                    <a:lnTo>
                      <a:pt x="756" y="529"/>
                    </a:lnTo>
                    <a:lnTo>
                      <a:pt x="776" y="546"/>
                    </a:lnTo>
                    <a:lnTo>
                      <a:pt x="1016" y="847"/>
                    </a:lnTo>
                    <a:lnTo>
                      <a:pt x="1434" y="45"/>
                    </a:lnTo>
                    <a:lnTo>
                      <a:pt x="1447" y="27"/>
                    </a:lnTo>
                    <a:lnTo>
                      <a:pt x="1464" y="12"/>
                    </a:lnTo>
                    <a:lnTo>
                      <a:pt x="1485" y="3"/>
                    </a:lnTo>
                    <a:lnTo>
                      <a:pt x="150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nvGrpSpPr>
            <p:cNvPr id="52" name="Group 41">
              <a:extLst>
                <a:ext uri="{FF2B5EF4-FFF2-40B4-BE49-F238E27FC236}">
                  <a16:creationId xmlns:a16="http://schemas.microsoft.com/office/drawing/2014/main" id="{B0083525-6209-4B29-BB9B-9C884AE30BD5}"/>
                </a:ext>
              </a:extLst>
            </p:cNvPr>
            <p:cNvGrpSpPr>
              <a:grpSpLocks noChangeAspect="1"/>
            </p:cNvGrpSpPr>
            <p:nvPr/>
          </p:nvGrpSpPr>
          <p:grpSpPr bwMode="auto">
            <a:xfrm>
              <a:off x="4436506" y="4183193"/>
              <a:ext cx="254020" cy="254018"/>
              <a:chOff x="2156" y="16"/>
              <a:chExt cx="1446" cy="1446"/>
            </a:xfrm>
            <a:solidFill>
              <a:schemeClr val="bg1"/>
            </a:solidFill>
          </p:grpSpPr>
          <p:sp>
            <p:nvSpPr>
              <p:cNvPr id="53" name="Freeform 43">
                <a:extLst>
                  <a:ext uri="{FF2B5EF4-FFF2-40B4-BE49-F238E27FC236}">
                    <a16:creationId xmlns:a16="http://schemas.microsoft.com/office/drawing/2014/main" id="{134A052D-D3DC-4461-B8C5-1505FEF8D28E}"/>
                  </a:ext>
                </a:extLst>
              </p:cNvPr>
              <p:cNvSpPr>
                <a:spLocks noEditPoints="1"/>
              </p:cNvSpPr>
              <p:nvPr/>
            </p:nvSpPr>
            <p:spPr bwMode="auto">
              <a:xfrm>
                <a:off x="3415" y="156"/>
                <a:ext cx="187" cy="513"/>
              </a:xfrm>
              <a:custGeom>
                <a:avLst/>
                <a:gdLst>
                  <a:gd name="T0" fmla="*/ 141 w 560"/>
                  <a:gd name="T1" fmla="*/ 141 h 1540"/>
                  <a:gd name="T2" fmla="*/ 141 w 560"/>
                  <a:gd name="T3" fmla="*/ 1400 h 1540"/>
                  <a:gd name="T4" fmla="*/ 421 w 560"/>
                  <a:gd name="T5" fmla="*/ 1400 h 1540"/>
                  <a:gd name="T6" fmla="*/ 421 w 560"/>
                  <a:gd name="T7" fmla="*/ 141 h 1540"/>
                  <a:gd name="T8" fmla="*/ 141 w 560"/>
                  <a:gd name="T9" fmla="*/ 141 h 1540"/>
                  <a:gd name="T10" fmla="*/ 0 w 560"/>
                  <a:gd name="T11" fmla="*/ 0 h 1540"/>
                  <a:gd name="T12" fmla="*/ 560 w 560"/>
                  <a:gd name="T13" fmla="*/ 0 h 1540"/>
                  <a:gd name="T14" fmla="*/ 560 w 560"/>
                  <a:gd name="T15" fmla="*/ 1540 h 1540"/>
                  <a:gd name="T16" fmla="*/ 0 w 560"/>
                  <a:gd name="T17" fmla="*/ 1540 h 1540"/>
                  <a:gd name="T18" fmla="*/ 0 w 560"/>
                  <a:gd name="T19" fmla="*/ 0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0" h="1540">
                    <a:moveTo>
                      <a:pt x="141" y="141"/>
                    </a:moveTo>
                    <a:lnTo>
                      <a:pt x="141" y="1400"/>
                    </a:lnTo>
                    <a:lnTo>
                      <a:pt x="421" y="1400"/>
                    </a:lnTo>
                    <a:lnTo>
                      <a:pt x="421" y="141"/>
                    </a:lnTo>
                    <a:lnTo>
                      <a:pt x="141" y="141"/>
                    </a:lnTo>
                    <a:close/>
                    <a:moveTo>
                      <a:pt x="0" y="0"/>
                    </a:moveTo>
                    <a:lnTo>
                      <a:pt x="560" y="0"/>
                    </a:lnTo>
                    <a:lnTo>
                      <a:pt x="560" y="1540"/>
                    </a:lnTo>
                    <a:lnTo>
                      <a:pt x="0" y="154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54" name="Freeform 44">
                <a:extLst>
                  <a:ext uri="{FF2B5EF4-FFF2-40B4-BE49-F238E27FC236}">
                    <a16:creationId xmlns:a16="http://schemas.microsoft.com/office/drawing/2014/main" id="{2A1C9105-B92F-445C-BFE5-97D90FD123EE}"/>
                  </a:ext>
                </a:extLst>
              </p:cNvPr>
              <p:cNvSpPr>
                <a:spLocks noEditPoints="1"/>
              </p:cNvSpPr>
              <p:nvPr/>
            </p:nvSpPr>
            <p:spPr bwMode="auto">
              <a:xfrm>
                <a:off x="2786" y="249"/>
                <a:ext cx="583" cy="583"/>
              </a:xfrm>
              <a:custGeom>
                <a:avLst/>
                <a:gdLst>
                  <a:gd name="T0" fmla="*/ 630 w 1750"/>
                  <a:gd name="T1" fmla="*/ 421 h 1750"/>
                  <a:gd name="T2" fmla="*/ 630 w 1750"/>
                  <a:gd name="T3" fmla="*/ 1120 h 1750"/>
                  <a:gd name="T4" fmla="*/ 910 w 1750"/>
                  <a:gd name="T5" fmla="*/ 1120 h 1750"/>
                  <a:gd name="T6" fmla="*/ 910 w 1750"/>
                  <a:gd name="T7" fmla="*/ 421 h 1750"/>
                  <a:gd name="T8" fmla="*/ 630 w 1750"/>
                  <a:gd name="T9" fmla="*/ 421 h 1750"/>
                  <a:gd name="T10" fmla="*/ 141 w 1750"/>
                  <a:gd name="T11" fmla="*/ 142 h 1750"/>
                  <a:gd name="T12" fmla="*/ 141 w 1750"/>
                  <a:gd name="T13" fmla="*/ 1609 h 1750"/>
                  <a:gd name="T14" fmla="*/ 1608 w 1750"/>
                  <a:gd name="T15" fmla="*/ 1609 h 1750"/>
                  <a:gd name="T16" fmla="*/ 1601 w 1750"/>
                  <a:gd name="T17" fmla="*/ 1521 h 1750"/>
                  <a:gd name="T18" fmla="*/ 1589 w 1750"/>
                  <a:gd name="T19" fmla="*/ 1433 h 1750"/>
                  <a:gd name="T20" fmla="*/ 1572 w 1750"/>
                  <a:gd name="T21" fmla="*/ 1346 h 1750"/>
                  <a:gd name="T22" fmla="*/ 1550 w 1750"/>
                  <a:gd name="T23" fmla="*/ 1260 h 1750"/>
                  <a:gd name="T24" fmla="*/ 1190 w 1750"/>
                  <a:gd name="T25" fmla="*/ 1260 h 1750"/>
                  <a:gd name="T26" fmla="*/ 1190 w 1750"/>
                  <a:gd name="T27" fmla="*/ 625 h 1750"/>
                  <a:gd name="T28" fmla="*/ 1121 w 1750"/>
                  <a:gd name="T29" fmla="*/ 558 h 1750"/>
                  <a:gd name="T30" fmla="*/ 1049 w 1750"/>
                  <a:gd name="T31" fmla="*/ 495 h 1750"/>
                  <a:gd name="T32" fmla="*/ 1049 w 1750"/>
                  <a:gd name="T33" fmla="*/ 1260 h 1750"/>
                  <a:gd name="T34" fmla="*/ 490 w 1750"/>
                  <a:gd name="T35" fmla="*/ 1260 h 1750"/>
                  <a:gd name="T36" fmla="*/ 490 w 1750"/>
                  <a:gd name="T37" fmla="*/ 280 h 1750"/>
                  <a:gd name="T38" fmla="*/ 709 w 1750"/>
                  <a:gd name="T39" fmla="*/ 280 h 1750"/>
                  <a:gd name="T40" fmla="*/ 619 w 1750"/>
                  <a:gd name="T41" fmla="*/ 242 h 1750"/>
                  <a:gd name="T42" fmla="*/ 526 w 1750"/>
                  <a:gd name="T43" fmla="*/ 211 h 1750"/>
                  <a:gd name="T44" fmla="*/ 432 w 1750"/>
                  <a:gd name="T45" fmla="*/ 184 h 1750"/>
                  <a:gd name="T46" fmla="*/ 337 w 1750"/>
                  <a:gd name="T47" fmla="*/ 165 h 1750"/>
                  <a:gd name="T48" fmla="*/ 239 w 1750"/>
                  <a:gd name="T49" fmla="*/ 150 h 1750"/>
                  <a:gd name="T50" fmla="*/ 141 w 1750"/>
                  <a:gd name="T51" fmla="*/ 142 h 1750"/>
                  <a:gd name="T52" fmla="*/ 1329 w 1750"/>
                  <a:gd name="T53" fmla="*/ 141 h 1750"/>
                  <a:gd name="T54" fmla="*/ 1329 w 1750"/>
                  <a:gd name="T55" fmla="*/ 1120 h 1750"/>
                  <a:gd name="T56" fmla="*/ 1609 w 1750"/>
                  <a:gd name="T57" fmla="*/ 1120 h 1750"/>
                  <a:gd name="T58" fmla="*/ 1609 w 1750"/>
                  <a:gd name="T59" fmla="*/ 141 h 1750"/>
                  <a:gd name="T60" fmla="*/ 1329 w 1750"/>
                  <a:gd name="T61" fmla="*/ 141 h 1750"/>
                  <a:gd name="T62" fmla="*/ 0 w 1750"/>
                  <a:gd name="T63" fmla="*/ 0 h 1750"/>
                  <a:gd name="T64" fmla="*/ 70 w 1750"/>
                  <a:gd name="T65" fmla="*/ 0 h 1750"/>
                  <a:gd name="T66" fmla="*/ 180 w 1750"/>
                  <a:gd name="T67" fmla="*/ 4 h 1750"/>
                  <a:gd name="T68" fmla="*/ 289 w 1750"/>
                  <a:gd name="T69" fmla="*/ 15 h 1750"/>
                  <a:gd name="T70" fmla="*/ 397 w 1750"/>
                  <a:gd name="T71" fmla="*/ 33 h 1750"/>
                  <a:gd name="T72" fmla="*/ 503 w 1750"/>
                  <a:gd name="T73" fmla="*/ 58 h 1750"/>
                  <a:gd name="T74" fmla="*/ 607 w 1750"/>
                  <a:gd name="T75" fmla="*/ 90 h 1750"/>
                  <a:gd name="T76" fmla="*/ 710 w 1750"/>
                  <a:gd name="T77" fmla="*/ 128 h 1750"/>
                  <a:gd name="T78" fmla="*/ 808 w 1750"/>
                  <a:gd name="T79" fmla="*/ 173 h 1750"/>
                  <a:gd name="T80" fmla="*/ 904 w 1750"/>
                  <a:gd name="T81" fmla="*/ 224 h 1750"/>
                  <a:gd name="T82" fmla="*/ 996 w 1750"/>
                  <a:gd name="T83" fmla="*/ 280 h 1750"/>
                  <a:gd name="T84" fmla="*/ 1049 w 1750"/>
                  <a:gd name="T85" fmla="*/ 280 h 1750"/>
                  <a:gd name="T86" fmla="*/ 1049 w 1750"/>
                  <a:gd name="T87" fmla="*/ 316 h 1750"/>
                  <a:gd name="T88" fmla="*/ 1121 w 1750"/>
                  <a:gd name="T89" fmla="*/ 371 h 1750"/>
                  <a:gd name="T90" fmla="*/ 1190 w 1750"/>
                  <a:gd name="T91" fmla="*/ 429 h 1750"/>
                  <a:gd name="T92" fmla="*/ 1190 w 1750"/>
                  <a:gd name="T93" fmla="*/ 0 h 1750"/>
                  <a:gd name="T94" fmla="*/ 1750 w 1750"/>
                  <a:gd name="T95" fmla="*/ 0 h 1750"/>
                  <a:gd name="T96" fmla="*/ 1750 w 1750"/>
                  <a:gd name="T97" fmla="*/ 1260 h 1750"/>
                  <a:gd name="T98" fmla="*/ 1696 w 1750"/>
                  <a:gd name="T99" fmla="*/ 1260 h 1750"/>
                  <a:gd name="T100" fmla="*/ 1718 w 1750"/>
                  <a:gd name="T101" fmla="*/ 1364 h 1750"/>
                  <a:gd name="T102" fmla="*/ 1735 w 1750"/>
                  <a:gd name="T103" fmla="*/ 1469 h 1750"/>
                  <a:gd name="T104" fmla="*/ 1746 w 1750"/>
                  <a:gd name="T105" fmla="*/ 1574 h 1750"/>
                  <a:gd name="T106" fmla="*/ 1750 w 1750"/>
                  <a:gd name="T107" fmla="*/ 1680 h 1750"/>
                  <a:gd name="T108" fmla="*/ 1750 w 1750"/>
                  <a:gd name="T109" fmla="*/ 1750 h 1750"/>
                  <a:gd name="T110" fmla="*/ 0 w 1750"/>
                  <a:gd name="T111" fmla="*/ 1750 h 1750"/>
                  <a:gd name="T112" fmla="*/ 0 w 1750"/>
                  <a:gd name="T113" fmla="*/ 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0" h="1750">
                    <a:moveTo>
                      <a:pt x="630" y="421"/>
                    </a:moveTo>
                    <a:lnTo>
                      <a:pt x="630" y="1120"/>
                    </a:lnTo>
                    <a:lnTo>
                      <a:pt x="910" y="1120"/>
                    </a:lnTo>
                    <a:lnTo>
                      <a:pt x="910" y="421"/>
                    </a:lnTo>
                    <a:lnTo>
                      <a:pt x="630" y="421"/>
                    </a:lnTo>
                    <a:close/>
                    <a:moveTo>
                      <a:pt x="141" y="142"/>
                    </a:moveTo>
                    <a:lnTo>
                      <a:pt x="141" y="1609"/>
                    </a:lnTo>
                    <a:lnTo>
                      <a:pt x="1608" y="1609"/>
                    </a:lnTo>
                    <a:lnTo>
                      <a:pt x="1601" y="1521"/>
                    </a:lnTo>
                    <a:lnTo>
                      <a:pt x="1589" y="1433"/>
                    </a:lnTo>
                    <a:lnTo>
                      <a:pt x="1572" y="1346"/>
                    </a:lnTo>
                    <a:lnTo>
                      <a:pt x="1550" y="1260"/>
                    </a:lnTo>
                    <a:lnTo>
                      <a:pt x="1190" y="1260"/>
                    </a:lnTo>
                    <a:lnTo>
                      <a:pt x="1190" y="625"/>
                    </a:lnTo>
                    <a:lnTo>
                      <a:pt x="1121" y="558"/>
                    </a:lnTo>
                    <a:lnTo>
                      <a:pt x="1049" y="495"/>
                    </a:lnTo>
                    <a:lnTo>
                      <a:pt x="1049" y="1260"/>
                    </a:lnTo>
                    <a:lnTo>
                      <a:pt x="490" y="1260"/>
                    </a:lnTo>
                    <a:lnTo>
                      <a:pt x="490" y="280"/>
                    </a:lnTo>
                    <a:lnTo>
                      <a:pt x="709" y="280"/>
                    </a:lnTo>
                    <a:lnTo>
                      <a:pt x="619" y="242"/>
                    </a:lnTo>
                    <a:lnTo>
                      <a:pt x="526" y="211"/>
                    </a:lnTo>
                    <a:lnTo>
                      <a:pt x="432" y="184"/>
                    </a:lnTo>
                    <a:lnTo>
                      <a:pt x="337" y="165"/>
                    </a:lnTo>
                    <a:lnTo>
                      <a:pt x="239" y="150"/>
                    </a:lnTo>
                    <a:lnTo>
                      <a:pt x="141" y="142"/>
                    </a:lnTo>
                    <a:close/>
                    <a:moveTo>
                      <a:pt x="1329" y="141"/>
                    </a:moveTo>
                    <a:lnTo>
                      <a:pt x="1329" y="1120"/>
                    </a:lnTo>
                    <a:lnTo>
                      <a:pt x="1609" y="1120"/>
                    </a:lnTo>
                    <a:lnTo>
                      <a:pt x="1609" y="141"/>
                    </a:lnTo>
                    <a:lnTo>
                      <a:pt x="1329" y="141"/>
                    </a:lnTo>
                    <a:close/>
                    <a:moveTo>
                      <a:pt x="0" y="0"/>
                    </a:moveTo>
                    <a:lnTo>
                      <a:pt x="70" y="0"/>
                    </a:lnTo>
                    <a:lnTo>
                      <a:pt x="180" y="4"/>
                    </a:lnTo>
                    <a:lnTo>
                      <a:pt x="289" y="15"/>
                    </a:lnTo>
                    <a:lnTo>
                      <a:pt x="397" y="33"/>
                    </a:lnTo>
                    <a:lnTo>
                      <a:pt x="503" y="58"/>
                    </a:lnTo>
                    <a:lnTo>
                      <a:pt x="607" y="90"/>
                    </a:lnTo>
                    <a:lnTo>
                      <a:pt x="710" y="128"/>
                    </a:lnTo>
                    <a:lnTo>
                      <a:pt x="808" y="173"/>
                    </a:lnTo>
                    <a:lnTo>
                      <a:pt x="904" y="224"/>
                    </a:lnTo>
                    <a:lnTo>
                      <a:pt x="996" y="280"/>
                    </a:lnTo>
                    <a:lnTo>
                      <a:pt x="1049" y="280"/>
                    </a:lnTo>
                    <a:lnTo>
                      <a:pt x="1049" y="316"/>
                    </a:lnTo>
                    <a:lnTo>
                      <a:pt x="1121" y="371"/>
                    </a:lnTo>
                    <a:lnTo>
                      <a:pt x="1190" y="429"/>
                    </a:lnTo>
                    <a:lnTo>
                      <a:pt x="1190" y="0"/>
                    </a:lnTo>
                    <a:lnTo>
                      <a:pt x="1750" y="0"/>
                    </a:lnTo>
                    <a:lnTo>
                      <a:pt x="1750" y="1260"/>
                    </a:lnTo>
                    <a:lnTo>
                      <a:pt x="1696" y="1260"/>
                    </a:lnTo>
                    <a:lnTo>
                      <a:pt x="1718" y="1364"/>
                    </a:lnTo>
                    <a:lnTo>
                      <a:pt x="1735" y="1469"/>
                    </a:lnTo>
                    <a:lnTo>
                      <a:pt x="1746" y="1574"/>
                    </a:lnTo>
                    <a:lnTo>
                      <a:pt x="1750" y="1680"/>
                    </a:lnTo>
                    <a:lnTo>
                      <a:pt x="1750" y="1750"/>
                    </a:lnTo>
                    <a:lnTo>
                      <a:pt x="0" y="175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55" name="Freeform 45">
                <a:extLst>
                  <a:ext uri="{FF2B5EF4-FFF2-40B4-BE49-F238E27FC236}">
                    <a16:creationId xmlns:a16="http://schemas.microsoft.com/office/drawing/2014/main" id="{25454D25-F999-4D23-A8E4-CAF7F442DF79}"/>
                  </a:ext>
                </a:extLst>
              </p:cNvPr>
              <p:cNvSpPr>
                <a:spLocks/>
              </p:cNvSpPr>
              <p:nvPr/>
            </p:nvSpPr>
            <p:spPr bwMode="auto">
              <a:xfrm>
                <a:off x="2338" y="722"/>
                <a:ext cx="231" cy="232"/>
              </a:xfrm>
              <a:custGeom>
                <a:avLst/>
                <a:gdLst>
                  <a:gd name="T0" fmla="*/ 594 w 692"/>
                  <a:gd name="T1" fmla="*/ 0 h 694"/>
                  <a:gd name="T2" fmla="*/ 692 w 692"/>
                  <a:gd name="T3" fmla="*/ 100 h 694"/>
                  <a:gd name="T4" fmla="*/ 98 w 692"/>
                  <a:gd name="T5" fmla="*/ 694 h 694"/>
                  <a:gd name="T6" fmla="*/ 0 w 692"/>
                  <a:gd name="T7" fmla="*/ 596 h 694"/>
                  <a:gd name="T8" fmla="*/ 594 w 692"/>
                  <a:gd name="T9" fmla="*/ 0 h 694"/>
                </a:gdLst>
                <a:ahLst/>
                <a:cxnLst>
                  <a:cxn ang="0">
                    <a:pos x="T0" y="T1"/>
                  </a:cxn>
                  <a:cxn ang="0">
                    <a:pos x="T2" y="T3"/>
                  </a:cxn>
                  <a:cxn ang="0">
                    <a:pos x="T4" y="T5"/>
                  </a:cxn>
                  <a:cxn ang="0">
                    <a:pos x="T6" y="T7"/>
                  </a:cxn>
                  <a:cxn ang="0">
                    <a:pos x="T8" y="T9"/>
                  </a:cxn>
                </a:cxnLst>
                <a:rect l="0" t="0" r="r" b="b"/>
                <a:pathLst>
                  <a:path w="692" h="694">
                    <a:moveTo>
                      <a:pt x="594" y="0"/>
                    </a:moveTo>
                    <a:lnTo>
                      <a:pt x="692" y="100"/>
                    </a:lnTo>
                    <a:lnTo>
                      <a:pt x="98" y="694"/>
                    </a:lnTo>
                    <a:lnTo>
                      <a:pt x="0" y="596"/>
                    </a:lnTo>
                    <a:lnTo>
                      <a:pt x="5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56" name="Freeform 46">
                <a:extLst>
                  <a:ext uri="{FF2B5EF4-FFF2-40B4-BE49-F238E27FC236}">
                    <a16:creationId xmlns:a16="http://schemas.microsoft.com/office/drawing/2014/main" id="{2FB3D715-4F9B-4E6D-9BCA-9FD7F0AEE9FE}"/>
                  </a:ext>
                </a:extLst>
              </p:cNvPr>
              <p:cNvSpPr>
                <a:spLocks noEditPoints="1"/>
              </p:cNvSpPr>
              <p:nvPr/>
            </p:nvSpPr>
            <p:spPr bwMode="auto">
              <a:xfrm>
                <a:off x="2296" y="669"/>
                <a:ext cx="140" cy="140"/>
              </a:xfrm>
              <a:custGeom>
                <a:avLst/>
                <a:gdLst>
                  <a:gd name="T0" fmla="*/ 211 w 421"/>
                  <a:gd name="T1" fmla="*/ 140 h 420"/>
                  <a:gd name="T2" fmla="*/ 188 w 421"/>
                  <a:gd name="T3" fmla="*/ 143 h 420"/>
                  <a:gd name="T4" fmla="*/ 170 w 421"/>
                  <a:gd name="T5" fmla="*/ 153 h 420"/>
                  <a:gd name="T6" fmla="*/ 154 w 421"/>
                  <a:gd name="T7" fmla="*/ 169 h 420"/>
                  <a:gd name="T8" fmla="*/ 145 w 421"/>
                  <a:gd name="T9" fmla="*/ 188 h 420"/>
                  <a:gd name="T10" fmla="*/ 141 w 421"/>
                  <a:gd name="T11" fmla="*/ 210 h 420"/>
                  <a:gd name="T12" fmla="*/ 145 w 421"/>
                  <a:gd name="T13" fmla="*/ 232 h 420"/>
                  <a:gd name="T14" fmla="*/ 154 w 421"/>
                  <a:gd name="T15" fmla="*/ 251 h 420"/>
                  <a:gd name="T16" fmla="*/ 170 w 421"/>
                  <a:gd name="T17" fmla="*/ 267 h 420"/>
                  <a:gd name="T18" fmla="*/ 188 w 421"/>
                  <a:gd name="T19" fmla="*/ 277 h 420"/>
                  <a:gd name="T20" fmla="*/ 211 w 421"/>
                  <a:gd name="T21" fmla="*/ 280 h 420"/>
                  <a:gd name="T22" fmla="*/ 233 w 421"/>
                  <a:gd name="T23" fmla="*/ 277 h 420"/>
                  <a:gd name="T24" fmla="*/ 251 w 421"/>
                  <a:gd name="T25" fmla="*/ 267 h 420"/>
                  <a:gd name="T26" fmla="*/ 267 w 421"/>
                  <a:gd name="T27" fmla="*/ 251 h 420"/>
                  <a:gd name="T28" fmla="*/ 278 w 421"/>
                  <a:gd name="T29" fmla="*/ 232 h 420"/>
                  <a:gd name="T30" fmla="*/ 280 w 421"/>
                  <a:gd name="T31" fmla="*/ 210 h 420"/>
                  <a:gd name="T32" fmla="*/ 278 w 421"/>
                  <a:gd name="T33" fmla="*/ 188 h 420"/>
                  <a:gd name="T34" fmla="*/ 267 w 421"/>
                  <a:gd name="T35" fmla="*/ 169 h 420"/>
                  <a:gd name="T36" fmla="*/ 251 w 421"/>
                  <a:gd name="T37" fmla="*/ 153 h 420"/>
                  <a:gd name="T38" fmla="*/ 233 w 421"/>
                  <a:gd name="T39" fmla="*/ 143 h 420"/>
                  <a:gd name="T40" fmla="*/ 211 w 421"/>
                  <a:gd name="T41" fmla="*/ 140 h 420"/>
                  <a:gd name="T42" fmla="*/ 211 w 421"/>
                  <a:gd name="T43" fmla="*/ 0 h 420"/>
                  <a:gd name="T44" fmla="*/ 249 w 421"/>
                  <a:gd name="T45" fmla="*/ 4 h 420"/>
                  <a:gd name="T46" fmla="*/ 284 w 421"/>
                  <a:gd name="T47" fmla="*/ 13 h 420"/>
                  <a:gd name="T48" fmla="*/ 317 w 421"/>
                  <a:gd name="T49" fmla="*/ 29 h 420"/>
                  <a:gd name="T50" fmla="*/ 346 w 421"/>
                  <a:gd name="T51" fmla="*/ 50 h 420"/>
                  <a:gd name="T52" fmla="*/ 371 w 421"/>
                  <a:gd name="T53" fmla="*/ 75 h 420"/>
                  <a:gd name="T54" fmla="*/ 392 w 421"/>
                  <a:gd name="T55" fmla="*/ 104 h 420"/>
                  <a:gd name="T56" fmla="*/ 408 w 421"/>
                  <a:gd name="T57" fmla="*/ 136 h 420"/>
                  <a:gd name="T58" fmla="*/ 417 w 421"/>
                  <a:gd name="T59" fmla="*/ 172 h 420"/>
                  <a:gd name="T60" fmla="*/ 421 w 421"/>
                  <a:gd name="T61" fmla="*/ 210 h 420"/>
                  <a:gd name="T62" fmla="*/ 417 w 421"/>
                  <a:gd name="T63" fmla="*/ 248 h 420"/>
                  <a:gd name="T64" fmla="*/ 408 w 421"/>
                  <a:gd name="T65" fmla="*/ 284 h 420"/>
                  <a:gd name="T66" fmla="*/ 392 w 421"/>
                  <a:gd name="T67" fmla="*/ 316 h 420"/>
                  <a:gd name="T68" fmla="*/ 371 w 421"/>
                  <a:gd name="T69" fmla="*/ 345 h 420"/>
                  <a:gd name="T70" fmla="*/ 346 w 421"/>
                  <a:gd name="T71" fmla="*/ 370 h 420"/>
                  <a:gd name="T72" fmla="*/ 317 w 421"/>
                  <a:gd name="T73" fmla="*/ 391 h 420"/>
                  <a:gd name="T74" fmla="*/ 284 w 421"/>
                  <a:gd name="T75" fmla="*/ 407 h 420"/>
                  <a:gd name="T76" fmla="*/ 249 w 421"/>
                  <a:gd name="T77" fmla="*/ 416 h 420"/>
                  <a:gd name="T78" fmla="*/ 211 w 421"/>
                  <a:gd name="T79" fmla="*/ 420 h 420"/>
                  <a:gd name="T80" fmla="*/ 173 w 421"/>
                  <a:gd name="T81" fmla="*/ 416 h 420"/>
                  <a:gd name="T82" fmla="*/ 137 w 421"/>
                  <a:gd name="T83" fmla="*/ 407 h 420"/>
                  <a:gd name="T84" fmla="*/ 106 w 421"/>
                  <a:gd name="T85" fmla="*/ 391 h 420"/>
                  <a:gd name="T86" fmla="*/ 75 w 421"/>
                  <a:gd name="T87" fmla="*/ 370 h 420"/>
                  <a:gd name="T88" fmla="*/ 50 w 421"/>
                  <a:gd name="T89" fmla="*/ 345 h 420"/>
                  <a:gd name="T90" fmla="*/ 29 w 421"/>
                  <a:gd name="T91" fmla="*/ 316 h 420"/>
                  <a:gd name="T92" fmla="*/ 13 w 421"/>
                  <a:gd name="T93" fmla="*/ 284 h 420"/>
                  <a:gd name="T94" fmla="*/ 4 w 421"/>
                  <a:gd name="T95" fmla="*/ 248 h 420"/>
                  <a:gd name="T96" fmla="*/ 0 w 421"/>
                  <a:gd name="T97" fmla="*/ 210 h 420"/>
                  <a:gd name="T98" fmla="*/ 4 w 421"/>
                  <a:gd name="T99" fmla="*/ 172 h 420"/>
                  <a:gd name="T100" fmla="*/ 13 w 421"/>
                  <a:gd name="T101" fmla="*/ 136 h 420"/>
                  <a:gd name="T102" fmla="*/ 29 w 421"/>
                  <a:gd name="T103" fmla="*/ 104 h 420"/>
                  <a:gd name="T104" fmla="*/ 50 w 421"/>
                  <a:gd name="T105" fmla="*/ 75 h 420"/>
                  <a:gd name="T106" fmla="*/ 75 w 421"/>
                  <a:gd name="T107" fmla="*/ 50 h 420"/>
                  <a:gd name="T108" fmla="*/ 106 w 421"/>
                  <a:gd name="T109" fmla="*/ 29 h 420"/>
                  <a:gd name="T110" fmla="*/ 137 w 421"/>
                  <a:gd name="T111" fmla="*/ 13 h 420"/>
                  <a:gd name="T112" fmla="*/ 173 w 421"/>
                  <a:gd name="T113" fmla="*/ 4 h 420"/>
                  <a:gd name="T114" fmla="*/ 211 w 421"/>
                  <a:gd name="T11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1" h="420">
                    <a:moveTo>
                      <a:pt x="211" y="140"/>
                    </a:moveTo>
                    <a:lnTo>
                      <a:pt x="188" y="143"/>
                    </a:lnTo>
                    <a:lnTo>
                      <a:pt x="170" y="153"/>
                    </a:lnTo>
                    <a:lnTo>
                      <a:pt x="154" y="169"/>
                    </a:lnTo>
                    <a:lnTo>
                      <a:pt x="145" y="188"/>
                    </a:lnTo>
                    <a:lnTo>
                      <a:pt x="141" y="210"/>
                    </a:lnTo>
                    <a:lnTo>
                      <a:pt x="145" y="232"/>
                    </a:lnTo>
                    <a:lnTo>
                      <a:pt x="154" y="251"/>
                    </a:lnTo>
                    <a:lnTo>
                      <a:pt x="170" y="267"/>
                    </a:lnTo>
                    <a:lnTo>
                      <a:pt x="188" y="277"/>
                    </a:lnTo>
                    <a:lnTo>
                      <a:pt x="211" y="280"/>
                    </a:lnTo>
                    <a:lnTo>
                      <a:pt x="233" y="277"/>
                    </a:lnTo>
                    <a:lnTo>
                      <a:pt x="251" y="267"/>
                    </a:lnTo>
                    <a:lnTo>
                      <a:pt x="267" y="251"/>
                    </a:lnTo>
                    <a:lnTo>
                      <a:pt x="278" y="232"/>
                    </a:lnTo>
                    <a:lnTo>
                      <a:pt x="280" y="210"/>
                    </a:lnTo>
                    <a:lnTo>
                      <a:pt x="278" y="188"/>
                    </a:lnTo>
                    <a:lnTo>
                      <a:pt x="267" y="169"/>
                    </a:lnTo>
                    <a:lnTo>
                      <a:pt x="251" y="153"/>
                    </a:lnTo>
                    <a:lnTo>
                      <a:pt x="233" y="143"/>
                    </a:lnTo>
                    <a:lnTo>
                      <a:pt x="211" y="140"/>
                    </a:lnTo>
                    <a:close/>
                    <a:moveTo>
                      <a:pt x="211" y="0"/>
                    </a:moveTo>
                    <a:lnTo>
                      <a:pt x="249" y="4"/>
                    </a:lnTo>
                    <a:lnTo>
                      <a:pt x="284" y="13"/>
                    </a:lnTo>
                    <a:lnTo>
                      <a:pt x="317" y="29"/>
                    </a:lnTo>
                    <a:lnTo>
                      <a:pt x="346" y="50"/>
                    </a:lnTo>
                    <a:lnTo>
                      <a:pt x="371" y="75"/>
                    </a:lnTo>
                    <a:lnTo>
                      <a:pt x="392" y="104"/>
                    </a:lnTo>
                    <a:lnTo>
                      <a:pt x="408" y="136"/>
                    </a:lnTo>
                    <a:lnTo>
                      <a:pt x="417" y="172"/>
                    </a:lnTo>
                    <a:lnTo>
                      <a:pt x="421" y="210"/>
                    </a:lnTo>
                    <a:lnTo>
                      <a:pt x="417" y="248"/>
                    </a:lnTo>
                    <a:lnTo>
                      <a:pt x="408" y="284"/>
                    </a:lnTo>
                    <a:lnTo>
                      <a:pt x="392" y="316"/>
                    </a:lnTo>
                    <a:lnTo>
                      <a:pt x="371" y="345"/>
                    </a:lnTo>
                    <a:lnTo>
                      <a:pt x="346" y="370"/>
                    </a:lnTo>
                    <a:lnTo>
                      <a:pt x="317" y="391"/>
                    </a:lnTo>
                    <a:lnTo>
                      <a:pt x="284" y="407"/>
                    </a:lnTo>
                    <a:lnTo>
                      <a:pt x="249" y="416"/>
                    </a:lnTo>
                    <a:lnTo>
                      <a:pt x="211" y="420"/>
                    </a:lnTo>
                    <a:lnTo>
                      <a:pt x="173" y="416"/>
                    </a:lnTo>
                    <a:lnTo>
                      <a:pt x="137" y="407"/>
                    </a:lnTo>
                    <a:lnTo>
                      <a:pt x="106" y="391"/>
                    </a:lnTo>
                    <a:lnTo>
                      <a:pt x="75" y="370"/>
                    </a:lnTo>
                    <a:lnTo>
                      <a:pt x="50" y="345"/>
                    </a:lnTo>
                    <a:lnTo>
                      <a:pt x="29" y="316"/>
                    </a:lnTo>
                    <a:lnTo>
                      <a:pt x="13" y="284"/>
                    </a:lnTo>
                    <a:lnTo>
                      <a:pt x="4" y="248"/>
                    </a:lnTo>
                    <a:lnTo>
                      <a:pt x="0" y="210"/>
                    </a:lnTo>
                    <a:lnTo>
                      <a:pt x="4" y="172"/>
                    </a:lnTo>
                    <a:lnTo>
                      <a:pt x="13" y="136"/>
                    </a:lnTo>
                    <a:lnTo>
                      <a:pt x="29" y="104"/>
                    </a:lnTo>
                    <a:lnTo>
                      <a:pt x="50" y="75"/>
                    </a:lnTo>
                    <a:lnTo>
                      <a:pt x="75" y="50"/>
                    </a:lnTo>
                    <a:lnTo>
                      <a:pt x="106" y="29"/>
                    </a:lnTo>
                    <a:lnTo>
                      <a:pt x="137" y="13"/>
                    </a:lnTo>
                    <a:lnTo>
                      <a:pt x="173" y="4"/>
                    </a:lnTo>
                    <a:lnTo>
                      <a:pt x="2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57" name="Freeform 47">
                <a:extLst>
                  <a:ext uri="{FF2B5EF4-FFF2-40B4-BE49-F238E27FC236}">
                    <a16:creationId xmlns:a16="http://schemas.microsoft.com/office/drawing/2014/main" id="{5B7E80B0-8F08-4733-B80D-6F38529BBFAF}"/>
                  </a:ext>
                </a:extLst>
              </p:cNvPr>
              <p:cNvSpPr>
                <a:spLocks noEditPoints="1"/>
              </p:cNvSpPr>
              <p:nvPr/>
            </p:nvSpPr>
            <p:spPr bwMode="auto">
              <a:xfrm>
                <a:off x="2482" y="856"/>
                <a:ext cx="141" cy="139"/>
              </a:xfrm>
              <a:custGeom>
                <a:avLst/>
                <a:gdLst>
                  <a:gd name="T0" fmla="*/ 211 w 421"/>
                  <a:gd name="T1" fmla="*/ 140 h 419"/>
                  <a:gd name="T2" fmla="*/ 188 w 421"/>
                  <a:gd name="T3" fmla="*/ 143 h 419"/>
                  <a:gd name="T4" fmla="*/ 169 w 421"/>
                  <a:gd name="T5" fmla="*/ 153 h 419"/>
                  <a:gd name="T6" fmla="*/ 154 w 421"/>
                  <a:gd name="T7" fmla="*/ 168 h 419"/>
                  <a:gd name="T8" fmla="*/ 144 w 421"/>
                  <a:gd name="T9" fmla="*/ 188 h 419"/>
                  <a:gd name="T10" fmla="*/ 141 w 421"/>
                  <a:gd name="T11" fmla="*/ 210 h 419"/>
                  <a:gd name="T12" fmla="*/ 144 w 421"/>
                  <a:gd name="T13" fmla="*/ 232 h 419"/>
                  <a:gd name="T14" fmla="*/ 154 w 421"/>
                  <a:gd name="T15" fmla="*/ 251 h 419"/>
                  <a:gd name="T16" fmla="*/ 169 w 421"/>
                  <a:gd name="T17" fmla="*/ 267 h 419"/>
                  <a:gd name="T18" fmla="*/ 188 w 421"/>
                  <a:gd name="T19" fmla="*/ 276 h 419"/>
                  <a:gd name="T20" fmla="*/ 211 w 421"/>
                  <a:gd name="T21" fmla="*/ 280 h 419"/>
                  <a:gd name="T22" fmla="*/ 233 w 421"/>
                  <a:gd name="T23" fmla="*/ 276 h 419"/>
                  <a:gd name="T24" fmla="*/ 251 w 421"/>
                  <a:gd name="T25" fmla="*/ 267 h 419"/>
                  <a:gd name="T26" fmla="*/ 267 w 421"/>
                  <a:gd name="T27" fmla="*/ 251 h 419"/>
                  <a:gd name="T28" fmla="*/ 276 w 421"/>
                  <a:gd name="T29" fmla="*/ 232 h 419"/>
                  <a:gd name="T30" fmla="*/ 280 w 421"/>
                  <a:gd name="T31" fmla="*/ 210 h 419"/>
                  <a:gd name="T32" fmla="*/ 276 w 421"/>
                  <a:gd name="T33" fmla="*/ 188 h 419"/>
                  <a:gd name="T34" fmla="*/ 267 w 421"/>
                  <a:gd name="T35" fmla="*/ 168 h 419"/>
                  <a:gd name="T36" fmla="*/ 251 w 421"/>
                  <a:gd name="T37" fmla="*/ 153 h 419"/>
                  <a:gd name="T38" fmla="*/ 233 w 421"/>
                  <a:gd name="T39" fmla="*/ 143 h 419"/>
                  <a:gd name="T40" fmla="*/ 211 w 421"/>
                  <a:gd name="T41" fmla="*/ 140 h 419"/>
                  <a:gd name="T42" fmla="*/ 211 w 421"/>
                  <a:gd name="T43" fmla="*/ 0 h 419"/>
                  <a:gd name="T44" fmla="*/ 249 w 421"/>
                  <a:gd name="T45" fmla="*/ 4 h 419"/>
                  <a:gd name="T46" fmla="*/ 283 w 421"/>
                  <a:gd name="T47" fmla="*/ 13 h 419"/>
                  <a:gd name="T48" fmla="*/ 316 w 421"/>
                  <a:gd name="T49" fmla="*/ 29 h 419"/>
                  <a:gd name="T50" fmla="*/ 346 w 421"/>
                  <a:gd name="T51" fmla="*/ 50 h 419"/>
                  <a:gd name="T52" fmla="*/ 371 w 421"/>
                  <a:gd name="T53" fmla="*/ 75 h 419"/>
                  <a:gd name="T54" fmla="*/ 392 w 421"/>
                  <a:gd name="T55" fmla="*/ 104 h 419"/>
                  <a:gd name="T56" fmla="*/ 408 w 421"/>
                  <a:gd name="T57" fmla="*/ 136 h 419"/>
                  <a:gd name="T58" fmla="*/ 417 w 421"/>
                  <a:gd name="T59" fmla="*/ 172 h 419"/>
                  <a:gd name="T60" fmla="*/ 421 w 421"/>
                  <a:gd name="T61" fmla="*/ 210 h 419"/>
                  <a:gd name="T62" fmla="*/ 417 w 421"/>
                  <a:gd name="T63" fmla="*/ 247 h 419"/>
                  <a:gd name="T64" fmla="*/ 408 w 421"/>
                  <a:gd name="T65" fmla="*/ 282 h 419"/>
                  <a:gd name="T66" fmla="*/ 392 w 421"/>
                  <a:gd name="T67" fmla="*/ 315 h 419"/>
                  <a:gd name="T68" fmla="*/ 371 w 421"/>
                  <a:gd name="T69" fmla="*/ 345 h 419"/>
                  <a:gd name="T70" fmla="*/ 346 w 421"/>
                  <a:gd name="T71" fmla="*/ 370 h 419"/>
                  <a:gd name="T72" fmla="*/ 316 w 421"/>
                  <a:gd name="T73" fmla="*/ 391 h 419"/>
                  <a:gd name="T74" fmla="*/ 283 w 421"/>
                  <a:gd name="T75" fmla="*/ 406 h 419"/>
                  <a:gd name="T76" fmla="*/ 249 w 421"/>
                  <a:gd name="T77" fmla="*/ 416 h 419"/>
                  <a:gd name="T78" fmla="*/ 211 w 421"/>
                  <a:gd name="T79" fmla="*/ 419 h 419"/>
                  <a:gd name="T80" fmla="*/ 173 w 421"/>
                  <a:gd name="T81" fmla="*/ 416 h 419"/>
                  <a:gd name="T82" fmla="*/ 137 w 421"/>
                  <a:gd name="T83" fmla="*/ 406 h 419"/>
                  <a:gd name="T84" fmla="*/ 104 w 421"/>
                  <a:gd name="T85" fmla="*/ 391 h 419"/>
                  <a:gd name="T86" fmla="*/ 75 w 421"/>
                  <a:gd name="T87" fmla="*/ 370 h 419"/>
                  <a:gd name="T88" fmla="*/ 50 w 421"/>
                  <a:gd name="T89" fmla="*/ 345 h 419"/>
                  <a:gd name="T90" fmla="*/ 29 w 421"/>
                  <a:gd name="T91" fmla="*/ 315 h 419"/>
                  <a:gd name="T92" fmla="*/ 13 w 421"/>
                  <a:gd name="T93" fmla="*/ 282 h 419"/>
                  <a:gd name="T94" fmla="*/ 4 w 421"/>
                  <a:gd name="T95" fmla="*/ 247 h 419"/>
                  <a:gd name="T96" fmla="*/ 0 w 421"/>
                  <a:gd name="T97" fmla="*/ 210 h 419"/>
                  <a:gd name="T98" fmla="*/ 4 w 421"/>
                  <a:gd name="T99" fmla="*/ 172 h 419"/>
                  <a:gd name="T100" fmla="*/ 13 w 421"/>
                  <a:gd name="T101" fmla="*/ 136 h 419"/>
                  <a:gd name="T102" fmla="*/ 29 w 421"/>
                  <a:gd name="T103" fmla="*/ 104 h 419"/>
                  <a:gd name="T104" fmla="*/ 50 w 421"/>
                  <a:gd name="T105" fmla="*/ 75 h 419"/>
                  <a:gd name="T106" fmla="*/ 75 w 421"/>
                  <a:gd name="T107" fmla="*/ 50 h 419"/>
                  <a:gd name="T108" fmla="*/ 104 w 421"/>
                  <a:gd name="T109" fmla="*/ 29 h 419"/>
                  <a:gd name="T110" fmla="*/ 137 w 421"/>
                  <a:gd name="T111" fmla="*/ 13 h 419"/>
                  <a:gd name="T112" fmla="*/ 173 w 421"/>
                  <a:gd name="T113" fmla="*/ 4 h 419"/>
                  <a:gd name="T114" fmla="*/ 211 w 421"/>
                  <a:gd name="T115"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1" h="419">
                    <a:moveTo>
                      <a:pt x="211" y="140"/>
                    </a:moveTo>
                    <a:lnTo>
                      <a:pt x="188" y="143"/>
                    </a:lnTo>
                    <a:lnTo>
                      <a:pt x="169" y="153"/>
                    </a:lnTo>
                    <a:lnTo>
                      <a:pt x="154" y="168"/>
                    </a:lnTo>
                    <a:lnTo>
                      <a:pt x="144" y="188"/>
                    </a:lnTo>
                    <a:lnTo>
                      <a:pt x="141" y="210"/>
                    </a:lnTo>
                    <a:lnTo>
                      <a:pt x="144" y="232"/>
                    </a:lnTo>
                    <a:lnTo>
                      <a:pt x="154" y="251"/>
                    </a:lnTo>
                    <a:lnTo>
                      <a:pt x="169" y="267"/>
                    </a:lnTo>
                    <a:lnTo>
                      <a:pt x="188" y="276"/>
                    </a:lnTo>
                    <a:lnTo>
                      <a:pt x="211" y="280"/>
                    </a:lnTo>
                    <a:lnTo>
                      <a:pt x="233" y="276"/>
                    </a:lnTo>
                    <a:lnTo>
                      <a:pt x="251" y="267"/>
                    </a:lnTo>
                    <a:lnTo>
                      <a:pt x="267" y="251"/>
                    </a:lnTo>
                    <a:lnTo>
                      <a:pt x="276" y="232"/>
                    </a:lnTo>
                    <a:lnTo>
                      <a:pt x="280" y="210"/>
                    </a:lnTo>
                    <a:lnTo>
                      <a:pt x="276" y="188"/>
                    </a:lnTo>
                    <a:lnTo>
                      <a:pt x="267" y="168"/>
                    </a:lnTo>
                    <a:lnTo>
                      <a:pt x="251" y="153"/>
                    </a:lnTo>
                    <a:lnTo>
                      <a:pt x="233" y="143"/>
                    </a:lnTo>
                    <a:lnTo>
                      <a:pt x="211" y="140"/>
                    </a:lnTo>
                    <a:close/>
                    <a:moveTo>
                      <a:pt x="211" y="0"/>
                    </a:moveTo>
                    <a:lnTo>
                      <a:pt x="249" y="4"/>
                    </a:lnTo>
                    <a:lnTo>
                      <a:pt x="283" y="13"/>
                    </a:lnTo>
                    <a:lnTo>
                      <a:pt x="316" y="29"/>
                    </a:lnTo>
                    <a:lnTo>
                      <a:pt x="346" y="50"/>
                    </a:lnTo>
                    <a:lnTo>
                      <a:pt x="371" y="75"/>
                    </a:lnTo>
                    <a:lnTo>
                      <a:pt x="392" y="104"/>
                    </a:lnTo>
                    <a:lnTo>
                      <a:pt x="408" y="136"/>
                    </a:lnTo>
                    <a:lnTo>
                      <a:pt x="417" y="172"/>
                    </a:lnTo>
                    <a:lnTo>
                      <a:pt x="421" y="210"/>
                    </a:lnTo>
                    <a:lnTo>
                      <a:pt x="417" y="247"/>
                    </a:lnTo>
                    <a:lnTo>
                      <a:pt x="408" y="282"/>
                    </a:lnTo>
                    <a:lnTo>
                      <a:pt x="392" y="315"/>
                    </a:lnTo>
                    <a:lnTo>
                      <a:pt x="371" y="345"/>
                    </a:lnTo>
                    <a:lnTo>
                      <a:pt x="346" y="370"/>
                    </a:lnTo>
                    <a:lnTo>
                      <a:pt x="316" y="391"/>
                    </a:lnTo>
                    <a:lnTo>
                      <a:pt x="283" y="406"/>
                    </a:lnTo>
                    <a:lnTo>
                      <a:pt x="249" y="416"/>
                    </a:lnTo>
                    <a:lnTo>
                      <a:pt x="211" y="419"/>
                    </a:lnTo>
                    <a:lnTo>
                      <a:pt x="173" y="416"/>
                    </a:lnTo>
                    <a:lnTo>
                      <a:pt x="137" y="406"/>
                    </a:lnTo>
                    <a:lnTo>
                      <a:pt x="104" y="391"/>
                    </a:lnTo>
                    <a:lnTo>
                      <a:pt x="75" y="370"/>
                    </a:lnTo>
                    <a:lnTo>
                      <a:pt x="50" y="345"/>
                    </a:lnTo>
                    <a:lnTo>
                      <a:pt x="29" y="315"/>
                    </a:lnTo>
                    <a:lnTo>
                      <a:pt x="13" y="282"/>
                    </a:lnTo>
                    <a:lnTo>
                      <a:pt x="4" y="247"/>
                    </a:lnTo>
                    <a:lnTo>
                      <a:pt x="0" y="210"/>
                    </a:lnTo>
                    <a:lnTo>
                      <a:pt x="4" y="172"/>
                    </a:lnTo>
                    <a:lnTo>
                      <a:pt x="13" y="136"/>
                    </a:lnTo>
                    <a:lnTo>
                      <a:pt x="29" y="104"/>
                    </a:lnTo>
                    <a:lnTo>
                      <a:pt x="50" y="75"/>
                    </a:lnTo>
                    <a:lnTo>
                      <a:pt x="75" y="50"/>
                    </a:lnTo>
                    <a:lnTo>
                      <a:pt x="104" y="29"/>
                    </a:lnTo>
                    <a:lnTo>
                      <a:pt x="137" y="13"/>
                    </a:lnTo>
                    <a:lnTo>
                      <a:pt x="173" y="4"/>
                    </a:lnTo>
                    <a:lnTo>
                      <a:pt x="2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58" name="Freeform 48">
                <a:extLst>
                  <a:ext uri="{FF2B5EF4-FFF2-40B4-BE49-F238E27FC236}">
                    <a16:creationId xmlns:a16="http://schemas.microsoft.com/office/drawing/2014/main" id="{B19C1EB4-D7A8-494E-B351-ACF1410CDF2B}"/>
                  </a:ext>
                </a:extLst>
              </p:cNvPr>
              <p:cNvSpPr>
                <a:spLocks noEditPoints="1"/>
              </p:cNvSpPr>
              <p:nvPr/>
            </p:nvSpPr>
            <p:spPr bwMode="auto">
              <a:xfrm>
                <a:off x="2156" y="16"/>
                <a:ext cx="1122" cy="1446"/>
              </a:xfrm>
              <a:custGeom>
                <a:avLst/>
                <a:gdLst>
                  <a:gd name="T0" fmla="*/ 3093 w 3367"/>
                  <a:gd name="T1" fmla="*/ 4044 h 4338"/>
                  <a:gd name="T2" fmla="*/ 3188 w 3367"/>
                  <a:gd name="T3" fmla="*/ 4057 h 4338"/>
                  <a:gd name="T4" fmla="*/ 3225 w 3367"/>
                  <a:gd name="T5" fmla="*/ 3969 h 4338"/>
                  <a:gd name="T6" fmla="*/ 2403 w 3367"/>
                  <a:gd name="T7" fmla="*/ 3013 h 4338"/>
                  <a:gd name="T8" fmla="*/ 2223 w 3367"/>
                  <a:gd name="T9" fmla="*/ 3123 h 4338"/>
                  <a:gd name="T10" fmla="*/ 2173 w 3367"/>
                  <a:gd name="T11" fmla="*/ 3334 h 4338"/>
                  <a:gd name="T12" fmla="*/ 2283 w 3367"/>
                  <a:gd name="T13" fmla="*/ 3514 h 4338"/>
                  <a:gd name="T14" fmla="*/ 2494 w 3367"/>
                  <a:gd name="T15" fmla="*/ 3565 h 4338"/>
                  <a:gd name="T16" fmla="*/ 2675 w 3367"/>
                  <a:gd name="T17" fmla="*/ 3453 h 4338"/>
                  <a:gd name="T18" fmla="*/ 2725 w 3367"/>
                  <a:gd name="T19" fmla="*/ 3243 h 4338"/>
                  <a:gd name="T20" fmla="*/ 2615 w 3367"/>
                  <a:gd name="T21" fmla="*/ 3063 h 4338"/>
                  <a:gd name="T22" fmla="*/ 1609 w 3367"/>
                  <a:gd name="T23" fmla="*/ 1121 h 4338"/>
                  <a:gd name="T24" fmla="*/ 1028 w 3367"/>
                  <a:gd name="T25" fmla="*/ 1265 h 4338"/>
                  <a:gd name="T26" fmla="*/ 607 w 3367"/>
                  <a:gd name="T27" fmla="*/ 1556 h 4338"/>
                  <a:gd name="T28" fmla="*/ 308 w 3367"/>
                  <a:gd name="T29" fmla="*/ 1963 h 4338"/>
                  <a:gd name="T30" fmla="*/ 154 w 3367"/>
                  <a:gd name="T31" fmla="*/ 2449 h 4338"/>
                  <a:gd name="T32" fmla="*/ 174 w 3367"/>
                  <a:gd name="T33" fmla="*/ 2981 h 4338"/>
                  <a:gd name="T34" fmla="*/ 368 w 3367"/>
                  <a:gd name="T35" fmla="*/ 3465 h 4338"/>
                  <a:gd name="T36" fmla="*/ 706 w 3367"/>
                  <a:gd name="T37" fmla="*/ 3850 h 4338"/>
                  <a:gd name="T38" fmla="*/ 1154 w 3367"/>
                  <a:gd name="T39" fmla="*/ 4105 h 4338"/>
                  <a:gd name="T40" fmla="*/ 1679 w 3367"/>
                  <a:gd name="T41" fmla="*/ 4199 h 4338"/>
                  <a:gd name="T42" fmla="*/ 2166 w 3367"/>
                  <a:gd name="T43" fmla="*/ 4118 h 4338"/>
                  <a:gd name="T44" fmla="*/ 2600 w 3367"/>
                  <a:gd name="T45" fmla="*/ 3890 h 4338"/>
                  <a:gd name="T46" fmla="*/ 2392 w 3367"/>
                  <a:gd name="T47" fmla="*/ 3704 h 4338"/>
                  <a:gd name="T48" fmla="*/ 2152 w 3367"/>
                  <a:gd name="T49" fmla="*/ 3585 h 4338"/>
                  <a:gd name="T50" fmla="*/ 2032 w 3367"/>
                  <a:gd name="T51" fmla="*/ 3346 h 4338"/>
                  <a:gd name="T52" fmla="*/ 2086 w 3367"/>
                  <a:gd name="T53" fmla="*/ 3077 h 4338"/>
                  <a:gd name="T54" fmla="*/ 2286 w 3367"/>
                  <a:gd name="T55" fmla="*/ 2901 h 4338"/>
                  <a:gd name="T56" fmla="*/ 2561 w 3367"/>
                  <a:gd name="T57" fmla="*/ 2884 h 4338"/>
                  <a:gd name="T58" fmla="*/ 2782 w 3367"/>
                  <a:gd name="T59" fmla="*/ 3033 h 4338"/>
                  <a:gd name="T60" fmla="*/ 2868 w 3367"/>
                  <a:gd name="T61" fmla="*/ 3289 h 4338"/>
                  <a:gd name="T62" fmla="*/ 3069 w 3367"/>
                  <a:gd name="T63" fmla="*/ 3321 h 4338"/>
                  <a:gd name="T64" fmla="*/ 3209 w 3367"/>
                  <a:gd name="T65" fmla="*/ 2832 h 4338"/>
                  <a:gd name="T66" fmla="*/ 139 w 3367"/>
                  <a:gd name="T67" fmla="*/ 840 h 4338"/>
                  <a:gd name="T68" fmla="*/ 0 w 3367"/>
                  <a:gd name="T69" fmla="*/ 0 h 4338"/>
                  <a:gd name="T70" fmla="*/ 1679 w 3367"/>
                  <a:gd name="T71" fmla="*/ 979 h 4338"/>
                  <a:gd name="T72" fmla="*/ 3355 w 3367"/>
                  <a:gd name="T73" fmla="*/ 2771 h 4338"/>
                  <a:gd name="T74" fmla="*/ 3227 w 3367"/>
                  <a:gd name="T75" fmla="*/ 3307 h 4338"/>
                  <a:gd name="T76" fmla="*/ 3328 w 3367"/>
                  <a:gd name="T77" fmla="*/ 3863 h 4338"/>
                  <a:gd name="T78" fmla="*/ 3360 w 3367"/>
                  <a:gd name="T79" fmla="*/ 4044 h 4338"/>
                  <a:gd name="T80" fmla="*/ 3247 w 3367"/>
                  <a:gd name="T81" fmla="*/ 4183 h 4338"/>
                  <a:gd name="T82" fmla="*/ 3083 w 3367"/>
                  <a:gd name="T83" fmla="*/ 4196 h 4338"/>
                  <a:gd name="T84" fmla="*/ 2692 w 3367"/>
                  <a:gd name="T85" fmla="*/ 3995 h 4338"/>
                  <a:gd name="T86" fmla="*/ 2215 w 3367"/>
                  <a:gd name="T87" fmla="*/ 4250 h 4338"/>
                  <a:gd name="T88" fmla="*/ 1679 w 3367"/>
                  <a:gd name="T89" fmla="*/ 4338 h 4338"/>
                  <a:gd name="T90" fmla="*/ 1106 w 3367"/>
                  <a:gd name="T91" fmla="*/ 4237 h 4338"/>
                  <a:gd name="T92" fmla="*/ 617 w 3367"/>
                  <a:gd name="T93" fmla="*/ 3958 h 4338"/>
                  <a:gd name="T94" fmla="*/ 248 w 3367"/>
                  <a:gd name="T95" fmla="*/ 3537 h 4338"/>
                  <a:gd name="T96" fmla="*/ 37 w 3367"/>
                  <a:gd name="T97" fmla="*/ 3012 h 4338"/>
                  <a:gd name="T98" fmla="*/ 14 w 3367"/>
                  <a:gd name="T99" fmla="*/ 2437 h 4338"/>
                  <a:gd name="T100" fmla="*/ 172 w 3367"/>
                  <a:gd name="T101" fmla="*/ 1921 h 4338"/>
                  <a:gd name="T102" fmla="*/ 481 w 3367"/>
                  <a:gd name="T103" fmla="*/ 1483 h 4338"/>
                  <a:gd name="T104" fmla="*/ 918 w 3367"/>
                  <a:gd name="T105" fmla="*/ 1163 h 4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67" h="4338">
                    <a:moveTo>
                      <a:pt x="2796" y="3524"/>
                    </a:moveTo>
                    <a:lnTo>
                      <a:pt x="2763" y="3566"/>
                    </a:lnTo>
                    <a:lnTo>
                      <a:pt x="2726" y="3603"/>
                    </a:lnTo>
                    <a:lnTo>
                      <a:pt x="2684" y="3636"/>
                    </a:lnTo>
                    <a:lnTo>
                      <a:pt x="3093" y="4044"/>
                    </a:lnTo>
                    <a:lnTo>
                      <a:pt x="3110" y="4057"/>
                    </a:lnTo>
                    <a:lnTo>
                      <a:pt x="3129" y="4065"/>
                    </a:lnTo>
                    <a:lnTo>
                      <a:pt x="3148" y="4067"/>
                    </a:lnTo>
                    <a:lnTo>
                      <a:pt x="3168" y="4065"/>
                    </a:lnTo>
                    <a:lnTo>
                      <a:pt x="3188" y="4057"/>
                    </a:lnTo>
                    <a:lnTo>
                      <a:pt x="3204" y="4044"/>
                    </a:lnTo>
                    <a:lnTo>
                      <a:pt x="3217" y="4026"/>
                    </a:lnTo>
                    <a:lnTo>
                      <a:pt x="3225" y="4008"/>
                    </a:lnTo>
                    <a:lnTo>
                      <a:pt x="3227" y="3988"/>
                    </a:lnTo>
                    <a:lnTo>
                      <a:pt x="3225" y="3969"/>
                    </a:lnTo>
                    <a:lnTo>
                      <a:pt x="3217" y="3949"/>
                    </a:lnTo>
                    <a:lnTo>
                      <a:pt x="3204" y="3933"/>
                    </a:lnTo>
                    <a:lnTo>
                      <a:pt x="2796" y="3524"/>
                    </a:lnTo>
                    <a:close/>
                    <a:moveTo>
                      <a:pt x="2449" y="3009"/>
                    </a:moveTo>
                    <a:lnTo>
                      <a:pt x="2403" y="3013"/>
                    </a:lnTo>
                    <a:lnTo>
                      <a:pt x="2361" y="3023"/>
                    </a:lnTo>
                    <a:lnTo>
                      <a:pt x="2320" y="3041"/>
                    </a:lnTo>
                    <a:lnTo>
                      <a:pt x="2283" y="3063"/>
                    </a:lnTo>
                    <a:lnTo>
                      <a:pt x="2251" y="3090"/>
                    </a:lnTo>
                    <a:lnTo>
                      <a:pt x="2223" y="3123"/>
                    </a:lnTo>
                    <a:lnTo>
                      <a:pt x="2201" y="3160"/>
                    </a:lnTo>
                    <a:lnTo>
                      <a:pt x="2183" y="3200"/>
                    </a:lnTo>
                    <a:lnTo>
                      <a:pt x="2173" y="3243"/>
                    </a:lnTo>
                    <a:lnTo>
                      <a:pt x="2169" y="3289"/>
                    </a:lnTo>
                    <a:lnTo>
                      <a:pt x="2173" y="3334"/>
                    </a:lnTo>
                    <a:lnTo>
                      <a:pt x="2183" y="3377"/>
                    </a:lnTo>
                    <a:lnTo>
                      <a:pt x="2201" y="3417"/>
                    </a:lnTo>
                    <a:lnTo>
                      <a:pt x="2223" y="3453"/>
                    </a:lnTo>
                    <a:lnTo>
                      <a:pt x="2251" y="3486"/>
                    </a:lnTo>
                    <a:lnTo>
                      <a:pt x="2283" y="3514"/>
                    </a:lnTo>
                    <a:lnTo>
                      <a:pt x="2320" y="3537"/>
                    </a:lnTo>
                    <a:lnTo>
                      <a:pt x="2361" y="3555"/>
                    </a:lnTo>
                    <a:lnTo>
                      <a:pt x="2403" y="3565"/>
                    </a:lnTo>
                    <a:lnTo>
                      <a:pt x="2449" y="3569"/>
                    </a:lnTo>
                    <a:lnTo>
                      <a:pt x="2494" y="3565"/>
                    </a:lnTo>
                    <a:lnTo>
                      <a:pt x="2537" y="3555"/>
                    </a:lnTo>
                    <a:lnTo>
                      <a:pt x="2578" y="3537"/>
                    </a:lnTo>
                    <a:lnTo>
                      <a:pt x="2615" y="3514"/>
                    </a:lnTo>
                    <a:lnTo>
                      <a:pt x="2646" y="3486"/>
                    </a:lnTo>
                    <a:lnTo>
                      <a:pt x="2675" y="3453"/>
                    </a:lnTo>
                    <a:lnTo>
                      <a:pt x="2697" y="3417"/>
                    </a:lnTo>
                    <a:lnTo>
                      <a:pt x="2715" y="3377"/>
                    </a:lnTo>
                    <a:lnTo>
                      <a:pt x="2725" y="3334"/>
                    </a:lnTo>
                    <a:lnTo>
                      <a:pt x="2729" y="3289"/>
                    </a:lnTo>
                    <a:lnTo>
                      <a:pt x="2725" y="3243"/>
                    </a:lnTo>
                    <a:lnTo>
                      <a:pt x="2715" y="3200"/>
                    </a:lnTo>
                    <a:lnTo>
                      <a:pt x="2697" y="3160"/>
                    </a:lnTo>
                    <a:lnTo>
                      <a:pt x="2675" y="3123"/>
                    </a:lnTo>
                    <a:lnTo>
                      <a:pt x="2646" y="3090"/>
                    </a:lnTo>
                    <a:lnTo>
                      <a:pt x="2615" y="3063"/>
                    </a:lnTo>
                    <a:lnTo>
                      <a:pt x="2578" y="3041"/>
                    </a:lnTo>
                    <a:lnTo>
                      <a:pt x="2537" y="3023"/>
                    </a:lnTo>
                    <a:lnTo>
                      <a:pt x="2494" y="3013"/>
                    </a:lnTo>
                    <a:lnTo>
                      <a:pt x="2449" y="3009"/>
                    </a:lnTo>
                    <a:close/>
                    <a:moveTo>
                      <a:pt x="1609" y="1121"/>
                    </a:moveTo>
                    <a:lnTo>
                      <a:pt x="1539" y="1127"/>
                    </a:lnTo>
                    <a:lnTo>
                      <a:pt x="1470" y="1134"/>
                    </a:lnTo>
                    <a:lnTo>
                      <a:pt x="1470" y="1568"/>
                    </a:lnTo>
                    <a:lnTo>
                      <a:pt x="1125" y="1224"/>
                    </a:lnTo>
                    <a:lnTo>
                      <a:pt x="1028" y="1265"/>
                    </a:lnTo>
                    <a:lnTo>
                      <a:pt x="936" y="1312"/>
                    </a:lnTo>
                    <a:lnTo>
                      <a:pt x="847" y="1366"/>
                    </a:lnTo>
                    <a:lnTo>
                      <a:pt x="762" y="1424"/>
                    </a:lnTo>
                    <a:lnTo>
                      <a:pt x="682" y="1487"/>
                    </a:lnTo>
                    <a:lnTo>
                      <a:pt x="607" y="1556"/>
                    </a:lnTo>
                    <a:lnTo>
                      <a:pt x="536" y="1629"/>
                    </a:lnTo>
                    <a:lnTo>
                      <a:pt x="471" y="1706"/>
                    </a:lnTo>
                    <a:lnTo>
                      <a:pt x="411" y="1788"/>
                    </a:lnTo>
                    <a:lnTo>
                      <a:pt x="356" y="1873"/>
                    </a:lnTo>
                    <a:lnTo>
                      <a:pt x="308" y="1963"/>
                    </a:lnTo>
                    <a:lnTo>
                      <a:pt x="264" y="2055"/>
                    </a:lnTo>
                    <a:lnTo>
                      <a:pt x="227" y="2149"/>
                    </a:lnTo>
                    <a:lnTo>
                      <a:pt x="196" y="2248"/>
                    </a:lnTo>
                    <a:lnTo>
                      <a:pt x="172" y="2348"/>
                    </a:lnTo>
                    <a:lnTo>
                      <a:pt x="154" y="2449"/>
                    </a:lnTo>
                    <a:lnTo>
                      <a:pt x="143" y="2553"/>
                    </a:lnTo>
                    <a:lnTo>
                      <a:pt x="139" y="2659"/>
                    </a:lnTo>
                    <a:lnTo>
                      <a:pt x="143" y="2768"/>
                    </a:lnTo>
                    <a:lnTo>
                      <a:pt x="155" y="2876"/>
                    </a:lnTo>
                    <a:lnTo>
                      <a:pt x="174" y="2981"/>
                    </a:lnTo>
                    <a:lnTo>
                      <a:pt x="200" y="3084"/>
                    </a:lnTo>
                    <a:lnTo>
                      <a:pt x="233" y="3184"/>
                    </a:lnTo>
                    <a:lnTo>
                      <a:pt x="272" y="3281"/>
                    </a:lnTo>
                    <a:lnTo>
                      <a:pt x="317" y="3374"/>
                    </a:lnTo>
                    <a:lnTo>
                      <a:pt x="368" y="3465"/>
                    </a:lnTo>
                    <a:lnTo>
                      <a:pt x="425" y="3551"/>
                    </a:lnTo>
                    <a:lnTo>
                      <a:pt x="488" y="3632"/>
                    </a:lnTo>
                    <a:lnTo>
                      <a:pt x="556" y="3710"/>
                    </a:lnTo>
                    <a:lnTo>
                      <a:pt x="628" y="3782"/>
                    </a:lnTo>
                    <a:lnTo>
                      <a:pt x="706" y="3850"/>
                    </a:lnTo>
                    <a:lnTo>
                      <a:pt x="787" y="3913"/>
                    </a:lnTo>
                    <a:lnTo>
                      <a:pt x="873" y="3970"/>
                    </a:lnTo>
                    <a:lnTo>
                      <a:pt x="964" y="4021"/>
                    </a:lnTo>
                    <a:lnTo>
                      <a:pt x="1057" y="4066"/>
                    </a:lnTo>
                    <a:lnTo>
                      <a:pt x="1154" y="4105"/>
                    </a:lnTo>
                    <a:lnTo>
                      <a:pt x="1254" y="4138"/>
                    </a:lnTo>
                    <a:lnTo>
                      <a:pt x="1357" y="4164"/>
                    </a:lnTo>
                    <a:lnTo>
                      <a:pt x="1462" y="4183"/>
                    </a:lnTo>
                    <a:lnTo>
                      <a:pt x="1570" y="4195"/>
                    </a:lnTo>
                    <a:lnTo>
                      <a:pt x="1679" y="4199"/>
                    </a:lnTo>
                    <a:lnTo>
                      <a:pt x="1780" y="4195"/>
                    </a:lnTo>
                    <a:lnTo>
                      <a:pt x="1878" y="4186"/>
                    </a:lnTo>
                    <a:lnTo>
                      <a:pt x="1976" y="4170"/>
                    </a:lnTo>
                    <a:lnTo>
                      <a:pt x="2072" y="4147"/>
                    </a:lnTo>
                    <a:lnTo>
                      <a:pt x="2166" y="4118"/>
                    </a:lnTo>
                    <a:lnTo>
                      <a:pt x="2258" y="4084"/>
                    </a:lnTo>
                    <a:lnTo>
                      <a:pt x="2348" y="4044"/>
                    </a:lnTo>
                    <a:lnTo>
                      <a:pt x="2435" y="3998"/>
                    </a:lnTo>
                    <a:lnTo>
                      <a:pt x="2520" y="3946"/>
                    </a:lnTo>
                    <a:lnTo>
                      <a:pt x="2600" y="3890"/>
                    </a:lnTo>
                    <a:lnTo>
                      <a:pt x="2679" y="3827"/>
                    </a:lnTo>
                    <a:lnTo>
                      <a:pt x="2548" y="3697"/>
                    </a:lnTo>
                    <a:lnTo>
                      <a:pt x="2499" y="3706"/>
                    </a:lnTo>
                    <a:lnTo>
                      <a:pt x="2449" y="3708"/>
                    </a:lnTo>
                    <a:lnTo>
                      <a:pt x="2392" y="3704"/>
                    </a:lnTo>
                    <a:lnTo>
                      <a:pt x="2337" y="3694"/>
                    </a:lnTo>
                    <a:lnTo>
                      <a:pt x="2286" y="3675"/>
                    </a:lnTo>
                    <a:lnTo>
                      <a:pt x="2237" y="3650"/>
                    </a:lnTo>
                    <a:lnTo>
                      <a:pt x="2193" y="3620"/>
                    </a:lnTo>
                    <a:lnTo>
                      <a:pt x="2152" y="3585"/>
                    </a:lnTo>
                    <a:lnTo>
                      <a:pt x="2116" y="3545"/>
                    </a:lnTo>
                    <a:lnTo>
                      <a:pt x="2086" y="3501"/>
                    </a:lnTo>
                    <a:lnTo>
                      <a:pt x="2063" y="3452"/>
                    </a:lnTo>
                    <a:lnTo>
                      <a:pt x="2044" y="3399"/>
                    </a:lnTo>
                    <a:lnTo>
                      <a:pt x="2032" y="3346"/>
                    </a:lnTo>
                    <a:lnTo>
                      <a:pt x="2030" y="3289"/>
                    </a:lnTo>
                    <a:lnTo>
                      <a:pt x="2032" y="3231"/>
                    </a:lnTo>
                    <a:lnTo>
                      <a:pt x="2044" y="3177"/>
                    </a:lnTo>
                    <a:lnTo>
                      <a:pt x="2063" y="3125"/>
                    </a:lnTo>
                    <a:lnTo>
                      <a:pt x="2086" y="3077"/>
                    </a:lnTo>
                    <a:lnTo>
                      <a:pt x="2116" y="3033"/>
                    </a:lnTo>
                    <a:lnTo>
                      <a:pt x="2152" y="2992"/>
                    </a:lnTo>
                    <a:lnTo>
                      <a:pt x="2193" y="2956"/>
                    </a:lnTo>
                    <a:lnTo>
                      <a:pt x="2237" y="2926"/>
                    </a:lnTo>
                    <a:lnTo>
                      <a:pt x="2286" y="2901"/>
                    </a:lnTo>
                    <a:lnTo>
                      <a:pt x="2337" y="2884"/>
                    </a:lnTo>
                    <a:lnTo>
                      <a:pt x="2392" y="2872"/>
                    </a:lnTo>
                    <a:lnTo>
                      <a:pt x="2449" y="2868"/>
                    </a:lnTo>
                    <a:lnTo>
                      <a:pt x="2506" y="2872"/>
                    </a:lnTo>
                    <a:lnTo>
                      <a:pt x="2561" y="2884"/>
                    </a:lnTo>
                    <a:lnTo>
                      <a:pt x="2612" y="2901"/>
                    </a:lnTo>
                    <a:lnTo>
                      <a:pt x="2661" y="2926"/>
                    </a:lnTo>
                    <a:lnTo>
                      <a:pt x="2705" y="2956"/>
                    </a:lnTo>
                    <a:lnTo>
                      <a:pt x="2746" y="2992"/>
                    </a:lnTo>
                    <a:lnTo>
                      <a:pt x="2782" y="3033"/>
                    </a:lnTo>
                    <a:lnTo>
                      <a:pt x="2812" y="3077"/>
                    </a:lnTo>
                    <a:lnTo>
                      <a:pt x="2835" y="3125"/>
                    </a:lnTo>
                    <a:lnTo>
                      <a:pt x="2854" y="3177"/>
                    </a:lnTo>
                    <a:lnTo>
                      <a:pt x="2864" y="3231"/>
                    </a:lnTo>
                    <a:lnTo>
                      <a:pt x="2868" y="3289"/>
                    </a:lnTo>
                    <a:lnTo>
                      <a:pt x="2866" y="3339"/>
                    </a:lnTo>
                    <a:lnTo>
                      <a:pt x="2857" y="3388"/>
                    </a:lnTo>
                    <a:lnTo>
                      <a:pt x="2968" y="3499"/>
                    </a:lnTo>
                    <a:lnTo>
                      <a:pt x="3022" y="3411"/>
                    </a:lnTo>
                    <a:lnTo>
                      <a:pt x="3069" y="3321"/>
                    </a:lnTo>
                    <a:lnTo>
                      <a:pt x="3110" y="3226"/>
                    </a:lnTo>
                    <a:lnTo>
                      <a:pt x="3144" y="3131"/>
                    </a:lnTo>
                    <a:lnTo>
                      <a:pt x="3172" y="3033"/>
                    </a:lnTo>
                    <a:lnTo>
                      <a:pt x="3194" y="2933"/>
                    </a:lnTo>
                    <a:lnTo>
                      <a:pt x="3209" y="2832"/>
                    </a:lnTo>
                    <a:lnTo>
                      <a:pt x="3217" y="2729"/>
                    </a:lnTo>
                    <a:lnTo>
                      <a:pt x="1609" y="2729"/>
                    </a:lnTo>
                    <a:lnTo>
                      <a:pt x="1609" y="1121"/>
                    </a:lnTo>
                    <a:close/>
                    <a:moveTo>
                      <a:pt x="139" y="139"/>
                    </a:moveTo>
                    <a:lnTo>
                      <a:pt x="139" y="840"/>
                    </a:lnTo>
                    <a:lnTo>
                      <a:pt x="939" y="840"/>
                    </a:lnTo>
                    <a:lnTo>
                      <a:pt x="1329" y="1230"/>
                    </a:lnTo>
                    <a:lnTo>
                      <a:pt x="1329" y="139"/>
                    </a:lnTo>
                    <a:lnTo>
                      <a:pt x="139" y="139"/>
                    </a:lnTo>
                    <a:close/>
                    <a:moveTo>
                      <a:pt x="0" y="0"/>
                    </a:moveTo>
                    <a:lnTo>
                      <a:pt x="1470" y="0"/>
                    </a:lnTo>
                    <a:lnTo>
                      <a:pt x="1470" y="995"/>
                    </a:lnTo>
                    <a:lnTo>
                      <a:pt x="1539" y="987"/>
                    </a:lnTo>
                    <a:lnTo>
                      <a:pt x="1610" y="982"/>
                    </a:lnTo>
                    <a:lnTo>
                      <a:pt x="1679" y="979"/>
                    </a:lnTo>
                    <a:lnTo>
                      <a:pt x="1750" y="979"/>
                    </a:lnTo>
                    <a:lnTo>
                      <a:pt x="1750" y="2588"/>
                    </a:lnTo>
                    <a:lnTo>
                      <a:pt x="3359" y="2588"/>
                    </a:lnTo>
                    <a:lnTo>
                      <a:pt x="3359" y="2659"/>
                    </a:lnTo>
                    <a:lnTo>
                      <a:pt x="3355" y="2771"/>
                    </a:lnTo>
                    <a:lnTo>
                      <a:pt x="3344" y="2881"/>
                    </a:lnTo>
                    <a:lnTo>
                      <a:pt x="3326" y="2991"/>
                    </a:lnTo>
                    <a:lnTo>
                      <a:pt x="3300" y="3098"/>
                    </a:lnTo>
                    <a:lnTo>
                      <a:pt x="3267" y="3204"/>
                    </a:lnTo>
                    <a:lnTo>
                      <a:pt x="3227" y="3307"/>
                    </a:lnTo>
                    <a:lnTo>
                      <a:pt x="3181" y="3407"/>
                    </a:lnTo>
                    <a:lnTo>
                      <a:pt x="3129" y="3505"/>
                    </a:lnTo>
                    <a:lnTo>
                      <a:pt x="3068" y="3599"/>
                    </a:lnTo>
                    <a:lnTo>
                      <a:pt x="3303" y="3833"/>
                    </a:lnTo>
                    <a:lnTo>
                      <a:pt x="3328" y="3863"/>
                    </a:lnTo>
                    <a:lnTo>
                      <a:pt x="3347" y="3898"/>
                    </a:lnTo>
                    <a:lnTo>
                      <a:pt x="3360" y="3933"/>
                    </a:lnTo>
                    <a:lnTo>
                      <a:pt x="3367" y="3970"/>
                    </a:lnTo>
                    <a:lnTo>
                      <a:pt x="3367" y="4007"/>
                    </a:lnTo>
                    <a:lnTo>
                      <a:pt x="3360" y="4044"/>
                    </a:lnTo>
                    <a:lnTo>
                      <a:pt x="3347" y="4079"/>
                    </a:lnTo>
                    <a:lnTo>
                      <a:pt x="3328" y="4112"/>
                    </a:lnTo>
                    <a:lnTo>
                      <a:pt x="3303" y="4142"/>
                    </a:lnTo>
                    <a:lnTo>
                      <a:pt x="3276" y="4166"/>
                    </a:lnTo>
                    <a:lnTo>
                      <a:pt x="3247" y="4183"/>
                    </a:lnTo>
                    <a:lnTo>
                      <a:pt x="3215" y="4196"/>
                    </a:lnTo>
                    <a:lnTo>
                      <a:pt x="3183" y="4204"/>
                    </a:lnTo>
                    <a:lnTo>
                      <a:pt x="3148" y="4207"/>
                    </a:lnTo>
                    <a:lnTo>
                      <a:pt x="3115" y="4204"/>
                    </a:lnTo>
                    <a:lnTo>
                      <a:pt x="3083" y="4196"/>
                    </a:lnTo>
                    <a:lnTo>
                      <a:pt x="3051" y="4183"/>
                    </a:lnTo>
                    <a:lnTo>
                      <a:pt x="3021" y="4166"/>
                    </a:lnTo>
                    <a:lnTo>
                      <a:pt x="2995" y="4142"/>
                    </a:lnTo>
                    <a:lnTo>
                      <a:pt x="2778" y="3927"/>
                    </a:lnTo>
                    <a:lnTo>
                      <a:pt x="2692" y="3995"/>
                    </a:lnTo>
                    <a:lnTo>
                      <a:pt x="2603" y="4059"/>
                    </a:lnTo>
                    <a:lnTo>
                      <a:pt x="2511" y="4116"/>
                    </a:lnTo>
                    <a:lnTo>
                      <a:pt x="2415" y="4167"/>
                    </a:lnTo>
                    <a:lnTo>
                      <a:pt x="2316" y="4212"/>
                    </a:lnTo>
                    <a:lnTo>
                      <a:pt x="2215" y="4250"/>
                    </a:lnTo>
                    <a:lnTo>
                      <a:pt x="2111" y="4281"/>
                    </a:lnTo>
                    <a:lnTo>
                      <a:pt x="2006" y="4306"/>
                    </a:lnTo>
                    <a:lnTo>
                      <a:pt x="1898" y="4324"/>
                    </a:lnTo>
                    <a:lnTo>
                      <a:pt x="1789" y="4334"/>
                    </a:lnTo>
                    <a:lnTo>
                      <a:pt x="1679" y="4338"/>
                    </a:lnTo>
                    <a:lnTo>
                      <a:pt x="1559" y="4334"/>
                    </a:lnTo>
                    <a:lnTo>
                      <a:pt x="1442" y="4321"/>
                    </a:lnTo>
                    <a:lnTo>
                      <a:pt x="1326" y="4301"/>
                    </a:lnTo>
                    <a:lnTo>
                      <a:pt x="1215" y="4272"/>
                    </a:lnTo>
                    <a:lnTo>
                      <a:pt x="1106" y="4237"/>
                    </a:lnTo>
                    <a:lnTo>
                      <a:pt x="1000" y="4195"/>
                    </a:lnTo>
                    <a:lnTo>
                      <a:pt x="898" y="4145"/>
                    </a:lnTo>
                    <a:lnTo>
                      <a:pt x="801" y="4090"/>
                    </a:lnTo>
                    <a:lnTo>
                      <a:pt x="706" y="4026"/>
                    </a:lnTo>
                    <a:lnTo>
                      <a:pt x="617" y="3958"/>
                    </a:lnTo>
                    <a:lnTo>
                      <a:pt x="532" y="3884"/>
                    </a:lnTo>
                    <a:lnTo>
                      <a:pt x="454" y="3806"/>
                    </a:lnTo>
                    <a:lnTo>
                      <a:pt x="380" y="3721"/>
                    </a:lnTo>
                    <a:lnTo>
                      <a:pt x="312" y="3632"/>
                    </a:lnTo>
                    <a:lnTo>
                      <a:pt x="248" y="3537"/>
                    </a:lnTo>
                    <a:lnTo>
                      <a:pt x="193" y="3440"/>
                    </a:lnTo>
                    <a:lnTo>
                      <a:pt x="143" y="3338"/>
                    </a:lnTo>
                    <a:lnTo>
                      <a:pt x="101" y="3232"/>
                    </a:lnTo>
                    <a:lnTo>
                      <a:pt x="66" y="3123"/>
                    </a:lnTo>
                    <a:lnTo>
                      <a:pt x="37" y="3012"/>
                    </a:lnTo>
                    <a:lnTo>
                      <a:pt x="17" y="2896"/>
                    </a:lnTo>
                    <a:lnTo>
                      <a:pt x="4" y="2779"/>
                    </a:lnTo>
                    <a:lnTo>
                      <a:pt x="0" y="2659"/>
                    </a:lnTo>
                    <a:lnTo>
                      <a:pt x="4" y="2548"/>
                    </a:lnTo>
                    <a:lnTo>
                      <a:pt x="14" y="2437"/>
                    </a:lnTo>
                    <a:lnTo>
                      <a:pt x="33" y="2329"/>
                    </a:lnTo>
                    <a:lnTo>
                      <a:pt x="58" y="2223"/>
                    </a:lnTo>
                    <a:lnTo>
                      <a:pt x="89" y="2119"/>
                    </a:lnTo>
                    <a:lnTo>
                      <a:pt x="128" y="2018"/>
                    </a:lnTo>
                    <a:lnTo>
                      <a:pt x="172" y="1921"/>
                    </a:lnTo>
                    <a:lnTo>
                      <a:pt x="222" y="1825"/>
                    </a:lnTo>
                    <a:lnTo>
                      <a:pt x="279" y="1734"/>
                    </a:lnTo>
                    <a:lnTo>
                      <a:pt x="340" y="1646"/>
                    </a:lnTo>
                    <a:lnTo>
                      <a:pt x="409" y="1563"/>
                    </a:lnTo>
                    <a:lnTo>
                      <a:pt x="481" y="1483"/>
                    </a:lnTo>
                    <a:lnTo>
                      <a:pt x="559" y="1409"/>
                    </a:lnTo>
                    <a:lnTo>
                      <a:pt x="641" y="1340"/>
                    </a:lnTo>
                    <a:lnTo>
                      <a:pt x="730" y="1275"/>
                    </a:lnTo>
                    <a:lnTo>
                      <a:pt x="822" y="1216"/>
                    </a:lnTo>
                    <a:lnTo>
                      <a:pt x="918" y="1163"/>
                    </a:lnTo>
                    <a:lnTo>
                      <a:pt x="1017" y="1116"/>
                    </a:lnTo>
                    <a:lnTo>
                      <a:pt x="881" y="979"/>
                    </a:lnTo>
                    <a:lnTo>
                      <a:pt x="0" y="979"/>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59" name="Rectangle 49">
                <a:extLst>
                  <a:ext uri="{FF2B5EF4-FFF2-40B4-BE49-F238E27FC236}">
                    <a16:creationId xmlns:a16="http://schemas.microsoft.com/office/drawing/2014/main" id="{52A72244-CEAC-415E-9D94-5CE8FB9D5BE0}"/>
                  </a:ext>
                </a:extLst>
              </p:cNvPr>
              <p:cNvSpPr>
                <a:spLocks noChangeArrowheads="1"/>
              </p:cNvSpPr>
              <p:nvPr/>
            </p:nvSpPr>
            <p:spPr bwMode="auto">
              <a:xfrm>
                <a:off x="2249" y="109"/>
                <a:ext cx="304" cy="4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0" name="Rectangle 50">
                <a:extLst>
                  <a:ext uri="{FF2B5EF4-FFF2-40B4-BE49-F238E27FC236}">
                    <a16:creationId xmlns:a16="http://schemas.microsoft.com/office/drawing/2014/main" id="{B25F27D2-EE93-4985-97C6-A3A5F66233E3}"/>
                  </a:ext>
                </a:extLst>
              </p:cNvPr>
              <p:cNvSpPr>
                <a:spLocks noChangeArrowheads="1"/>
              </p:cNvSpPr>
              <p:nvPr/>
            </p:nvSpPr>
            <p:spPr bwMode="auto">
              <a:xfrm>
                <a:off x="2249" y="203"/>
                <a:ext cx="304" cy="46"/>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1" name="Rectangle 51">
                <a:extLst>
                  <a:ext uri="{FF2B5EF4-FFF2-40B4-BE49-F238E27FC236}">
                    <a16:creationId xmlns:a16="http://schemas.microsoft.com/office/drawing/2014/main" id="{CAE9A119-5D2A-4AAE-AA4D-E102888DBBB4}"/>
                  </a:ext>
                </a:extLst>
              </p:cNvPr>
              <p:cNvSpPr>
                <a:spLocks noChangeArrowheads="1"/>
              </p:cNvSpPr>
              <p:nvPr/>
            </p:nvSpPr>
            <p:spPr bwMode="auto">
              <a:xfrm>
                <a:off x="2949" y="1089"/>
                <a:ext cx="47" cy="4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2" name="Rectangle 52">
                <a:extLst>
                  <a:ext uri="{FF2B5EF4-FFF2-40B4-BE49-F238E27FC236}">
                    <a16:creationId xmlns:a16="http://schemas.microsoft.com/office/drawing/2014/main" id="{41AF9E14-A7F0-46DE-98B1-D1BE55A74A98}"/>
                  </a:ext>
                </a:extLst>
              </p:cNvPr>
              <p:cNvSpPr>
                <a:spLocks noChangeArrowheads="1"/>
              </p:cNvSpPr>
              <p:nvPr/>
            </p:nvSpPr>
            <p:spPr bwMode="auto">
              <a:xfrm>
                <a:off x="2739" y="1089"/>
                <a:ext cx="47" cy="4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3" name="Rectangle 53">
                <a:extLst>
                  <a:ext uri="{FF2B5EF4-FFF2-40B4-BE49-F238E27FC236}">
                    <a16:creationId xmlns:a16="http://schemas.microsoft.com/office/drawing/2014/main" id="{AE1D0124-4A10-449C-A28D-8CB9D5029AD7}"/>
                  </a:ext>
                </a:extLst>
              </p:cNvPr>
              <p:cNvSpPr>
                <a:spLocks noChangeArrowheads="1"/>
              </p:cNvSpPr>
              <p:nvPr/>
            </p:nvSpPr>
            <p:spPr bwMode="auto">
              <a:xfrm>
                <a:off x="2646" y="1089"/>
                <a:ext cx="46" cy="4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4" name="Rectangle 54">
                <a:extLst>
                  <a:ext uri="{FF2B5EF4-FFF2-40B4-BE49-F238E27FC236}">
                    <a16:creationId xmlns:a16="http://schemas.microsoft.com/office/drawing/2014/main" id="{0514A47E-7B31-4E91-ADF1-33CAF09DD23C}"/>
                  </a:ext>
                </a:extLst>
              </p:cNvPr>
              <p:cNvSpPr>
                <a:spLocks noChangeArrowheads="1"/>
              </p:cNvSpPr>
              <p:nvPr/>
            </p:nvSpPr>
            <p:spPr bwMode="auto">
              <a:xfrm>
                <a:off x="2553" y="1089"/>
                <a:ext cx="46" cy="4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grpSp>
          <p:nvGrpSpPr>
            <p:cNvPr id="65" name="Group 84">
              <a:extLst>
                <a:ext uri="{FF2B5EF4-FFF2-40B4-BE49-F238E27FC236}">
                  <a16:creationId xmlns:a16="http://schemas.microsoft.com/office/drawing/2014/main" id="{92E7C17D-B012-4804-AEE8-40E7B67C30FF}"/>
                </a:ext>
              </a:extLst>
            </p:cNvPr>
            <p:cNvGrpSpPr>
              <a:grpSpLocks noChangeAspect="1"/>
            </p:cNvGrpSpPr>
            <p:nvPr/>
          </p:nvGrpSpPr>
          <p:grpSpPr bwMode="auto">
            <a:xfrm>
              <a:off x="4389938" y="2516401"/>
              <a:ext cx="339975" cy="341252"/>
              <a:chOff x="3036" y="1821"/>
              <a:chExt cx="266" cy="267"/>
            </a:xfrm>
            <a:solidFill>
              <a:schemeClr val="bg1"/>
            </a:solidFill>
          </p:grpSpPr>
          <p:sp>
            <p:nvSpPr>
              <p:cNvPr id="66" name="Freeform 86">
                <a:extLst>
                  <a:ext uri="{FF2B5EF4-FFF2-40B4-BE49-F238E27FC236}">
                    <a16:creationId xmlns:a16="http://schemas.microsoft.com/office/drawing/2014/main" id="{596E207B-2F44-44A1-83C9-FCE79D872133}"/>
                  </a:ext>
                </a:extLst>
              </p:cNvPr>
              <p:cNvSpPr>
                <a:spLocks noEditPoints="1"/>
              </p:cNvSpPr>
              <p:nvPr/>
            </p:nvSpPr>
            <p:spPr bwMode="auto">
              <a:xfrm>
                <a:off x="3036" y="1821"/>
                <a:ext cx="197" cy="198"/>
              </a:xfrm>
              <a:custGeom>
                <a:avLst/>
                <a:gdLst>
                  <a:gd name="T0" fmla="*/ 1020 w 2557"/>
                  <a:gd name="T1" fmla="*/ 195 h 2566"/>
                  <a:gd name="T2" fmla="*/ 739 w 2557"/>
                  <a:gd name="T3" fmla="*/ 303 h 2566"/>
                  <a:gd name="T4" fmla="*/ 490 w 2557"/>
                  <a:gd name="T5" fmla="*/ 491 h 2566"/>
                  <a:gd name="T6" fmla="*/ 303 w 2557"/>
                  <a:gd name="T7" fmla="*/ 741 h 2566"/>
                  <a:gd name="T8" fmla="*/ 195 w 2557"/>
                  <a:gd name="T9" fmla="*/ 1023 h 2566"/>
                  <a:gd name="T10" fmla="*/ 164 w 2557"/>
                  <a:gd name="T11" fmla="*/ 1320 h 2566"/>
                  <a:gd name="T12" fmla="*/ 214 w 2557"/>
                  <a:gd name="T13" fmla="*/ 1615 h 2566"/>
                  <a:gd name="T14" fmla="*/ 342 w 2557"/>
                  <a:gd name="T15" fmla="*/ 1890 h 2566"/>
                  <a:gd name="T16" fmla="*/ 546 w 2557"/>
                  <a:gd name="T17" fmla="*/ 2127 h 2566"/>
                  <a:gd name="T18" fmla="*/ 792 w 2557"/>
                  <a:gd name="T19" fmla="*/ 2290 h 2566"/>
                  <a:gd name="T20" fmla="*/ 1066 w 2557"/>
                  <a:gd name="T21" fmla="*/ 2381 h 2566"/>
                  <a:gd name="T22" fmla="*/ 1350 w 2557"/>
                  <a:gd name="T23" fmla="*/ 2399 h 2566"/>
                  <a:gd name="T24" fmla="*/ 1631 w 2557"/>
                  <a:gd name="T25" fmla="*/ 2344 h 2566"/>
                  <a:gd name="T26" fmla="*/ 1892 w 2557"/>
                  <a:gd name="T27" fmla="*/ 2217 h 2566"/>
                  <a:gd name="T28" fmla="*/ 2122 w 2557"/>
                  <a:gd name="T29" fmla="*/ 2016 h 2566"/>
                  <a:gd name="T30" fmla="*/ 2289 w 2557"/>
                  <a:gd name="T31" fmla="*/ 1756 h 2566"/>
                  <a:gd name="T32" fmla="*/ 2378 w 2557"/>
                  <a:gd name="T33" fmla="*/ 1469 h 2566"/>
                  <a:gd name="T34" fmla="*/ 2388 w 2557"/>
                  <a:gd name="T35" fmla="*/ 1171 h 2566"/>
                  <a:gd name="T36" fmla="*/ 2319 w 2557"/>
                  <a:gd name="T37" fmla="*/ 879 h 2566"/>
                  <a:gd name="T38" fmla="*/ 2171 w 2557"/>
                  <a:gd name="T39" fmla="*/ 612 h 2566"/>
                  <a:gd name="T40" fmla="*/ 1948 w 2557"/>
                  <a:gd name="T41" fmla="*/ 388 h 2566"/>
                  <a:gd name="T42" fmla="*/ 1681 w 2557"/>
                  <a:gd name="T43" fmla="*/ 239 h 2566"/>
                  <a:gd name="T44" fmla="*/ 1390 w 2557"/>
                  <a:gd name="T45" fmla="*/ 170 h 2566"/>
                  <a:gd name="T46" fmla="*/ 1319 w 2557"/>
                  <a:gd name="T47" fmla="*/ 0 h 2566"/>
                  <a:gd name="T48" fmla="*/ 1629 w 2557"/>
                  <a:gd name="T49" fmla="*/ 49 h 2566"/>
                  <a:gd name="T50" fmla="*/ 1923 w 2557"/>
                  <a:gd name="T51" fmla="*/ 173 h 2566"/>
                  <a:gd name="T52" fmla="*/ 2184 w 2557"/>
                  <a:gd name="T53" fmla="*/ 375 h 2566"/>
                  <a:gd name="T54" fmla="*/ 2385 w 2557"/>
                  <a:gd name="T55" fmla="*/ 637 h 2566"/>
                  <a:gd name="T56" fmla="*/ 2509 w 2557"/>
                  <a:gd name="T57" fmla="*/ 931 h 2566"/>
                  <a:gd name="T58" fmla="*/ 2557 w 2557"/>
                  <a:gd name="T59" fmla="*/ 1243 h 2566"/>
                  <a:gd name="T60" fmla="*/ 2529 w 2557"/>
                  <a:gd name="T61" fmla="*/ 1558 h 2566"/>
                  <a:gd name="T62" fmla="*/ 2422 w 2557"/>
                  <a:gd name="T63" fmla="*/ 1857 h 2566"/>
                  <a:gd name="T64" fmla="*/ 2241 w 2557"/>
                  <a:gd name="T65" fmla="*/ 2129 h 2566"/>
                  <a:gd name="T66" fmla="*/ 1991 w 2557"/>
                  <a:gd name="T67" fmla="*/ 2349 h 2566"/>
                  <a:gd name="T68" fmla="*/ 1705 w 2557"/>
                  <a:gd name="T69" fmla="*/ 2493 h 2566"/>
                  <a:gd name="T70" fmla="*/ 1396 w 2557"/>
                  <a:gd name="T71" fmla="*/ 2560 h 2566"/>
                  <a:gd name="T72" fmla="*/ 1083 w 2557"/>
                  <a:gd name="T73" fmla="*/ 2551 h 2566"/>
                  <a:gd name="T74" fmla="*/ 779 w 2557"/>
                  <a:gd name="T75" fmla="*/ 2464 h 2566"/>
                  <a:gd name="T76" fmla="*/ 500 w 2557"/>
                  <a:gd name="T77" fmla="*/ 2301 h 2566"/>
                  <a:gd name="T78" fmla="*/ 264 w 2557"/>
                  <a:gd name="T79" fmla="*/ 2064 h 2566"/>
                  <a:gd name="T80" fmla="*/ 101 w 2557"/>
                  <a:gd name="T81" fmla="*/ 1785 h 2566"/>
                  <a:gd name="T82" fmla="*/ 15 w 2557"/>
                  <a:gd name="T83" fmla="*/ 1479 h 2566"/>
                  <a:gd name="T84" fmla="*/ 5 w 2557"/>
                  <a:gd name="T85" fmla="*/ 1165 h 2566"/>
                  <a:gd name="T86" fmla="*/ 73 w 2557"/>
                  <a:gd name="T87" fmla="*/ 855 h 2566"/>
                  <a:gd name="T88" fmla="*/ 216 w 2557"/>
                  <a:gd name="T89" fmla="*/ 568 h 2566"/>
                  <a:gd name="T90" fmla="*/ 436 w 2557"/>
                  <a:gd name="T91" fmla="*/ 317 h 2566"/>
                  <a:gd name="T92" fmla="*/ 706 w 2557"/>
                  <a:gd name="T93" fmla="*/ 135 h 2566"/>
                  <a:gd name="T94" fmla="*/ 1005 w 2557"/>
                  <a:gd name="T95" fmla="*/ 29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57" h="2566">
                    <a:moveTo>
                      <a:pt x="1242" y="165"/>
                    </a:moveTo>
                    <a:lnTo>
                      <a:pt x="1167" y="170"/>
                    </a:lnTo>
                    <a:lnTo>
                      <a:pt x="1093" y="180"/>
                    </a:lnTo>
                    <a:lnTo>
                      <a:pt x="1020" y="195"/>
                    </a:lnTo>
                    <a:lnTo>
                      <a:pt x="947" y="215"/>
                    </a:lnTo>
                    <a:lnTo>
                      <a:pt x="877" y="239"/>
                    </a:lnTo>
                    <a:lnTo>
                      <a:pt x="807" y="268"/>
                    </a:lnTo>
                    <a:lnTo>
                      <a:pt x="739" y="303"/>
                    </a:lnTo>
                    <a:lnTo>
                      <a:pt x="673" y="343"/>
                    </a:lnTo>
                    <a:lnTo>
                      <a:pt x="609" y="388"/>
                    </a:lnTo>
                    <a:lnTo>
                      <a:pt x="548" y="437"/>
                    </a:lnTo>
                    <a:lnTo>
                      <a:pt x="490" y="491"/>
                    </a:lnTo>
                    <a:lnTo>
                      <a:pt x="436" y="550"/>
                    </a:lnTo>
                    <a:lnTo>
                      <a:pt x="386" y="612"/>
                    </a:lnTo>
                    <a:lnTo>
                      <a:pt x="342" y="675"/>
                    </a:lnTo>
                    <a:lnTo>
                      <a:pt x="303" y="741"/>
                    </a:lnTo>
                    <a:lnTo>
                      <a:pt x="268" y="809"/>
                    </a:lnTo>
                    <a:lnTo>
                      <a:pt x="239" y="879"/>
                    </a:lnTo>
                    <a:lnTo>
                      <a:pt x="214" y="950"/>
                    </a:lnTo>
                    <a:lnTo>
                      <a:pt x="195" y="1023"/>
                    </a:lnTo>
                    <a:lnTo>
                      <a:pt x="180" y="1096"/>
                    </a:lnTo>
                    <a:lnTo>
                      <a:pt x="169" y="1171"/>
                    </a:lnTo>
                    <a:lnTo>
                      <a:pt x="164" y="1245"/>
                    </a:lnTo>
                    <a:lnTo>
                      <a:pt x="164" y="1320"/>
                    </a:lnTo>
                    <a:lnTo>
                      <a:pt x="169" y="1395"/>
                    </a:lnTo>
                    <a:lnTo>
                      <a:pt x="180" y="1469"/>
                    </a:lnTo>
                    <a:lnTo>
                      <a:pt x="195" y="1543"/>
                    </a:lnTo>
                    <a:lnTo>
                      <a:pt x="214" y="1615"/>
                    </a:lnTo>
                    <a:lnTo>
                      <a:pt x="239" y="1686"/>
                    </a:lnTo>
                    <a:lnTo>
                      <a:pt x="268" y="1756"/>
                    </a:lnTo>
                    <a:lnTo>
                      <a:pt x="303" y="1825"/>
                    </a:lnTo>
                    <a:lnTo>
                      <a:pt x="342" y="1890"/>
                    </a:lnTo>
                    <a:lnTo>
                      <a:pt x="386" y="1954"/>
                    </a:lnTo>
                    <a:lnTo>
                      <a:pt x="436" y="2016"/>
                    </a:lnTo>
                    <a:lnTo>
                      <a:pt x="490" y="2074"/>
                    </a:lnTo>
                    <a:lnTo>
                      <a:pt x="546" y="2127"/>
                    </a:lnTo>
                    <a:lnTo>
                      <a:pt x="604" y="2174"/>
                    </a:lnTo>
                    <a:lnTo>
                      <a:pt x="665" y="2217"/>
                    </a:lnTo>
                    <a:lnTo>
                      <a:pt x="728" y="2255"/>
                    </a:lnTo>
                    <a:lnTo>
                      <a:pt x="792" y="2290"/>
                    </a:lnTo>
                    <a:lnTo>
                      <a:pt x="859" y="2320"/>
                    </a:lnTo>
                    <a:lnTo>
                      <a:pt x="927" y="2344"/>
                    </a:lnTo>
                    <a:lnTo>
                      <a:pt x="996" y="2365"/>
                    </a:lnTo>
                    <a:lnTo>
                      <a:pt x="1066" y="2381"/>
                    </a:lnTo>
                    <a:lnTo>
                      <a:pt x="1137" y="2392"/>
                    </a:lnTo>
                    <a:lnTo>
                      <a:pt x="1207" y="2399"/>
                    </a:lnTo>
                    <a:lnTo>
                      <a:pt x="1279" y="2401"/>
                    </a:lnTo>
                    <a:lnTo>
                      <a:pt x="1350" y="2399"/>
                    </a:lnTo>
                    <a:lnTo>
                      <a:pt x="1422" y="2392"/>
                    </a:lnTo>
                    <a:lnTo>
                      <a:pt x="1492" y="2381"/>
                    </a:lnTo>
                    <a:lnTo>
                      <a:pt x="1562" y="2365"/>
                    </a:lnTo>
                    <a:lnTo>
                      <a:pt x="1631" y="2344"/>
                    </a:lnTo>
                    <a:lnTo>
                      <a:pt x="1698" y="2320"/>
                    </a:lnTo>
                    <a:lnTo>
                      <a:pt x="1765" y="2290"/>
                    </a:lnTo>
                    <a:lnTo>
                      <a:pt x="1830" y="2255"/>
                    </a:lnTo>
                    <a:lnTo>
                      <a:pt x="1892" y="2217"/>
                    </a:lnTo>
                    <a:lnTo>
                      <a:pt x="1953" y="2174"/>
                    </a:lnTo>
                    <a:lnTo>
                      <a:pt x="2012" y="2127"/>
                    </a:lnTo>
                    <a:lnTo>
                      <a:pt x="2068" y="2074"/>
                    </a:lnTo>
                    <a:lnTo>
                      <a:pt x="2122" y="2016"/>
                    </a:lnTo>
                    <a:lnTo>
                      <a:pt x="2171" y="1954"/>
                    </a:lnTo>
                    <a:lnTo>
                      <a:pt x="2215" y="1890"/>
                    </a:lnTo>
                    <a:lnTo>
                      <a:pt x="2255" y="1825"/>
                    </a:lnTo>
                    <a:lnTo>
                      <a:pt x="2289" y="1756"/>
                    </a:lnTo>
                    <a:lnTo>
                      <a:pt x="2319" y="1686"/>
                    </a:lnTo>
                    <a:lnTo>
                      <a:pt x="2344" y="1615"/>
                    </a:lnTo>
                    <a:lnTo>
                      <a:pt x="2364" y="1543"/>
                    </a:lnTo>
                    <a:lnTo>
                      <a:pt x="2378" y="1469"/>
                    </a:lnTo>
                    <a:lnTo>
                      <a:pt x="2388" y="1395"/>
                    </a:lnTo>
                    <a:lnTo>
                      <a:pt x="2393" y="1320"/>
                    </a:lnTo>
                    <a:lnTo>
                      <a:pt x="2393" y="1245"/>
                    </a:lnTo>
                    <a:lnTo>
                      <a:pt x="2388" y="1171"/>
                    </a:lnTo>
                    <a:lnTo>
                      <a:pt x="2378" y="1096"/>
                    </a:lnTo>
                    <a:lnTo>
                      <a:pt x="2364" y="1023"/>
                    </a:lnTo>
                    <a:lnTo>
                      <a:pt x="2344" y="950"/>
                    </a:lnTo>
                    <a:lnTo>
                      <a:pt x="2319" y="879"/>
                    </a:lnTo>
                    <a:lnTo>
                      <a:pt x="2289" y="809"/>
                    </a:lnTo>
                    <a:lnTo>
                      <a:pt x="2255" y="741"/>
                    </a:lnTo>
                    <a:lnTo>
                      <a:pt x="2215" y="675"/>
                    </a:lnTo>
                    <a:lnTo>
                      <a:pt x="2171" y="612"/>
                    </a:lnTo>
                    <a:lnTo>
                      <a:pt x="2122" y="550"/>
                    </a:lnTo>
                    <a:lnTo>
                      <a:pt x="2068" y="491"/>
                    </a:lnTo>
                    <a:lnTo>
                      <a:pt x="2009" y="437"/>
                    </a:lnTo>
                    <a:lnTo>
                      <a:pt x="1948" y="388"/>
                    </a:lnTo>
                    <a:lnTo>
                      <a:pt x="1885" y="343"/>
                    </a:lnTo>
                    <a:lnTo>
                      <a:pt x="1818" y="303"/>
                    </a:lnTo>
                    <a:lnTo>
                      <a:pt x="1751" y="268"/>
                    </a:lnTo>
                    <a:lnTo>
                      <a:pt x="1681" y="239"/>
                    </a:lnTo>
                    <a:lnTo>
                      <a:pt x="1610" y="215"/>
                    </a:lnTo>
                    <a:lnTo>
                      <a:pt x="1537" y="195"/>
                    </a:lnTo>
                    <a:lnTo>
                      <a:pt x="1464" y="180"/>
                    </a:lnTo>
                    <a:lnTo>
                      <a:pt x="1390" y="170"/>
                    </a:lnTo>
                    <a:lnTo>
                      <a:pt x="1316" y="165"/>
                    </a:lnTo>
                    <a:lnTo>
                      <a:pt x="1242" y="165"/>
                    </a:lnTo>
                    <a:close/>
                    <a:moveTo>
                      <a:pt x="1240" y="0"/>
                    </a:moveTo>
                    <a:lnTo>
                      <a:pt x="1319" y="0"/>
                    </a:lnTo>
                    <a:lnTo>
                      <a:pt x="1396" y="6"/>
                    </a:lnTo>
                    <a:lnTo>
                      <a:pt x="1474" y="15"/>
                    </a:lnTo>
                    <a:lnTo>
                      <a:pt x="1552" y="29"/>
                    </a:lnTo>
                    <a:lnTo>
                      <a:pt x="1629" y="49"/>
                    </a:lnTo>
                    <a:lnTo>
                      <a:pt x="1705" y="72"/>
                    </a:lnTo>
                    <a:lnTo>
                      <a:pt x="1778" y="102"/>
                    </a:lnTo>
                    <a:lnTo>
                      <a:pt x="1852" y="135"/>
                    </a:lnTo>
                    <a:lnTo>
                      <a:pt x="1923" y="173"/>
                    </a:lnTo>
                    <a:lnTo>
                      <a:pt x="1991" y="217"/>
                    </a:lnTo>
                    <a:lnTo>
                      <a:pt x="2058" y="264"/>
                    </a:lnTo>
                    <a:lnTo>
                      <a:pt x="2123" y="317"/>
                    </a:lnTo>
                    <a:lnTo>
                      <a:pt x="2184" y="375"/>
                    </a:lnTo>
                    <a:lnTo>
                      <a:pt x="2241" y="436"/>
                    </a:lnTo>
                    <a:lnTo>
                      <a:pt x="2294" y="501"/>
                    </a:lnTo>
                    <a:lnTo>
                      <a:pt x="2341" y="568"/>
                    </a:lnTo>
                    <a:lnTo>
                      <a:pt x="2385" y="637"/>
                    </a:lnTo>
                    <a:lnTo>
                      <a:pt x="2422" y="708"/>
                    </a:lnTo>
                    <a:lnTo>
                      <a:pt x="2456" y="782"/>
                    </a:lnTo>
                    <a:lnTo>
                      <a:pt x="2486" y="855"/>
                    </a:lnTo>
                    <a:lnTo>
                      <a:pt x="2509" y="931"/>
                    </a:lnTo>
                    <a:lnTo>
                      <a:pt x="2529" y="1009"/>
                    </a:lnTo>
                    <a:lnTo>
                      <a:pt x="2542" y="1087"/>
                    </a:lnTo>
                    <a:lnTo>
                      <a:pt x="2552" y="1165"/>
                    </a:lnTo>
                    <a:lnTo>
                      <a:pt x="2557" y="1243"/>
                    </a:lnTo>
                    <a:lnTo>
                      <a:pt x="2557" y="1322"/>
                    </a:lnTo>
                    <a:lnTo>
                      <a:pt x="2552" y="1401"/>
                    </a:lnTo>
                    <a:lnTo>
                      <a:pt x="2542" y="1479"/>
                    </a:lnTo>
                    <a:lnTo>
                      <a:pt x="2529" y="1558"/>
                    </a:lnTo>
                    <a:lnTo>
                      <a:pt x="2509" y="1635"/>
                    </a:lnTo>
                    <a:lnTo>
                      <a:pt x="2486" y="1710"/>
                    </a:lnTo>
                    <a:lnTo>
                      <a:pt x="2456" y="1785"/>
                    </a:lnTo>
                    <a:lnTo>
                      <a:pt x="2422" y="1857"/>
                    </a:lnTo>
                    <a:lnTo>
                      <a:pt x="2385" y="1929"/>
                    </a:lnTo>
                    <a:lnTo>
                      <a:pt x="2341" y="1998"/>
                    </a:lnTo>
                    <a:lnTo>
                      <a:pt x="2294" y="2064"/>
                    </a:lnTo>
                    <a:lnTo>
                      <a:pt x="2241" y="2129"/>
                    </a:lnTo>
                    <a:lnTo>
                      <a:pt x="2184" y="2191"/>
                    </a:lnTo>
                    <a:lnTo>
                      <a:pt x="2123" y="2248"/>
                    </a:lnTo>
                    <a:lnTo>
                      <a:pt x="2058" y="2301"/>
                    </a:lnTo>
                    <a:lnTo>
                      <a:pt x="1991" y="2349"/>
                    </a:lnTo>
                    <a:lnTo>
                      <a:pt x="1923" y="2393"/>
                    </a:lnTo>
                    <a:lnTo>
                      <a:pt x="1852" y="2431"/>
                    </a:lnTo>
                    <a:lnTo>
                      <a:pt x="1778" y="2464"/>
                    </a:lnTo>
                    <a:lnTo>
                      <a:pt x="1705" y="2493"/>
                    </a:lnTo>
                    <a:lnTo>
                      <a:pt x="1629" y="2517"/>
                    </a:lnTo>
                    <a:lnTo>
                      <a:pt x="1552" y="2536"/>
                    </a:lnTo>
                    <a:lnTo>
                      <a:pt x="1474" y="2551"/>
                    </a:lnTo>
                    <a:lnTo>
                      <a:pt x="1396" y="2560"/>
                    </a:lnTo>
                    <a:lnTo>
                      <a:pt x="1319" y="2566"/>
                    </a:lnTo>
                    <a:lnTo>
                      <a:pt x="1240" y="2566"/>
                    </a:lnTo>
                    <a:lnTo>
                      <a:pt x="1161" y="2560"/>
                    </a:lnTo>
                    <a:lnTo>
                      <a:pt x="1083" y="2551"/>
                    </a:lnTo>
                    <a:lnTo>
                      <a:pt x="1005" y="2536"/>
                    </a:lnTo>
                    <a:lnTo>
                      <a:pt x="928" y="2517"/>
                    </a:lnTo>
                    <a:lnTo>
                      <a:pt x="853" y="2493"/>
                    </a:lnTo>
                    <a:lnTo>
                      <a:pt x="779" y="2464"/>
                    </a:lnTo>
                    <a:lnTo>
                      <a:pt x="706" y="2431"/>
                    </a:lnTo>
                    <a:lnTo>
                      <a:pt x="635" y="2393"/>
                    </a:lnTo>
                    <a:lnTo>
                      <a:pt x="566" y="2349"/>
                    </a:lnTo>
                    <a:lnTo>
                      <a:pt x="500" y="2301"/>
                    </a:lnTo>
                    <a:lnTo>
                      <a:pt x="436" y="2248"/>
                    </a:lnTo>
                    <a:lnTo>
                      <a:pt x="374" y="2191"/>
                    </a:lnTo>
                    <a:lnTo>
                      <a:pt x="317" y="2129"/>
                    </a:lnTo>
                    <a:lnTo>
                      <a:pt x="264" y="2064"/>
                    </a:lnTo>
                    <a:lnTo>
                      <a:pt x="216" y="1998"/>
                    </a:lnTo>
                    <a:lnTo>
                      <a:pt x="173" y="1929"/>
                    </a:lnTo>
                    <a:lnTo>
                      <a:pt x="135" y="1857"/>
                    </a:lnTo>
                    <a:lnTo>
                      <a:pt x="101" y="1785"/>
                    </a:lnTo>
                    <a:lnTo>
                      <a:pt x="73" y="1710"/>
                    </a:lnTo>
                    <a:lnTo>
                      <a:pt x="48" y="1635"/>
                    </a:lnTo>
                    <a:lnTo>
                      <a:pt x="29" y="1558"/>
                    </a:lnTo>
                    <a:lnTo>
                      <a:pt x="15" y="1479"/>
                    </a:lnTo>
                    <a:lnTo>
                      <a:pt x="5" y="1401"/>
                    </a:lnTo>
                    <a:lnTo>
                      <a:pt x="0" y="1322"/>
                    </a:lnTo>
                    <a:lnTo>
                      <a:pt x="0" y="1243"/>
                    </a:lnTo>
                    <a:lnTo>
                      <a:pt x="5" y="1165"/>
                    </a:lnTo>
                    <a:lnTo>
                      <a:pt x="15" y="1087"/>
                    </a:lnTo>
                    <a:lnTo>
                      <a:pt x="29" y="1009"/>
                    </a:lnTo>
                    <a:lnTo>
                      <a:pt x="48" y="931"/>
                    </a:lnTo>
                    <a:lnTo>
                      <a:pt x="73" y="855"/>
                    </a:lnTo>
                    <a:lnTo>
                      <a:pt x="101" y="782"/>
                    </a:lnTo>
                    <a:lnTo>
                      <a:pt x="135" y="708"/>
                    </a:lnTo>
                    <a:lnTo>
                      <a:pt x="173" y="637"/>
                    </a:lnTo>
                    <a:lnTo>
                      <a:pt x="216" y="568"/>
                    </a:lnTo>
                    <a:lnTo>
                      <a:pt x="264" y="501"/>
                    </a:lnTo>
                    <a:lnTo>
                      <a:pt x="317" y="436"/>
                    </a:lnTo>
                    <a:lnTo>
                      <a:pt x="374" y="375"/>
                    </a:lnTo>
                    <a:lnTo>
                      <a:pt x="436" y="317"/>
                    </a:lnTo>
                    <a:lnTo>
                      <a:pt x="500" y="264"/>
                    </a:lnTo>
                    <a:lnTo>
                      <a:pt x="566" y="217"/>
                    </a:lnTo>
                    <a:lnTo>
                      <a:pt x="635" y="173"/>
                    </a:lnTo>
                    <a:lnTo>
                      <a:pt x="706" y="135"/>
                    </a:lnTo>
                    <a:lnTo>
                      <a:pt x="779" y="102"/>
                    </a:lnTo>
                    <a:lnTo>
                      <a:pt x="853" y="72"/>
                    </a:lnTo>
                    <a:lnTo>
                      <a:pt x="928" y="49"/>
                    </a:lnTo>
                    <a:lnTo>
                      <a:pt x="1005" y="29"/>
                    </a:lnTo>
                    <a:lnTo>
                      <a:pt x="1083" y="15"/>
                    </a:lnTo>
                    <a:lnTo>
                      <a:pt x="1161" y="6"/>
                    </a:lnTo>
                    <a:lnTo>
                      <a:pt x="12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7" name="Freeform 87">
                <a:extLst>
                  <a:ext uri="{FF2B5EF4-FFF2-40B4-BE49-F238E27FC236}">
                    <a16:creationId xmlns:a16="http://schemas.microsoft.com/office/drawing/2014/main" id="{B0567E46-9B03-479B-AB86-A1D88CB76CB1}"/>
                  </a:ext>
                </a:extLst>
              </p:cNvPr>
              <p:cNvSpPr>
                <a:spLocks/>
              </p:cNvSpPr>
              <p:nvPr/>
            </p:nvSpPr>
            <p:spPr bwMode="auto">
              <a:xfrm>
                <a:off x="3197" y="1983"/>
                <a:ext cx="105" cy="105"/>
              </a:xfrm>
              <a:custGeom>
                <a:avLst/>
                <a:gdLst>
                  <a:gd name="T0" fmla="*/ 375 w 1361"/>
                  <a:gd name="T1" fmla="*/ 0 h 1365"/>
                  <a:gd name="T2" fmla="*/ 376 w 1361"/>
                  <a:gd name="T3" fmla="*/ 1 h 1365"/>
                  <a:gd name="T4" fmla="*/ 1336 w 1361"/>
                  <a:gd name="T5" fmla="*/ 965 h 1365"/>
                  <a:gd name="T6" fmla="*/ 1348 w 1361"/>
                  <a:gd name="T7" fmla="*/ 980 h 1365"/>
                  <a:gd name="T8" fmla="*/ 1356 w 1361"/>
                  <a:gd name="T9" fmla="*/ 998 h 1365"/>
                  <a:gd name="T10" fmla="*/ 1361 w 1361"/>
                  <a:gd name="T11" fmla="*/ 1016 h 1365"/>
                  <a:gd name="T12" fmla="*/ 1361 w 1361"/>
                  <a:gd name="T13" fmla="*/ 1035 h 1365"/>
                  <a:gd name="T14" fmla="*/ 1356 w 1361"/>
                  <a:gd name="T15" fmla="*/ 1053 h 1365"/>
                  <a:gd name="T16" fmla="*/ 1348 w 1361"/>
                  <a:gd name="T17" fmla="*/ 1071 h 1365"/>
                  <a:gd name="T18" fmla="*/ 1336 w 1361"/>
                  <a:gd name="T19" fmla="*/ 1085 h 1365"/>
                  <a:gd name="T20" fmla="*/ 1083 w 1361"/>
                  <a:gd name="T21" fmla="*/ 1340 h 1365"/>
                  <a:gd name="T22" fmla="*/ 1069 w 1361"/>
                  <a:gd name="T23" fmla="*/ 1351 h 1365"/>
                  <a:gd name="T24" fmla="*/ 1054 w 1361"/>
                  <a:gd name="T25" fmla="*/ 1359 h 1365"/>
                  <a:gd name="T26" fmla="*/ 1039 w 1361"/>
                  <a:gd name="T27" fmla="*/ 1364 h 1365"/>
                  <a:gd name="T28" fmla="*/ 1022 w 1361"/>
                  <a:gd name="T29" fmla="*/ 1365 h 1365"/>
                  <a:gd name="T30" fmla="*/ 1000 w 1361"/>
                  <a:gd name="T31" fmla="*/ 1362 h 1365"/>
                  <a:gd name="T32" fmla="*/ 980 w 1361"/>
                  <a:gd name="T33" fmla="*/ 1354 h 1365"/>
                  <a:gd name="T34" fmla="*/ 962 w 1361"/>
                  <a:gd name="T35" fmla="*/ 1340 h 1365"/>
                  <a:gd name="T36" fmla="*/ 1 w 1361"/>
                  <a:gd name="T37" fmla="*/ 377 h 1365"/>
                  <a:gd name="T38" fmla="*/ 0 w 1361"/>
                  <a:gd name="T39" fmla="*/ 375 h 1365"/>
                  <a:gd name="T40" fmla="*/ 71 w 1361"/>
                  <a:gd name="T41" fmla="*/ 323 h 1365"/>
                  <a:gd name="T42" fmla="*/ 139 w 1361"/>
                  <a:gd name="T43" fmla="*/ 266 h 1365"/>
                  <a:gd name="T44" fmla="*/ 204 w 1361"/>
                  <a:gd name="T45" fmla="*/ 205 h 1365"/>
                  <a:gd name="T46" fmla="*/ 266 w 1361"/>
                  <a:gd name="T47" fmla="*/ 139 h 1365"/>
                  <a:gd name="T48" fmla="*/ 322 w 1361"/>
                  <a:gd name="T49" fmla="*/ 71 h 1365"/>
                  <a:gd name="T50" fmla="*/ 375 w 1361"/>
                  <a:gd name="T51"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1" h="1365">
                    <a:moveTo>
                      <a:pt x="375" y="0"/>
                    </a:moveTo>
                    <a:lnTo>
                      <a:pt x="376" y="1"/>
                    </a:lnTo>
                    <a:lnTo>
                      <a:pt x="1336" y="965"/>
                    </a:lnTo>
                    <a:lnTo>
                      <a:pt x="1348" y="980"/>
                    </a:lnTo>
                    <a:lnTo>
                      <a:pt x="1356" y="998"/>
                    </a:lnTo>
                    <a:lnTo>
                      <a:pt x="1361" y="1016"/>
                    </a:lnTo>
                    <a:lnTo>
                      <a:pt x="1361" y="1035"/>
                    </a:lnTo>
                    <a:lnTo>
                      <a:pt x="1356" y="1053"/>
                    </a:lnTo>
                    <a:lnTo>
                      <a:pt x="1348" y="1071"/>
                    </a:lnTo>
                    <a:lnTo>
                      <a:pt x="1336" y="1085"/>
                    </a:lnTo>
                    <a:lnTo>
                      <a:pt x="1083" y="1340"/>
                    </a:lnTo>
                    <a:lnTo>
                      <a:pt x="1069" y="1351"/>
                    </a:lnTo>
                    <a:lnTo>
                      <a:pt x="1054" y="1359"/>
                    </a:lnTo>
                    <a:lnTo>
                      <a:pt x="1039" y="1364"/>
                    </a:lnTo>
                    <a:lnTo>
                      <a:pt x="1022" y="1365"/>
                    </a:lnTo>
                    <a:lnTo>
                      <a:pt x="1000" y="1362"/>
                    </a:lnTo>
                    <a:lnTo>
                      <a:pt x="980" y="1354"/>
                    </a:lnTo>
                    <a:lnTo>
                      <a:pt x="962" y="1340"/>
                    </a:lnTo>
                    <a:lnTo>
                      <a:pt x="1" y="377"/>
                    </a:lnTo>
                    <a:lnTo>
                      <a:pt x="0" y="375"/>
                    </a:lnTo>
                    <a:lnTo>
                      <a:pt x="71" y="323"/>
                    </a:lnTo>
                    <a:lnTo>
                      <a:pt x="139" y="266"/>
                    </a:lnTo>
                    <a:lnTo>
                      <a:pt x="204" y="205"/>
                    </a:lnTo>
                    <a:lnTo>
                      <a:pt x="266" y="139"/>
                    </a:lnTo>
                    <a:lnTo>
                      <a:pt x="322" y="71"/>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8" name="Freeform 88">
                <a:extLst>
                  <a:ext uri="{FF2B5EF4-FFF2-40B4-BE49-F238E27FC236}">
                    <a16:creationId xmlns:a16="http://schemas.microsoft.com/office/drawing/2014/main" id="{C2E11A3B-256D-476E-A8B1-F6CA4DE9EE1B}"/>
                  </a:ext>
                </a:extLst>
              </p:cNvPr>
              <p:cNvSpPr>
                <a:spLocks/>
              </p:cNvSpPr>
              <p:nvPr/>
            </p:nvSpPr>
            <p:spPr bwMode="auto">
              <a:xfrm>
                <a:off x="3096" y="1942"/>
                <a:ext cx="76" cy="52"/>
              </a:xfrm>
              <a:custGeom>
                <a:avLst/>
                <a:gdLst>
                  <a:gd name="T0" fmla="*/ 205 w 988"/>
                  <a:gd name="T1" fmla="*/ 0 h 679"/>
                  <a:gd name="T2" fmla="*/ 455 w 988"/>
                  <a:gd name="T3" fmla="*/ 136 h 679"/>
                  <a:gd name="T4" fmla="*/ 474 w 988"/>
                  <a:gd name="T5" fmla="*/ 144 h 679"/>
                  <a:gd name="T6" fmla="*/ 494 w 988"/>
                  <a:gd name="T7" fmla="*/ 146 h 679"/>
                  <a:gd name="T8" fmla="*/ 514 w 988"/>
                  <a:gd name="T9" fmla="*/ 144 h 679"/>
                  <a:gd name="T10" fmla="*/ 533 w 988"/>
                  <a:gd name="T11" fmla="*/ 136 h 679"/>
                  <a:gd name="T12" fmla="*/ 782 w 988"/>
                  <a:gd name="T13" fmla="*/ 0 h 679"/>
                  <a:gd name="T14" fmla="*/ 850 w 988"/>
                  <a:gd name="T15" fmla="*/ 21 h 679"/>
                  <a:gd name="T16" fmla="*/ 880 w 988"/>
                  <a:gd name="T17" fmla="*/ 34 h 679"/>
                  <a:gd name="T18" fmla="*/ 906 w 988"/>
                  <a:gd name="T19" fmla="*/ 51 h 679"/>
                  <a:gd name="T20" fmla="*/ 930 w 988"/>
                  <a:gd name="T21" fmla="*/ 71 h 679"/>
                  <a:gd name="T22" fmla="*/ 950 w 988"/>
                  <a:gd name="T23" fmla="*/ 95 h 679"/>
                  <a:gd name="T24" fmla="*/ 966 w 988"/>
                  <a:gd name="T25" fmla="*/ 121 h 679"/>
                  <a:gd name="T26" fmla="*/ 978 w 988"/>
                  <a:gd name="T27" fmla="*/ 150 h 679"/>
                  <a:gd name="T28" fmla="*/ 985 w 988"/>
                  <a:gd name="T29" fmla="*/ 182 h 679"/>
                  <a:gd name="T30" fmla="*/ 988 w 988"/>
                  <a:gd name="T31" fmla="*/ 213 h 679"/>
                  <a:gd name="T32" fmla="*/ 988 w 988"/>
                  <a:gd name="T33" fmla="*/ 543 h 679"/>
                  <a:gd name="T34" fmla="*/ 925 w 988"/>
                  <a:gd name="T35" fmla="*/ 578 h 679"/>
                  <a:gd name="T36" fmla="*/ 859 w 988"/>
                  <a:gd name="T37" fmla="*/ 608 h 679"/>
                  <a:gd name="T38" fmla="*/ 790 w 988"/>
                  <a:gd name="T39" fmla="*/ 632 h 679"/>
                  <a:gd name="T40" fmla="*/ 720 w 988"/>
                  <a:gd name="T41" fmla="*/ 653 h 679"/>
                  <a:gd name="T42" fmla="*/ 646 w 988"/>
                  <a:gd name="T43" fmla="*/ 667 h 679"/>
                  <a:gd name="T44" fmla="*/ 571 w 988"/>
                  <a:gd name="T45" fmla="*/ 676 h 679"/>
                  <a:gd name="T46" fmla="*/ 496 w 988"/>
                  <a:gd name="T47" fmla="*/ 679 h 679"/>
                  <a:gd name="T48" fmla="*/ 419 w 988"/>
                  <a:gd name="T49" fmla="*/ 676 h 679"/>
                  <a:gd name="T50" fmla="*/ 343 w 988"/>
                  <a:gd name="T51" fmla="*/ 667 h 679"/>
                  <a:gd name="T52" fmla="*/ 269 w 988"/>
                  <a:gd name="T53" fmla="*/ 653 h 679"/>
                  <a:gd name="T54" fmla="*/ 199 w 988"/>
                  <a:gd name="T55" fmla="*/ 632 h 679"/>
                  <a:gd name="T56" fmla="*/ 129 w 988"/>
                  <a:gd name="T57" fmla="*/ 607 h 679"/>
                  <a:gd name="T58" fmla="*/ 63 w 988"/>
                  <a:gd name="T59" fmla="*/ 577 h 679"/>
                  <a:gd name="T60" fmla="*/ 0 w 988"/>
                  <a:gd name="T61" fmla="*/ 542 h 679"/>
                  <a:gd name="T62" fmla="*/ 0 w 988"/>
                  <a:gd name="T63" fmla="*/ 213 h 679"/>
                  <a:gd name="T64" fmla="*/ 2 w 988"/>
                  <a:gd name="T65" fmla="*/ 182 h 679"/>
                  <a:gd name="T66" fmla="*/ 10 w 988"/>
                  <a:gd name="T67" fmla="*/ 150 h 679"/>
                  <a:gd name="T68" fmla="*/ 21 w 988"/>
                  <a:gd name="T69" fmla="*/ 121 h 679"/>
                  <a:gd name="T70" fmla="*/ 38 w 988"/>
                  <a:gd name="T71" fmla="*/ 95 h 679"/>
                  <a:gd name="T72" fmla="*/ 58 w 988"/>
                  <a:gd name="T73" fmla="*/ 71 h 679"/>
                  <a:gd name="T74" fmla="*/ 81 w 988"/>
                  <a:gd name="T75" fmla="*/ 51 h 679"/>
                  <a:gd name="T76" fmla="*/ 107 w 988"/>
                  <a:gd name="T77" fmla="*/ 34 h 679"/>
                  <a:gd name="T78" fmla="*/ 138 w 988"/>
                  <a:gd name="T79" fmla="*/ 21 h 679"/>
                  <a:gd name="T80" fmla="*/ 205 w 988"/>
                  <a:gd name="T81" fmla="*/ 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8" h="679">
                    <a:moveTo>
                      <a:pt x="205" y="0"/>
                    </a:moveTo>
                    <a:lnTo>
                      <a:pt x="455" y="136"/>
                    </a:lnTo>
                    <a:lnTo>
                      <a:pt x="474" y="144"/>
                    </a:lnTo>
                    <a:lnTo>
                      <a:pt x="494" y="146"/>
                    </a:lnTo>
                    <a:lnTo>
                      <a:pt x="514" y="144"/>
                    </a:lnTo>
                    <a:lnTo>
                      <a:pt x="533" y="136"/>
                    </a:lnTo>
                    <a:lnTo>
                      <a:pt x="782" y="0"/>
                    </a:lnTo>
                    <a:lnTo>
                      <a:pt x="850" y="21"/>
                    </a:lnTo>
                    <a:lnTo>
                      <a:pt x="880" y="34"/>
                    </a:lnTo>
                    <a:lnTo>
                      <a:pt x="906" y="51"/>
                    </a:lnTo>
                    <a:lnTo>
                      <a:pt x="930" y="71"/>
                    </a:lnTo>
                    <a:lnTo>
                      <a:pt x="950" y="95"/>
                    </a:lnTo>
                    <a:lnTo>
                      <a:pt x="966" y="121"/>
                    </a:lnTo>
                    <a:lnTo>
                      <a:pt x="978" y="150"/>
                    </a:lnTo>
                    <a:lnTo>
                      <a:pt x="985" y="182"/>
                    </a:lnTo>
                    <a:lnTo>
                      <a:pt x="988" y="213"/>
                    </a:lnTo>
                    <a:lnTo>
                      <a:pt x="988" y="543"/>
                    </a:lnTo>
                    <a:lnTo>
                      <a:pt x="925" y="578"/>
                    </a:lnTo>
                    <a:lnTo>
                      <a:pt x="859" y="608"/>
                    </a:lnTo>
                    <a:lnTo>
                      <a:pt x="790" y="632"/>
                    </a:lnTo>
                    <a:lnTo>
                      <a:pt x="720" y="653"/>
                    </a:lnTo>
                    <a:lnTo>
                      <a:pt x="646" y="667"/>
                    </a:lnTo>
                    <a:lnTo>
                      <a:pt x="571" y="676"/>
                    </a:lnTo>
                    <a:lnTo>
                      <a:pt x="496" y="679"/>
                    </a:lnTo>
                    <a:lnTo>
                      <a:pt x="419" y="676"/>
                    </a:lnTo>
                    <a:lnTo>
                      <a:pt x="343" y="667"/>
                    </a:lnTo>
                    <a:lnTo>
                      <a:pt x="269" y="653"/>
                    </a:lnTo>
                    <a:lnTo>
                      <a:pt x="199" y="632"/>
                    </a:lnTo>
                    <a:lnTo>
                      <a:pt x="129" y="607"/>
                    </a:lnTo>
                    <a:lnTo>
                      <a:pt x="63" y="577"/>
                    </a:lnTo>
                    <a:lnTo>
                      <a:pt x="0" y="542"/>
                    </a:lnTo>
                    <a:lnTo>
                      <a:pt x="0" y="213"/>
                    </a:lnTo>
                    <a:lnTo>
                      <a:pt x="2" y="182"/>
                    </a:lnTo>
                    <a:lnTo>
                      <a:pt x="10" y="150"/>
                    </a:lnTo>
                    <a:lnTo>
                      <a:pt x="21" y="121"/>
                    </a:lnTo>
                    <a:lnTo>
                      <a:pt x="38" y="95"/>
                    </a:lnTo>
                    <a:lnTo>
                      <a:pt x="58" y="71"/>
                    </a:lnTo>
                    <a:lnTo>
                      <a:pt x="81" y="51"/>
                    </a:lnTo>
                    <a:lnTo>
                      <a:pt x="107" y="34"/>
                    </a:lnTo>
                    <a:lnTo>
                      <a:pt x="138" y="21"/>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69" name="Freeform 89">
                <a:extLst>
                  <a:ext uri="{FF2B5EF4-FFF2-40B4-BE49-F238E27FC236}">
                    <a16:creationId xmlns:a16="http://schemas.microsoft.com/office/drawing/2014/main" id="{FCD052C4-4865-4A9A-9220-63CDD0799B72}"/>
                  </a:ext>
                </a:extLst>
              </p:cNvPr>
              <p:cNvSpPr>
                <a:spLocks/>
              </p:cNvSpPr>
              <p:nvPr/>
            </p:nvSpPr>
            <p:spPr bwMode="auto">
              <a:xfrm>
                <a:off x="3118" y="1877"/>
                <a:ext cx="32" cy="32"/>
              </a:xfrm>
              <a:custGeom>
                <a:avLst/>
                <a:gdLst>
                  <a:gd name="T0" fmla="*/ 207 w 413"/>
                  <a:gd name="T1" fmla="*/ 0 h 414"/>
                  <a:gd name="T2" fmla="*/ 240 w 413"/>
                  <a:gd name="T3" fmla="*/ 3 h 414"/>
                  <a:gd name="T4" fmla="*/ 272 w 413"/>
                  <a:gd name="T5" fmla="*/ 10 h 414"/>
                  <a:gd name="T6" fmla="*/ 301 w 413"/>
                  <a:gd name="T7" fmla="*/ 23 h 414"/>
                  <a:gd name="T8" fmla="*/ 329 w 413"/>
                  <a:gd name="T9" fmla="*/ 40 h 414"/>
                  <a:gd name="T10" fmla="*/ 353 w 413"/>
                  <a:gd name="T11" fmla="*/ 61 h 414"/>
                  <a:gd name="T12" fmla="*/ 373 w 413"/>
                  <a:gd name="T13" fmla="*/ 84 h 414"/>
                  <a:gd name="T14" fmla="*/ 390 w 413"/>
                  <a:gd name="T15" fmla="*/ 112 h 414"/>
                  <a:gd name="T16" fmla="*/ 402 w 413"/>
                  <a:gd name="T17" fmla="*/ 141 h 414"/>
                  <a:gd name="T18" fmla="*/ 411 w 413"/>
                  <a:gd name="T19" fmla="*/ 173 h 414"/>
                  <a:gd name="T20" fmla="*/ 413 w 413"/>
                  <a:gd name="T21" fmla="*/ 207 h 414"/>
                  <a:gd name="T22" fmla="*/ 411 w 413"/>
                  <a:gd name="T23" fmla="*/ 240 h 414"/>
                  <a:gd name="T24" fmla="*/ 402 w 413"/>
                  <a:gd name="T25" fmla="*/ 272 h 414"/>
                  <a:gd name="T26" fmla="*/ 390 w 413"/>
                  <a:gd name="T27" fmla="*/ 302 h 414"/>
                  <a:gd name="T28" fmla="*/ 373 w 413"/>
                  <a:gd name="T29" fmla="*/ 329 h 414"/>
                  <a:gd name="T30" fmla="*/ 353 w 413"/>
                  <a:gd name="T31" fmla="*/ 353 h 414"/>
                  <a:gd name="T32" fmla="*/ 329 w 413"/>
                  <a:gd name="T33" fmla="*/ 373 h 414"/>
                  <a:gd name="T34" fmla="*/ 301 w 413"/>
                  <a:gd name="T35" fmla="*/ 390 h 414"/>
                  <a:gd name="T36" fmla="*/ 272 w 413"/>
                  <a:gd name="T37" fmla="*/ 403 h 414"/>
                  <a:gd name="T38" fmla="*/ 240 w 413"/>
                  <a:gd name="T39" fmla="*/ 411 h 414"/>
                  <a:gd name="T40" fmla="*/ 207 w 413"/>
                  <a:gd name="T41" fmla="*/ 414 h 414"/>
                  <a:gd name="T42" fmla="*/ 173 w 413"/>
                  <a:gd name="T43" fmla="*/ 411 h 414"/>
                  <a:gd name="T44" fmla="*/ 141 w 413"/>
                  <a:gd name="T45" fmla="*/ 403 h 414"/>
                  <a:gd name="T46" fmla="*/ 112 w 413"/>
                  <a:gd name="T47" fmla="*/ 390 h 414"/>
                  <a:gd name="T48" fmla="*/ 85 w 413"/>
                  <a:gd name="T49" fmla="*/ 373 h 414"/>
                  <a:gd name="T50" fmla="*/ 61 w 413"/>
                  <a:gd name="T51" fmla="*/ 353 h 414"/>
                  <a:gd name="T52" fmla="*/ 40 w 413"/>
                  <a:gd name="T53" fmla="*/ 329 h 414"/>
                  <a:gd name="T54" fmla="*/ 23 w 413"/>
                  <a:gd name="T55" fmla="*/ 302 h 414"/>
                  <a:gd name="T56" fmla="*/ 11 w 413"/>
                  <a:gd name="T57" fmla="*/ 272 h 414"/>
                  <a:gd name="T58" fmla="*/ 3 w 413"/>
                  <a:gd name="T59" fmla="*/ 240 h 414"/>
                  <a:gd name="T60" fmla="*/ 0 w 413"/>
                  <a:gd name="T61" fmla="*/ 207 h 414"/>
                  <a:gd name="T62" fmla="*/ 3 w 413"/>
                  <a:gd name="T63" fmla="*/ 173 h 414"/>
                  <a:gd name="T64" fmla="*/ 11 w 413"/>
                  <a:gd name="T65" fmla="*/ 141 h 414"/>
                  <a:gd name="T66" fmla="*/ 23 w 413"/>
                  <a:gd name="T67" fmla="*/ 112 h 414"/>
                  <a:gd name="T68" fmla="*/ 40 w 413"/>
                  <a:gd name="T69" fmla="*/ 84 h 414"/>
                  <a:gd name="T70" fmla="*/ 61 w 413"/>
                  <a:gd name="T71" fmla="*/ 61 h 414"/>
                  <a:gd name="T72" fmla="*/ 85 w 413"/>
                  <a:gd name="T73" fmla="*/ 40 h 414"/>
                  <a:gd name="T74" fmla="*/ 112 w 413"/>
                  <a:gd name="T75" fmla="*/ 23 h 414"/>
                  <a:gd name="T76" fmla="*/ 141 w 413"/>
                  <a:gd name="T77" fmla="*/ 10 h 414"/>
                  <a:gd name="T78" fmla="*/ 173 w 413"/>
                  <a:gd name="T79" fmla="*/ 3 h 414"/>
                  <a:gd name="T80" fmla="*/ 207 w 413"/>
                  <a:gd name="T81"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3" h="414">
                    <a:moveTo>
                      <a:pt x="207" y="0"/>
                    </a:moveTo>
                    <a:lnTo>
                      <a:pt x="240" y="3"/>
                    </a:lnTo>
                    <a:lnTo>
                      <a:pt x="272" y="10"/>
                    </a:lnTo>
                    <a:lnTo>
                      <a:pt x="301" y="23"/>
                    </a:lnTo>
                    <a:lnTo>
                      <a:pt x="329" y="40"/>
                    </a:lnTo>
                    <a:lnTo>
                      <a:pt x="353" y="61"/>
                    </a:lnTo>
                    <a:lnTo>
                      <a:pt x="373" y="84"/>
                    </a:lnTo>
                    <a:lnTo>
                      <a:pt x="390" y="112"/>
                    </a:lnTo>
                    <a:lnTo>
                      <a:pt x="402" y="141"/>
                    </a:lnTo>
                    <a:lnTo>
                      <a:pt x="411" y="173"/>
                    </a:lnTo>
                    <a:lnTo>
                      <a:pt x="413" y="207"/>
                    </a:lnTo>
                    <a:lnTo>
                      <a:pt x="411" y="240"/>
                    </a:lnTo>
                    <a:lnTo>
                      <a:pt x="402" y="272"/>
                    </a:lnTo>
                    <a:lnTo>
                      <a:pt x="390" y="302"/>
                    </a:lnTo>
                    <a:lnTo>
                      <a:pt x="373" y="329"/>
                    </a:lnTo>
                    <a:lnTo>
                      <a:pt x="353" y="353"/>
                    </a:lnTo>
                    <a:lnTo>
                      <a:pt x="329" y="373"/>
                    </a:lnTo>
                    <a:lnTo>
                      <a:pt x="301" y="390"/>
                    </a:lnTo>
                    <a:lnTo>
                      <a:pt x="272" y="403"/>
                    </a:lnTo>
                    <a:lnTo>
                      <a:pt x="240" y="411"/>
                    </a:lnTo>
                    <a:lnTo>
                      <a:pt x="207" y="414"/>
                    </a:lnTo>
                    <a:lnTo>
                      <a:pt x="173" y="411"/>
                    </a:lnTo>
                    <a:lnTo>
                      <a:pt x="141" y="403"/>
                    </a:lnTo>
                    <a:lnTo>
                      <a:pt x="112" y="390"/>
                    </a:lnTo>
                    <a:lnTo>
                      <a:pt x="85" y="373"/>
                    </a:lnTo>
                    <a:lnTo>
                      <a:pt x="61" y="353"/>
                    </a:lnTo>
                    <a:lnTo>
                      <a:pt x="40" y="329"/>
                    </a:lnTo>
                    <a:lnTo>
                      <a:pt x="23" y="302"/>
                    </a:lnTo>
                    <a:lnTo>
                      <a:pt x="11" y="272"/>
                    </a:lnTo>
                    <a:lnTo>
                      <a:pt x="3" y="240"/>
                    </a:lnTo>
                    <a:lnTo>
                      <a:pt x="0" y="207"/>
                    </a:lnTo>
                    <a:lnTo>
                      <a:pt x="3" y="173"/>
                    </a:lnTo>
                    <a:lnTo>
                      <a:pt x="11" y="141"/>
                    </a:lnTo>
                    <a:lnTo>
                      <a:pt x="23" y="112"/>
                    </a:lnTo>
                    <a:lnTo>
                      <a:pt x="40" y="84"/>
                    </a:lnTo>
                    <a:lnTo>
                      <a:pt x="61" y="61"/>
                    </a:lnTo>
                    <a:lnTo>
                      <a:pt x="85" y="40"/>
                    </a:lnTo>
                    <a:lnTo>
                      <a:pt x="112" y="23"/>
                    </a:lnTo>
                    <a:lnTo>
                      <a:pt x="141" y="10"/>
                    </a:lnTo>
                    <a:lnTo>
                      <a:pt x="173" y="3"/>
                    </a:lnTo>
                    <a:lnTo>
                      <a:pt x="2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70" name="Freeform 90">
                <a:extLst>
                  <a:ext uri="{FF2B5EF4-FFF2-40B4-BE49-F238E27FC236}">
                    <a16:creationId xmlns:a16="http://schemas.microsoft.com/office/drawing/2014/main" id="{6A3C10A7-B043-4982-B57F-85EAEBF22A2D}"/>
                  </a:ext>
                </a:extLst>
              </p:cNvPr>
              <p:cNvSpPr>
                <a:spLocks noEditPoints="1"/>
              </p:cNvSpPr>
              <p:nvPr/>
            </p:nvSpPr>
            <p:spPr bwMode="auto">
              <a:xfrm>
                <a:off x="3060" y="1846"/>
                <a:ext cx="149" cy="128"/>
              </a:xfrm>
              <a:custGeom>
                <a:avLst/>
                <a:gdLst>
                  <a:gd name="T0" fmla="*/ 870 w 1926"/>
                  <a:gd name="T1" fmla="*/ 262 h 1673"/>
                  <a:gd name="T2" fmla="*/ 750 w 1926"/>
                  <a:gd name="T3" fmla="*/ 317 h 1673"/>
                  <a:gd name="T4" fmla="*/ 658 w 1926"/>
                  <a:gd name="T5" fmla="*/ 410 h 1673"/>
                  <a:gd name="T6" fmla="*/ 603 w 1926"/>
                  <a:gd name="T7" fmla="*/ 530 h 1673"/>
                  <a:gd name="T8" fmla="*/ 594 w 1926"/>
                  <a:gd name="T9" fmla="*/ 667 h 1673"/>
                  <a:gd name="T10" fmla="*/ 635 w 1926"/>
                  <a:gd name="T11" fmla="*/ 795 h 1673"/>
                  <a:gd name="T12" fmla="*/ 715 w 1926"/>
                  <a:gd name="T13" fmla="*/ 897 h 1673"/>
                  <a:gd name="T14" fmla="*/ 828 w 1926"/>
                  <a:gd name="T15" fmla="*/ 966 h 1673"/>
                  <a:gd name="T16" fmla="*/ 961 w 1926"/>
                  <a:gd name="T17" fmla="*/ 991 h 1673"/>
                  <a:gd name="T18" fmla="*/ 1094 w 1926"/>
                  <a:gd name="T19" fmla="*/ 966 h 1673"/>
                  <a:gd name="T20" fmla="*/ 1206 w 1926"/>
                  <a:gd name="T21" fmla="*/ 897 h 1673"/>
                  <a:gd name="T22" fmla="*/ 1287 w 1926"/>
                  <a:gd name="T23" fmla="*/ 795 h 1673"/>
                  <a:gd name="T24" fmla="*/ 1327 w 1926"/>
                  <a:gd name="T25" fmla="*/ 667 h 1673"/>
                  <a:gd name="T26" fmla="*/ 1318 w 1926"/>
                  <a:gd name="T27" fmla="*/ 530 h 1673"/>
                  <a:gd name="T28" fmla="*/ 1264 w 1926"/>
                  <a:gd name="T29" fmla="*/ 410 h 1673"/>
                  <a:gd name="T30" fmla="*/ 1171 w 1926"/>
                  <a:gd name="T31" fmla="*/ 317 h 1673"/>
                  <a:gd name="T32" fmla="*/ 1051 w 1926"/>
                  <a:gd name="T33" fmla="*/ 262 h 1673"/>
                  <a:gd name="T34" fmla="*/ 963 w 1926"/>
                  <a:gd name="T35" fmla="*/ 0 h 1673"/>
                  <a:gd name="T36" fmla="*/ 1194 w 1926"/>
                  <a:gd name="T37" fmla="*/ 28 h 1673"/>
                  <a:gd name="T38" fmla="*/ 1405 w 1926"/>
                  <a:gd name="T39" fmla="*/ 108 h 1673"/>
                  <a:gd name="T40" fmla="*/ 1589 w 1926"/>
                  <a:gd name="T41" fmla="*/ 232 h 1673"/>
                  <a:gd name="T42" fmla="*/ 1739 w 1926"/>
                  <a:gd name="T43" fmla="*/ 396 h 1673"/>
                  <a:gd name="T44" fmla="*/ 1850 w 1926"/>
                  <a:gd name="T45" fmla="*/ 590 h 1673"/>
                  <a:gd name="T46" fmla="*/ 1913 w 1926"/>
                  <a:gd name="T47" fmla="*/ 810 h 1673"/>
                  <a:gd name="T48" fmla="*/ 1922 w 1926"/>
                  <a:gd name="T49" fmla="*/ 1042 h 1673"/>
                  <a:gd name="T50" fmla="*/ 1880 w 1926"/>
                  <a:gd name="T51" fmla="*/ 1257 h 1673"/>
                  <a:gd name="T52" fmla="*/ 1794 w 1926"/>
                  <a:gd name="T53" fmla="*/ 1454 h 1673"/>
                  <a:gd name="T54" fmla="*/ 1668 w 1926"/>
                  <a:gd name="T55" fmla="*/ 1624 h 1673"/>
                  <a:gd name="T56" fmla="*/ 1615 w 1926"/>
                  <a:gd name="T57" fmla="*/ 1420 h 1673"/>
                  <a:gd name="T58" fmla="*/ 1573 w 1926"/>
                  <a:gd name="T59" fmla="*/ 1290 h 1673"/>
                  <a:gd name="T60" fmla="*/ 1488 w 1926"/>
                  <a:gd name="T61" fmla="*/ 1186 h 1673"/>
                  <a:gd name="T62" fmla="*/ 1368 w 1926"/>
                  <a:gd name="T63" fmla="*/ 1119 h 1673"/>
                  <a:gd name="T64" fmla="*/ 1243 w 1926"/>
                  <a:gd name="T65" fmla="*/ 1083 h 1673"/>
                  <a:gd name="T66" fmla="*/ 961 w 1926"/>
                  <a:gd name="T67" fmla="*/ 1225 h 1673"/>
                  <a:gd name="T68" fmla="*/ 679 w 1926"/>
                  <a:gd name="T69" fmla="*/ 1083 h 1673"/>
                  <a:gd name="T70" fmla="*/ 554 w 1926"/>
                  <a:gd name="T71" fmla="*/ 1119 h 1673"/>
                  <a:gd name="T72" fmla="*/ 434 w 1926"/>
                  <a:gd name="T73" fmla="*/ 1186 h 1673"/>
                  <a:gd name="T74" fmla="*/ 349 w 1926"/>
                  <a:gd name="T75" fmla="*/ 1290 h 1673"/>
                  <a:gd name="T76" fmla="*/ 307 w 1926"/>
                  <a:gd name="T77" fmla="*/ 1420 h 1673"/>
                  <a:gd name="T78" fmla="*/ 254 w 1926"/>
                  <a:gd name="T79" fmla="*/ 1620 h 1673"/>
                  <a:gd name="T80" fmla="*/ 130 w 1926"/>
                  <a:gd name="T81" fmla="*/ 1452 h 1673"/>
                  <a:gd name="T82" fmla="*/ 44 w 1926"/>
                  <a:gd name="T83" fmla="*/ 1256 h 1673"/>
                  <a:gd name="T84" fmla="*/ 3 w 1926"/>
                  <a:gd name="T85" fmla="*/ 1041 h 1673"/>
                  <a:gd name="T86" fmla="*/ 12 w 1926"/>
                  <a:gd name="T87" fmla="*/ 810 h 1673"/>
                  <a:gd name="T88" fmla="*/ 76 w 1926"/>
                  <a:gd name="T89" fmla="*/ 590 h 1673"/>
                  <a:gd name="T90" fmla="*/ 185 w 1926"/>
                  <a:gd name="T91" fmla="*/ 396 h 1673"/>
                  <a:gd name="T92" fmla="*/ 336 w 1926"/>
                  <a:gd name="T93" fmla="*/ 232 h 1673"/>
                  <a:gd name="T94" fmla="*/ 520 w 1926"/>
                  <a:gd name="T95" fmla="*/ 108 h 1673"/>
                  <a:gd name="T96" fmla="*/ 731 w 1926"/>
                  <a:gd name="T97" fmla="*/ 28 h 1673"/>
                  <a:gd name="T98" fmla="*/ 963 w 1926"/>
                  <a:gd name="T99" fmla="*/ 0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6" h="1673">
                    <a:moveTo>
                      <a:pt x="961" y="250"/>
                    </a:moveTo>
                    <a:lnTo>
                      <a:pt x="914" y="253"/>
                    </a:lnTo>
                    <a:lnTo>
                      <a:pt x="870" y="262"/>
                    </a:lnTo>
                    <a:lnTo>
                      <a:pt x="828" y="275"/>
                    </a:lnTo>
                    <a:lnTo>
                      <a:pt x="787" y="294"/>
                    </a:lnTo>
                    <a:lnTo>
                      <a:pt x="750" y="317"/>
                    </a:lnTo>
                    <a:lnTo>
                      <a:pt x="715" y="344"/>
                    </a:lnTo>
                    <a:lnTo>
                      <a:pt x="685" y="375"/>
                    </a:lnTo>
                    <a:lnTo>
                      <a:pt x="658" y="410"/>
                    </a:lnTo>
                    <a:lnTo>
                      <a:pt x="635" y="446"/>
                    </a:lnTo>
                    <a:lnTo>
                      <a:pt x="616" y="487"/>
                    </a:lnTo>
                    <a:lnTo>
                      <a:pt x="603" y="530"/>
                    </a:lnTo>
                    <a:lnTo>
                      <a:pt x="594" y="574"/>
                    </a:lnTo>
                    <a:lnTo>
                      <a:pt x="591" y="621"/>
                    </a:lnTo>
                    <a:lnTo>
                      <a:pt x="594" y="667"/>
                    </a:lnTo>
                    <a:lnTo>
                      <a:pt x="603" y="711"/>
                    </a:lnTo>
                    <a:lnTo>
                      <a:pt x="616" y="755"/>
                    </a:lnTo>
                    <a:lnTo>
                      <a:pt x="635" y="795"/>
                    </a:lnTo>
                    <a:lnTo>
                      <a:pt x="658" y="832"/>
                    </a:lnTo>
                    <a:lnTo>
                      <a:pt x="685" y="867"/>
                    </a:lnTo>
                    <a:lnTo>
                      <a:pt x="715" y="897"/>
                    </a:lnTo>
                    <a:lnTo>
                      <a:pt x="750" y="925"/>
                    </a:lnTo>
                    <a:lnTo>
                      <a:pt x="787" y="948"/>
                    </a:lnTo>
                    <a:lnTo>
                      <a:pt x="828" y="966"/>
                    </a:lnTo>
                    <a:lnTo>
                      <a:pt x="870" y="980"/>
                    </a:lnTo>
                    <a:lnTo>
                      <a:pt x="914" y="988"/>
                    </a:lnTo>
                    <a:lnTo>
                      <a:pt x="961" y="991"/>
                    </a:lnTo>
                    <a:lnTo>
                      <a:pt x="1007" y="988"/>
                    </a:lnTo>
                    <a:lnTo>
                      <a:pt x="1051" y="980"/>
                    </a:lnTo>
                    <a:lnTo>
                      <a:pt x="1094" y="966"/>
                    </a:lnTo>
                    <a:lnTo>
                      <a:pt x="1134" y="948"/>
                    </a:lnTo>
                    <a:lnTo>
                      <a:pt x="1171" y="925"/>
                    </a:lnTo>
                    <a:lnTo>
                      <a:pt x="1206" y="897"/>
                    </a:lnTo>
                    <a:lnTo>
                      <a:pt x="1236" y="867"/>
                    </a:lnTo>
                    <a:lnTo>
                      <a:pt x="1264" y="832"/>
                    </a:lnTo>
                    <a:lnTo>
                      <a:pt x="1287" y="795"/>
                    </a:lnTo>
                    <a:lnTo>
                      <a:pt x="1305" y="755"/>
                    </a:lnTo>
                    <a:lnTo>
                      <a:pt x="1318" y="711"/>
                    </a:lnTo>
                    <a:lnTo>
                      <a:pt x="1327" y="667"/>
                    </a:lnTo>
                    <a:lnTo>
                      <a:pt x="1330" y="621"/>
                    </a:lnTo>
                    <a:lnTo>
                      <a:pt x="1327" y="574"/>
                    </a:lnTo>
                    <a:lnTo>
                      <a:pt x="1318" y="530"/>
                    </a:lnTo>
                    <a:lnTo>
                      <a:pt x="1305" y="487"/>
                    </a:lnTo>
                    <a:lnTo>
                      <a:pt x="1287" y="446"/>
                    </a:lnTo>
                    <a:lnTo>
                      <a:pt x="1264" y="410"/>
                    </a:lnTo>
                    <a:lnTo>
                      <a:pt x="1236" y="375"/>
                    </a:lnTo>
                    <a:lnTo>
                      <a:pt x="1206" y="344"/>
                    </a:lnTo>
                    <a:lnTo>
                      <a:pt x="1171" y="317"/>
                    </a:lnTo>
                    <a:lnTo>
                      <a:pt x="1134" y="294"/>
                    </a:lnTo>
                    <a:lnTo>
                      <a:pt x="1094" y="275"/>
                    </a:lnTo>
                    <a:lnTo>
                      <a:pt x="1051" y="262"/>
                    </a:lnTo>
                    <a:lnTo>
                      <a:pt x="1007" y="253"/>
                    </a:lnTo>
                    <a:lnTo>
                      <a:pt x="961" y="250"/>
                    </a:lnTo>
                    <a:close/>
                    <a:moveTo>
                      <a:pt x="963" y="0"/>
                    </a:moveTo>
                    <a:lnTo>
                      <a:pt x="1042" y="3"/>
                    </a:lnTo>
                    <a:lnTo>
                      <a:pt x="1118" y="13"/>
                    </a:lnTo>
                    <a:lnTo>
                      <a:pt x="1194" y="28"/>
                    </a:lnTo>
                    <a:lnTo>
                      <a:pt x="1267" y="50"/>
                    </a:lnTo>
                    <a:lnTo>
                      <a:pt x="1337" y="76"/>
                    </a:lnTo>
                    <a:lnTo>
                      <a:pt x="1405" y="108"/>
                    </a:lnTo>
                    <a:lnTo>
                      <a:pt x="1470" y="145"/>
                    </a:lnTo>
                    <a:lnTo>
                      <a:pt x="1531" y="187"/>
                    </a:lnTo>
                    <a:lnTo>
                      <a:pt x="1589" y="232"/>
                    </a:lnTo>
                    <a:lnTo>
                      <a:pt x="1644" y="283"/>
                    </a:lnTo>
                    <a:lnTo>
                      <a:pt x="1694" y="338"/>
                    </a:lnTo>
                    <a:lnTo>
                      <a:pt x="1739" y="396"/>
                    </a:lnTo>
                    <a:lnTo>
                      <a:pt x="1781" y="457"/>
                    </a:lnTo>
                    <a:lnTo>
                      <a:pt x="1818" y="522"/>
                    </a:lnTo>
                    <a:lnTo>
                      <a:pt x="1850" y="590"/>
                    </a:lnTo>
                    <a:lnTo>
                      <a:pt x="1876" y="661"/>
                    </a:lnTo>
                    <a:lnTo>
                      <a:pt x="1897" y="734"/>
                    </a:lnTo>
                    <a:lnTo>
                      <a:pt x="1913" y="810"/>
                    </a:lnTo>
                    <a:lnTo>
                      <a:pt x="1922" y="887"/>
                    </a:lnTo>
                    <a:lnTo>
                      <a:pt x="1926" y="966"/>
                    </a:lnTo>
                    <a:lnTo>
                      <a:pt x="1922" y="1042"/>
                    </a:lnTo>
                    <a:lnTo>
                      <a:pt x="1914" y="1116"/>
                    </a:lnTo>
                    <a:lnTo>
                      <a:pt x="1900" y="1188"/>
                    </a:lnTo>
                    <a:lnTo>
                      <a:pt x="1880" y="1257"/>
                    </a:lnTo>
                    <a:lnTo>
                      <a:pt x="1856" y="1326"/>
                    </a:lnTo>
                    <a:lnTo>
                      <a:pt x="1828" y="1391"/>
                    </a:lnTo>
                    <a:lnTo>
                      <a:pt x="1794" y="1454"/>
                    </a:lnTo>
                    <a:lnTo>
                      <a:pt x="1756" y="1514"/>
                    </a:lnTo>
                    <a:lnTo>
                      <a:pt x="1713" y="1571"/>
                    </a:lnTo>
                    <a:lnTo>
                      <a:pt x="1668" y="1624"/>
                    </a:lnTo>
                    <a:lnTo>
                      <a:pt x="1617" y="1673"/>
                    </a:lnTo>
                    <a:lnTo>
                      <a:pt x="1617" y="1466"/>
                    </a:lnTo>
                    <a:lnTo>
                      <a:pt x="1615" y="1420"/>
                    </a:lnTo>
                    <a:lnTo>
                      <a:pt x="1606" y="1374"/>
                    </a:lnTo>
                    <a:lnTo>
                      <a:pt x="1592" y="1331"/>
                    </a:lnTo>
                    <a:lnTo>
                      <a:pt x="1573" y="1290"/>
                    </a:lnTo>
                    <a:lnTo>
                      <a:pt x="1549" y="1252"/>
                    </a:lnTo>
                    <a:lnTo>
                      <a:pt x="1520" y="1217"/>
                    </a:lnTo>
                    <a:lnTo>
                      <a:pt x="1488" y="1186"/>
                    </a:lnTo>
                    <a:lnTo>
                      <a:pt x="1451" y="1159"/>
                    </a:lnTo>
                    <a:lnTo>
                      <a:pt x="1411" y="1136"/>
                    </a:lnTo>
                    <a:lnTo>
                      <a:pt x="1368" y="1119"/>
                    </a:lnTo>
                    <a:lnTo>
                      <a:pt x="1366" y="1118"/>
                    </a:lnTo>
                    <a:lnTo>
                      <a:pt x="1265" y="1087"/>
                    </a:lnTo>
                    <a:lnTo>
                      <a:pt x="1243" y="1083"/>
                    </a:lnTo>
                    <a:lnTo>
                      <a:pt x="1222" y="1085"/>
                    </a:lnTo>
                    <a:lnTo>
                      <a:pt x="1202" y="1094"/>
                    </a:lnTo>
                    <a:lnTo>
                      <a:pt x="961" y="1225"/>
                    </a:lnTo>
                    <a:lnTo>
                      <a:pt x="720" y="1094"/>
                    </a:lnTo>
                    <a:lnTo>
                      <a:pt x="700" y="1085"/>
                    </a:lnTo>
                    <a:lnTo>
                      <a:pt x="679" y="1083"/>
                    </a:lnTo>
                    <a:lnTo>
                      <a:pt x="658" y="1087"/>
                    </a:lnTo>
                    <a:lnTo>
                      <a:pt x="555" y="1118"/>
                    </a:lnTo>
                    <a:lnTo>
                      <a:pt x="554" y="1119"/>
                    </a:lnTo>
                    <a:lnTo>
                      <a:pt x="510" y="1136"/>
                    </a:lnTo>
                    <a:lnTo>
                      <a:pt x="470" y="1159"/>
                    </a:lnTo>
                    <a:lnTo>
                      <a:pt x="434" y="1186"/>
                    </a:lnTo>
                    <a:lnTo>
                      <a:pt x="402" y="1217"/>
                    </a:lnTo>
                    <a:lnTo>
                      <a:pt x="373" y="1252"/>
                    </a:lnTo>
                    <a:lnTo>
                      <a:pt x="349" y="1290"/>
                    </a:lnTo>
                    <a:lnTo>
                      <a:pt x="329" y="1331"/>
                    </a:lnTo>
                    <a:lnTo>
                      <a:pt x="316" y="1374"/>
                    </a:lnTo>
                    <a:lnTo>
                      <a:pt x="307" y="1420"/>
                    </a:lnTo>
                    <a:lnTo>
                      <a:pt x="304" y="1466"/>
                    </a:lnTo>
                    <a:lnTo>
                      <a:pt x="304" y="1670"/>
                    </a:lnTo>
                    <a:lnTo>
                      <a:pt x="254" y="1620"/>
                    </a:lnTo>
                    <a:lnTo>
                      <a:pt x="209" y="1568"/>
                    </a:lnTo>
                    <a:lnTo>
                      <a:pt x="167" y="1511"/>
                    </a:lnTo>
                    <a:lnTo>
                      <a:pt x="130" y="1452"/>
                    </a:lnTo>
                    <a:lnTo>
                      <a:pt x="97" y="1388"/>
                    </a:lnTo>
                    <a:lnTo>
                      <a:pt x="68" y="1324"/>
                    </a:lnTo>
                    <a:lnTo>
                      <a:pt x="44" y="1256"/>
                    </a:lnTo>
                    <a:lnTo>
                      <a:pt x="25" y="1187"/>
                    </a:lnTo>
                    <a:lnTo>
                      <a:pt x="11" y="1115"/>
                    </a:lnTo>
                    <a:lnTo>
                      <a:pt x="3" y="1041"/>
                    </a:lnTo>
                    <a:lnTo>
                      <a:pt x="0" y="966"/>
                    </a:lnTo>
                    <a:lnTo>
                      <a:pt x="3" y="887"/>
                    </a:lnTo>
                    <a:lnTo>
                      <a:pt x="12" y="810"/>
                    </a:lnTo>
                    <a:lnTo>
                      <a:pt x="27" y="734"/>
                    </a:lnTo>
                    <a:lnTo>
                      <a:pt x="48" y="661"/>
                    </a:lnTo>
                    <a:lnTo>
                      <a:pt x="76" y="590"/>
                    </a:lnTo>
                    <a:lnTo>
                      <a:pt x="107" y="522"/>
                    </a:lnTo>
                    <a:lnTo>
                      <a:pt x="144" y="457"/>
                    </a:lnTo>
                    <a:lnTo>
                      <a:pt x="185" y="396"/>
                    </a:lnTo>
                    <a:lnTo>
                      <a:pt x="231" y="338"/>
                    </a:lnTo>
                    <a:lnTo>
                      <a:pt x="282" y="283"/>
                    </a:lnTo>
                    <a:lnTo>
                      <a:pt x="336" y="232"/>
                    </a:lnTo>
                    <a:lnTo>
                      <a:pt x="393" y="187"/>
                    </a:lnTo>
                    <a:lnTo>
                      <a:pt x="455" y="145"/>
                    </a:lnTo>
                    <a:lnTo>
                      <a:pt x="520" y="108"/>
                    </a:lnTo>
                    <a:lnTo>
                      <a:pt x="588" y="76"/>
                    </a:lnTo>
                    <a:lnTo>
                      <a:pt x="659" y="50"/>
                    </a:lnTo>
                    <a:lnTo>
                      <a:pt x="731" y="28"/>
                    </a:lnTo>
                    <a:lnTo>
                      <a:pt x="806" y="13"/>
                    </a:lnTo>
                    <a:lnTo>
                      <a:pt x="884" y="3"/>
                    </a:lnTo>
                    <a:lnTo>
                      <a:pt x="9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grpSp>
    </p:spTree>
    <p:extLst>
      <p:ext uri="{BB962C8B-B14F-4D97-AF65-F5344CB8AC3E}">
        <p14:creationId xmlns:p14="http://schemas.microsoft.com/office/powerpoint/2010/main" val="164171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001BA3-19DE-094A-AF83-13E7AD6D95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46696" y="1137944"/>
            <a:ext cx="3083813" cy="5720056"/>
          </a:xfrm>
          <a:prstGeom prst="rect">
            <a:avLst/>
          </a:prstGeom>
        </p:spPr>
      </p:pic>
      <p:sp>
        <p:nvSpPr>
          <p:cNvPr id="16385" name="Title 1">
            <a:extLst>
              <a:ext uri="{FF2B5EF4-FFF2-40B4-BE49-F238E27FC236}">
                <a16:creationId xmlns:a16="http://schemas.microsoft.com/office/drawing/2014/main" id="{B4683D50-A7B2-2341-AC8C-D92775E3242D}"/>
              </a:ext>
            </a:extLst>
          </p:cNvPr>
          <p:cNvSpPr>
            <a:spLocks noGrp="1"/>
          </p:cNvSpPr>
          <p:nvPr>
            <p:ph type="title"/>
          </p:nvPr>
        </p:nvSpPr>
        <p:spPr>
          <a:xfrm>
            <a:off x="838200" y="365127"/>
            <a:ext cx="7820025" cy="1325563"/>
          </a:xfrm>
        </p:spPr>
        <p:txBody>
          <a:bodyPr anchor="t" anchorCtr="0">
            <a:noAutofit/>
          </a:bodyPr>
          <a:lstStyle/>
          <a:p>
            <a:pPr eaLnBrk="1" hangingPunct="1">
              <a:lnSpc>
                <a:spcPts val="4400"/>
              </a:lnSpc>
              <a:defRPr/>
            </a:pPr>
            <a:r>
              <a:rPr lang="en-US" altLang="en-US" sz="3200" b="1" dirty="0">
                <a:solidFill>
                  <a:srgbClr val="00B0F0"/>
                </a:solidFill>
                <a:ea typeface="Lato Semibold" charset="0"/>
                <a:cs typeface="Lato Semibold" charset="0"/>
              </a:rPr>
              <a:t>Bersin by Delloitte</a:t>
            </a:r>
            <a:r>
              <a:rPr lang="en-US" altLang="en-US" sz="3200" b="1" dirty="0">
                <a:solidFill>
                  <a:schemeClr val="bg2">
                    <a:lumMod val="25000"/>
                  </a:schemeClr>
                </a:solidFill>
                <a:ea typeface="Lato Semibold" charset="0"/>
                <a:cs typeface="Lato Semibold" charset="0"/>
              </a:rPr>
              <a:t>: </a:t>
            </a:r>
            <a:r>
              <a:rPr lang="en-US" altLang="en-US" sz="3200" dirty="0">
                <a:solidFill>
                  <a:schemeClr val="bg2">
                    <a:lumMod val="25000"/>
                  </a:schemeClr>
                </a:solidFill>
                <a:ea typeface="Lato Semibold" charset="0"/>
                <a:cs typeface="Lato Semibold" charset="0"/>
              </a:rPr>
              <a:t>Pre-hire assessments for human </a:t>
            </a:r>
            <a:r>
              <a:rPr lang="en-US" altLang="en-US" sz="3200" i="1" dirty="0">
                <a:solidFill>
                  <a:schemeClr val="bg2">
                    <a:lumMod val="25000"/>
                  </a:schemeClr>
                </a:solidFill>
                <a:ea typeface="Lato Semibold" charset="0"/>
                <a:cs typeface="Lato Semibold" charset="0"/>
              </a:rPr>
              <a:t>and</a:t>
            </a:r>
            <a:r>
              <a:rPr lang="en-US" altLang="en-US" sz="3200" dirty="0">
                <a:solidFill>
                  <a:schemeClr val="bg2">
                    <a:lumMod val="25000"/>
                  </a:schemeClr>
                </a:solidFill>
                <a:ea typeface="Lato Semibold" charset="0"/>
                <a:cs typeface="Lato Semibold" charset="0"/>
              </a:rPr>
              <a:t> technical skills makes sense</a:t>
            </a:r>
          </a:p>
        </p:txBody>
      </p:sp>
      <p:grpSp>
        <p:nvGrpSpPr>
          <p:cNvPr id="2" name="Group 1">
            <a:extLst>
              <a:ext uri="{FF2B5EF4-FFF2-40B4-BE49-F238E27FC236}">
                <a16:creationId xmlns:a16="http://schemas.microsoft.com/office/drawing/2014/main" id="{EB1B1819-F7B1-5348-8FE8-7B970E4BBA18}"/>
              </a:ext>
            </a:extLst>
          </p:cNvPr>
          <p:cNvGrpSpPr/>
          <p:nvPr/>
        </p:nvGrpSpPr>
        <p:grpSpPr>
          <a:xfrm>
            <a:off x="2500628" y="2702669"/>
            <a:ext cx="1828800" cy="2000474"/>
            <a:chOff x="934455" y="2121888"/>
            <a:chExt cx="1828800" cy="2000474"/>
          </a:xfrm>
        </p:grpSpPr>
        <p:pic>
          <p:nvPicPr>
            <p:cNvPr id="13" name="Picture 4">
              <a:extLst>
                <a:ext uri="{FF2B5EF4-FFF2-40B4-BE49-F238E27FC236}">
                  <a16:creationId xmlns:a16="http://schemas.microsoft.com/office/drawing/2014/main" id="{76A767CC-18E0-A14F-882D-01264AEA973C}"/>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426150" y="2323298"/>
              <a:ext cx="845410" cy="84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l 3">
              <a:extLst>
                <a:ext uri="{FF2B5EF4-FFF2-40B4-BE49-F238E27FC236}">
                  <a16:creationId xmlns:a16="http://schemas.microsoft.com/office/drawing/2014/main" id="{1A427BB4-0EEC-C24E-8C13-E9B71373BD9F}"/>
                </a:ext>
              </a:extLst>
            </p:cNvPr>
            <p:cNvSpPr>
              <a:spLocks noChangeArrowheads="1"/>
            </p:cNvSpPr>
            <p:nvPr/>
          </p:nvSpPr>
          <p:spPr bwMode="auto">
            <a:xfrm>
              <a:off x="1229238" y="2121888"/>
              <a:ext cx="1239235" cy="1239235"/>
            </a:xfrm>
            <a:prstGeom prst="ellipse">
              <a:avLst/>
            </a:prstGeom>
            <a:noFill/>
            <a:ln w="127000">
              <a:solidFill>
                <a:srgbClr val="3A84B6"/>
              </a:solidFill>
              <a:miter lim="800000"/>
              <a:headEnd/>
              <a:tailEnd/>
            </a:ln>
            <a:effectLst>
              <a:outerShdw blurRad="50800" dist="38100" dir="5400000" algn="t" rotWithShape="0">
                <a:srgbClr val="808080">
                  <a:alpha val="39998"/>
                </a:srgbClr>
              </a:outerShdw>
            </a:effectLst>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endParaRPr lang="en-US" altLang="en-US" sz="1800">
                <a:solidFill>
                  <a:srgbClr val="FFFFFF"/>
                </a:solidFill>
                <a:latin typeface="Raleway" panose="020B0503030101060003" pitchFamily="34" charset="0"/>
              </a:endParaRPr>
            </a:p>
          </p:txBody>
        </p:sp>
        <p:sp>
          <p:nvSpPr>
            <p:cNvPr id="19" name="TextBox 4">
              <a:extLst>
                <a:ext uri="{FF2B5EF4-FFF2-40B4-BE49-F238E27FC236}">
                  <a16:creationId xmlns:a16="http://schemas.microsoft.com/office/drawing/2014/main" id="{7155065A-80FB-904E-9E7A-19CB5E14863B}"/>
                </a:ext>
              </a:extLst>
            </p:cNvPr>
            <p:cNvSpPr txBox="1">
              <a:spLocks noChangeArrowheads="1"/>
            </p:cNvSpPr>
            <p:nvPr/>
          </p:nvSpPr>
          <p:spPr bwMode="auto">
            <a:xfrm>
              <a:off x="934455" y="3844550"/>
              <a:ext cx="1828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gn="ctr">
                <a:lnSpc>
                  <a:spcPct val="100000"/>
                </a:lnSpc>
                <a:spcBef>
                  <a:spcPct val="0"/>
                </a:spcBef>
                <a:buFontTx/>
                <a:buNone/>
                <a:defRPr/>
              </a:pPr>
              <a:r>
                <a:rPr lang="en-US" altLang="en-US" sz="1200" b="1" dirty="0">
                  <a:solidFill>
                    <a:schemeClr val="tx1">
                      <a:lumMod val="65000"/>
                      <a:lumOff val="35000"/>
                    </a:schemeClr>
                  </a:solidFill>
                  <a:latin typeface="Raleway" panose="020B0503030101060003" pitchFamily="34" charset="0"/>
                </a:rPr>
                <a:t>FASTER CYCLE TIME</a:t>
              </a:r>
            </a:p>
          </p:txBody>
        </p:sp>
        <p:sp>
          <p:nvSpPr>
            <p:cNvPr id="26" name="TextBox 25">
              <a:extLst>
                <a:ext uri="{FF2B5EF4-FFF2-40B4-BE49-F238E27FC236}">
                  <a16:creationId xmlns:a16="http://schemas.microsoft.com/office/drawing/2014/main" id="{3C77C009-62B4-CC4F-ACFC-9FDA85BCA495}"/>
                </a:ext>
              </a:extLst>
            </p:cNvPr>
            <p:cNvSpPr txBox="1"/>
            <p:nvPr/>
          </p:nvSpPr>
          <p:spPr>
            <a:xfrm>
              <a:off x="1080505" y="3375550"/>
              <a:ext cx="1536700" cy="584200"/>
            </a:xfrm>
            <a:prstGeom prst="rect">
              <a:avLst/>
            </a:prstGeom>
            <a:noFill/>
          </p:spPr>
          <p:txBody>
            <a:bodyPr wrap="square">
              <a:spAutoFit/>
            </a:bodyPr>
            <a:lstStyle/>
            <a:p>
              <a:pPr algn="ctr">
                <a:defRPr/>
              </a:pPr>
              <a:r>
                <a:rPr lang="en-US" sz="3200" b="1" dirty="0">
                  <a:solidFill>
                    <a:schemeClr val="tx1">
                      <a:lumMod val="50000"/>
                      <a:lumOff val="50000"/>
                    </a:schemeClr>
                  </a:solidFill>
                  <a:latin typeface="Raleway" panose="020B0503030101060003" pitchFamily="34" charset="0"/>
                </a:rPr>
                <a:t>25%</a:t>
              </a:r>
            </a:p>
          </p:txBody>
        </p:sp>
      </p:grpSp>
      <p:grpSp>
        <p:nvGrpSpPr>
          <p:cNvPr id="4" name="Group 3">
            <a:extLst>
              <a:ext uri="{FF2B5EF4-FFF2-40B4-BE49-F238E27FC236}">
                <a16:creationId xmlns:a16="http://schemas.microsoft.com/office/drawing/2014/main" id="{0157F79E-83C8-E643-88E9-BCD393AB7546}"/>
              </a:ext>
            </a:extLst>
          </p:cNvPr>
          <p:cNvGrpSpPr/>
          <p:nvPr/>
        </p:nvGrpSpPr>
        <p:grpSpPr>
          <a:xfrm>
            <a:off x="484176" y="2702669"/>
            <a:ext cx="1828800" cy="1993675"/>
            <a:chOff x="3620633" y="2121888"/>
            <a:chExt cx="1828800" cy="1993675"/>
          </a:xfrm>
        </p:grpSpPr>
        <p:pic>
          <p:nvPicPr>
            <p:cNvPr id="14" name="Picture 5">
              <a:extLst>
                <a:ext uri="{FF2B5EF4-FFF2-40B4-BE49-F238E27FC236}">
                  <a16:creationId xmlns:a16="http://schemas.microsoft.com/office/drawing/2014/main" id="{945CFACA-3DF5-204C-9C0C-9FEF941F921C}"/>
                </a:ext>
              </a:extLst>
            </p:cNvPr>
            <p:cNvPicPr>
              <a:picLocks noChangeAspect="1"/>
            </p:cNvPicPr>
            <p:nvPr/>
          </p:nvPicPr>
          <p:blipFill>
            <a:blip r:embed="rId5"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153286" y="2346321"/>
              <a:ext cx="763495" cy="76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5">
              <a:extLst>
                <a:ext uri="{FF2B5EF4-FFF2-40B4-BE49-F238E27FC236}">
                  <a16:creationId xmlns:a16="http://schemas.microsoft.com/office/drawing/2014/main" id="{2FF09739-0DD1-BF4F-ACB0-857AA0C7CCFB}"/>
                </a:ext>
              </a:extLst>
            </p:cNvPr>
            <p:cNvSpPr>
              <a:spLocks noChangeArrowheads="1"/>
            </p:cNvSpPr>
            <p:nvPr/>
          </p:nvSpPr>
          <p:spPr bwMode="auto">
            <a:xfrm>
              <a:off x="3915416" y="2121888"/>
              <a:ext cx="1239235" cy="1239235"/>
            </a:xfrm>
            <a:prstGeom prst="ellipse">
              <a:avLst/>
            </a:prstGeom>
            <a:noFill/>
            <a:ln w="127000">
              <a:solidFill>
                <a:srgbClr val="3A84B6"/>
              </a:solidFill>
              <a:miter lim="800000"/>
              <a:headEnd/>
              <a:tailEnd/>
            </a:ln>
            <a:effectLst>
              <a:outerShdw blurRad="50800" dist="38100" dir="5400000" algn="t" rotWithShape="0">
                <a:srgbClr val="808080">
                  <a:alpha val="39998"/>
                </a:srgbClr>
              </a:outerShdw>
            </a:effectLst>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endParaRPr lang="en-US" altLang="en-US" sz="1800">
                <a:solidFill>
                  <a:srgbClr val="FFFFFF"/>
                </a:solidFill>
                <a:latin typeface="Raleway" panose="020B0503030101060003" pitchFamily="34" charset="0"/>
              </a:endParaRPr>
            </a:p>
          </p:txBody>
        </p:sp>
        <p:sp>
          <p:nvSpPr>
            <p:cNvPr id="21" name="TextBox 6">
              <a:extLst>
                <a:ext uri="{FF2B5EF4-FFF2-40B4-BE49-F238E27FC236}">
                  <a16:creationId xmlns:a16="http://schemas.microsoft.com/office/drawing/2014/main" id="{356B423D-DD4B-AA4C-90BD-B290F3E81A34}"/>
                </a:ext>
              </a:extLst>
            </p:cNvPr>
            <p:cNvSpPr txBox="1">
              <a:spLocks noChangeArrowheads="1"/>
            </p:cNvSpPr>
            <p:nvPr/>
          </p:nvSpPr>
          <p:spPr bwMode="auto">
            <a:xfrm>
              <a:off x="3620633" y="3837751"/>
              <a:ext cx="1828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gn="ctr">
                <a:lnSpc>
                  <a:spcPct val="100000"/>
                </a:lnSpc>
                <a:spcBef>
                  <a:spcPct val="0"/>
                </a:spcBef>
                <a:buFontTx/>
                <a:buNone/>
                <a:defRPr/>
              </a:pPr>
              <a:r>
                <a:rPr lang="en-US" altLang="en-US" sz="1200" b="1">
                  <a:solidFill>
                    <a:schemeClr val="tx1">
                      <a:lumMod val="65000"/>
                      <a:lumOff val="35000"/>
                    </a:schemeClr>
                  </a:solidFill>
                  <a:latin typeface="Raleway" panose="020B0503030101060003" pitchFamily="34" charset="0"/>
                </a:rPr>
                <a:t>LESS TURNOVER</a:t>
              </a:r>
            </a:p>
          </p:txBody>
        </p:sp>
        <p:sp>
          <p:nvSpPr>
            <p:cNvPr id="27" name="TextBox 26">
              <a:extLst>
                <a:ext uri="{FF2B5EF4-FFF2-40B4-BE49-F238E27FC236}">
                  <a16:creationId xmlns:a16="http://schemas.microsoft.com/office/drawing/2014/main" id="{E511B39E-37D5-5C43-AFEB-544459F34903}"/>
                </a:ext>
              </a:extLst>
            </p:cNvPr>
            <p:cNvSpPr txBox="1"/>
            <p:nvPr/>
          </p:nvSpPr>
          <p:spPr>
            <a:xfrm>
              <a:off x="3766683" y="3375550"/>
              <a:ext cx="1536700" cy="584200"/>
            </a:xfrm>
            <a:prstGeom prst="rect">
              <a:avLst/>
            </a:prstGeom>
            <a:noFill/>
          </p:spPr>
          <p:txBody>
            <a:bodyPr>
              <a:spAutoFit/>
            </a:bodyPr>
            <a:lstStyle/>
            <a:p>
              <a:pPr algn="ctr">
                <a:defRPr/>
              </a:pPr>
              <a:r>
                <a:rPr lang="en-US" sz="3200" b="1">
                  <a:solidFill>
                    <a:schemeClr val="tx1">
                      <a:lumMod val="50000"/>
                      <a:lumOff val="50000"/>
                    </a:schemeClr>
                  </a:solidFill>
                  <a:latin typeface="Raleway" panose="020B0503030101060003" pitchFamily="34" charset="0"/>
                </a:rPr>
                <a:t>29%</a:t>
              </a:r>
            </a:p>
          </p:txBody>
        </p:sp>
      </p:grpSp>
      <p:grpSp>
        <p:nvGrpSpPr>
          <p:cNvPr id="5" name="Group 4">
            <a:extLst>
              <a:ext uri="{FF2B5EF4-FFF2-40B4-BE49-F238E27FC236}">
                <a16:creationId xmlns:a16="http://schemas.microsoft.com/office/drawing/2014/main" id="{FC13AA91-17E3-854B-A6C8-7F7A33895C00}"/>
              </a:ext>
            </a:extLst>
          </p:cNvPr>
          <p:cNvGrpSpPr/>
          <p:nvPr/>
        </p:nvGrpSpPr>
        <p:grpSpPr>
          <a:xfrm>
            <a:off x="4517080" y="2702669"/>
            <a:ext cx="1938338" cy="2264085"/>
            <a:chOff x="879686" y="4329620"/>
            <a:chExt cx="1938338" cy="2264085"/>
          </a:xfrm>
        </p:grpSpPr>
        <p:pic>
          <p:nvPicPr>
            <p:cNvPr id="16" name="Picture 2" descr="https://cdn2.iconfinder.com/data/icons/windows-8-metro-style/256/money_bag.png">
              <a:extLst>
                <a:ext uri="{FF2B5EF4-FFF2-40B4-BE49-F238E27FC236}">
                  <a16:creationId xmlns:a16="http://schemas.microsoft.com/office/drawing/2014/main" id="{F94BEAD6-2DC2-5E42-8048-394DBCB521C0}"/>
                </a:ext>
              </a:extLst>
            </p:cNvPr>
            <p:cNvPicPr>
              <a:picLocks noChangeAspect="1" noChangeArrowheads="1"/>
            </p:cNvPicPr>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447333" y="4519278"/>
              <a:ext cx="803045" cy="803045"/>
            </a:xfrm>
            <a:prstGeom prst="rect">
              <a:avLst/>
            </a:prstGeom>
            <a:noFill/>
            <a:extLst>
              <a:ext uri="{909E8E84-426E-40DD-AFC4-6F175D3DCCD1}">
                <a14:hiddenFill xmlns:a14="http://schemas.microsoft.com/office/drawing/2010/main">
                  <a:solidFill>
                    <a:srgbClr val="FFFFFF"/>
                  </a:solidFill>
                </a14:hiddenFill>
              </a:ext>
            </a:extLst>
          </p:spPr>
        </p:pic>
        <p:sp>
          <p:nvSpPr>
            <p:cNvPr id="22" name="Oval 7">
              <a:extLst>
                <a:ext uri="{FF2B5EF4-FFF2-40B4-BE49-F238E27FC236}">
                  <a16:creationId xmlns:a16="http://schemas.microsoft.com/office/drawing/2014/main" id="{03D9E8AE-A6EE-8D47-8C7D-C5057A539E91}"/>
                </a:ext>
              </a:extLst>
            </p:cNvPr>
            <p:cNvSpPr>
              <a:spLocks noChangeArrowheads="1"/>
            </p:cNvSpPr>
            <p:nvPr/>
          </p:nvSpPr>
          <p:spPr bwMode="auto">
            <a:xfrm>
              <a:off x="1229238" y="4329620"/>
              <a:ext cx="1239235" cy="1239235"/>
            </a:xfrm>
            <a:prstGeom prst="ellipse">
              <a:avLst/>
            </a:prstGeom>
            <a:noFill/>
            <a:ln w="127000">
              <a:solidFill>
                <a:srgbClr val="3A84B6"/>
              </a:solidFill>
              <a:miter lim="800000"/>
              <a:headEnd/>
              <a:tailEnd/>
            </a:ln>
            <a:effectLst>
              <a:outerShdw blurRad="50800" dist="38100" dir="5400000" algn="t" rotWithShape="0">
                <a:srgbClr val="808080">
                  <a:alpha val="39998"/>
                </a:srgbClr>
              </a:outerShdw>
            </a:effectLst>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endParaRPr lang="en-US" altLang="en-US" sz="1800">
                <a:solidFill>
                  <a:srgbClr val="FFFFFF"/>
                </a:solidFill>
                <a:latin typeface="Raleway" panose="020B0503030101060003" pitchFamily="34" charset="0"/>
              </a:endParaRPr>
            </a:p>
          </p:txBody>
        </p:sp>
        <p:sp>
          <p:nvSpPr>
            <p:cNvPr id="23" name="TextBox 8">
              <a:extLst>
                <a:ext uri="{FF2B5EF4-FFF2-40B4-BE49-F238E27FC236}">
                  <a16:creationId xmlns:a16="http://schemas.microsoft.com/office/drawing/2014/main" id="{F5853A53-F980-D944-AF16-2C7AF0E87807}"/>
                </a:ext>
              </a:extLst>
            </p:cNvPr>
            <p:cNvSpPr txBox="1">
              <a:spLocks noChangeArrowheads="1"/>
            </p:cNvSpPr>
            <p:nvPr/>
          </p:nvSpPr>
          <p:spPr bwMode="auto">
            <a:xfrm>
              <a:off x="879686" y="6132040"/>
              <a:ext cx="19383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gn="ctr">
                <a:lnSpc>
                  <a:spcPct val="100000"/>
                </a:lnSpc>
                <a:spcBef>
                  <a:spcPct val="0"/>
                </a:spcBef>
                <a:buFontTx/>
                <a:buNone/>
                <a:defRPr/>
              </a:pPr>
              <a:r>
                <a:rPr lang="en-US" altLang="en-US" sz="1200" b="1" dirty="0">
                  <a:solidFill>
                    <a:schemeClr val="tx1">
                      <a:lumMod val="65000"/>
                      <a:lumOff val="35000"/>
                    </a:schemeClr>
                  </a:solidFill>
                  <a:latin typeface="Raleway" panose="020B0503030101060003" pitchFamily="34" charset="0"/>
                </a:rPr>
                <a:t>FEWER POOR PERFORMERS</a:t>
              </a:r>
            </a:p>
          </p:txBody>
        </p:sp>
        <p:sp>
          <p:nvSpPr>
            <p:cNvPr id="28" name="TextBox 27">
              <a:extLst>
                <a:ext uri="{FF2B5EF4-FFF2-40B4-BE49-F238E27FC236}">
                  <a16:creationId xmlns:a16="http://schemas.microsoft.com/office/drawing/2014/main" id="{A4881EB5-9D34-3E41-90A4-E0BDBC9A6D6F}"/>
                </a:ext>
              </a:extLst>
            </p:cNvPr>
            <p:cNvSpPr txBox="1"/>
            <p:nvPr/>
          </p:nvSpPr>
          <p:spPr>
            <a:xfrm>
              <a:off x="1080505" y="5631266"/>
              <a:ext cx="1536700" cy="584200"/>
            </a:xfrm>
            <a:prstGeom prst="rect">
              <a:avLst/>
            </a:prstGeom>
            <a:noFill/>
          </p:spPr>
          <p:txBody>
            <a:bodyPr wrap="square">
              <a:spAutoFit/>
            </a:bodyPr>
            <a:lstStyle/>
            <a:p>
              <a:pPr algn="ctr">
                <a:defRPr/>
              </a:pPr>
              <a:r>
                <a:rPr lang="en-US" sz="3200" b="1" dirty="0">
                  <a:solidFill>
                    <a:schemeClr val="tx1">
                      <a:lumMod val="50000"/>
                      <a:lumOff val="50000"/>
                    </a:schemeClr>
                  </a:solidFill>
                  <a:latin typeface="Raleway" panose="020B0503030101060003" pitchFamily="34" charset="0"/>
                </a:rPr>
                <a:t>17%</a:t>
              </a:r>
            </a:p>
          </p:txBody>
        </p:sp>
      </p:grpSp>
      <p:grpSp>
        <p:nvGrpSpPr>
          <p:cNvPr id="6" name="Group 5">
            <a:extLst>
              <a:ext uri="{FF2B5EF4-FFF2-40B4-BE49-F238E27FC236}">
                <a16:creationId xmlns:a16="http://schemas.microsoft.com/office/drawing/2014/main" id="{03BC8D16-FC58-3147-988F-C346B2AFE6B3}"/>
              </a:ext>
            </a:extLst>
          </p:cNvPr>
          <p:cNvGrpSpPr/>
          <p:nvPr/>
        </p:nvGrpSpPr>
        <p:grpSpPr>
          <a:xfrm>
            <a:off x="6643070" y="2702669"/>
            <a:ext cx="1938338" cy="2264085"/>
            <a:chOff x="3565864" y="4329620"/>
            <a:chExt cx="1938338" cy="2264085"/>
          </a:xfrm>
        </p:grpSpPr>
        <p:pic>
          <p:nvPicPr>
            <p:cNvPr id="17" name="Picture 7">
              <a:extLst>
                <a:ext uri="{FF2B5EF4-FFF2-40B4-BE49-F238E27FC236}">
                  <a16:creationId xmlns:a16="http://schemas.microsoft.com/office/drawing/2014/main" id="{D0708532-5C06-5948-A075-A23FD1C3237F}"/>
                </a:ext>
              </a:extLst>
            </p:cNvPr>
            <p:cNvPicPr>
              <a:picLocks noChangeAspect="1"/>
            </p:cNvPicPr>
            <p:nvPr/>
          </p:nvPicPr>
          <p:blipFill>
            <a:blip r:embed="rId7">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131757" y="4580632"/>
              <a:ext cx="806553" cy="80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7">
              <a:extLst>
                <a:ext uri="{FF2B5EF4-FFF2-40B4-BE49-F238E27FC236}">
                  <a16:creationId xmlns:a16="http://schemas.microsoft.com/office/drawing/2014/main" id="{E1E79A4F-90FE-3147-A84C-CEC2EFF13C75}"/>
                </a:ext>
              </a:extLst>
            </p:cNvPr>
            <p:cNvSpPr>
              <a:spLocks noChangeArrowheads="1"/>
            </p:cNvSpPr>
            <p:nvPr/>
          </p:nvSpPr>
          <p:spPr bwMode="auto">
            <a:xfrm>
              <a:off x="3915416" y="4329620"/>
              <a:ext cx="1239235" cy="1239235"/>
            </a:xfrm>
            <a:prstGeom prst="ellipse">
              <a:avLst/>
            </a:prstGeom>
            <a:noFill/>
            <a:ln w="127000">
              <a:solidFill>
                <a:srgbClr val="3A84B6"/>
              </a:solidFill>
              <a:miter lim="800000"/>
              <a:headEnd/>
              <a:tailEnd/>
            </a:ln>
            <a:effectLst>
              <a:outerShdw blurRad="50800" dist="38100" dir="5400000" algn="t" rotWithShape="0">
                <a:srgbClr val="808080">
                  <a:alpha val="39998"/>
                </a:srgbClr>
              </a:outerShdw>
            </a:effectLst>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endParaRPr lang="en-US" altLang="en-US" sz="1800">
                <a:solidFill>
                  <a:srgbClr val="FFFFFF"/>
                </a:solidFill>
                <a:latin typeface="Raleway" panose="020B0503030101060003" pitchFamily="34" charset="0"/>
              </a:endParaRPr>
            </a:p>
          </p:txBody>
        </p:sp>
        <p:sp>
          <p:nvSpPr>
            <p:cNvPr id="25" name="TextBox 8">
              <a:extLst>
                <a:ext uri="{FF2B5EF4-FFF2-40B4-BE49-F238E27FC236}">
                  <a16:creationId xmlns:a16="http://schemas.microsoft.com/office/drawing/2014/main" id="{D558CE75-6896-A947-A3A2-0DFA4096B001}"/>
                </a:ext>
              </a:extLst>
            </p:cNvPr>
            <p:cNvSpPr txBox="1">
              <a:spLocks noChangeArrowheads="1"/>
            </p:cNvSpPr>
            <p:nvPr/>
          </p:nvSpPr>
          <p:spPr bwMode="auto">
            <a:xfrm>
              <a:off x="3565864" y="6132040"/>
              <a:ext cx="19383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gn="ctr">
                <a:lnSpc>
                  <a:spcPct val="100000"/>
                </a:lnSpc>
                <a:spcBef>
                  <a:spcPct val="0"/>
                </a:spcBef>
                <a:buFontTx/>
                <a:buNone/>
                <a:defRPr/>
              </a:pPr>
              <a:r>
                <a:rPr lang="en-US" altLang="en-US" sz="1200" b="1" dirty="0">
                  <a:solidFill>
                    <a:schemeClr val="tx1">
                      <a:lumMod val="65000"/>
                      <a:lumOff val="35000"/>
                    </a:schemeClr>
                  </a:solidFill>
                  <a:latin typeface="Raleway" panose="020B0503030101060003" pitchFamily="34" charset="0"/>
                </a:rPr>
                <a:t>MORE TOP PERFORMERS</a:t>
              </a:r>
            </a:p>
          </p:txBody>
        </p:sp>
        <p:sp>
          <p:nvSpPr>
            <p:cNvPr id="29" name="TextBox 28">
              <a:extLst>
                <a:ext uri="{FF2B5EF4-FFF2-40B4-BE49-F238E27FC236}">
                  <a16:creationId xmlns:a16="http://schemas.microsoft.com/office/drawing/2014/main" id="{72DA70A8-3620-5B4A-B1E8-0A95FAAC4791}"/>
                </a:ext>
              </a:extLst>
            </p:cNvPr>
            <p:cNvSpPr txBox="1"/>
            <p:nvPr/>
          </p:nvSpPr>
          <p:spPr>
            <a:xfrm>
              <a:off x="3766683" y="5631266"/>
              <a:ext cx="1536700" cy="584200"/>
            </a:xfrm>
            <a:prstGeom prst="rect">
              <a:avLst/>
            </a:prstGeom>
            <a:noFill/>
          </p:spPr>
          <p:txBody>
            <a:bodyPr>
              <a:spAutoFit/>
            </a:bodyPr>
            <a:lstStyle/>
            <a:p>
              <a:pPr algn="ctr">
                <a:defRPr/>
              </a:pPr>
              <a:r>
                <a:rPr lang="en-US" sz="3200" b="1">
                  <a:solidFill>
                    <a:schemeClr val="tx1">
                      <a:lumMod val="50000"/>
                      <a:lumOff val="50000"/>
                    </a:schemeClr>
                  </a:solidFill>
                  <a:latin typeface="Raleway" panose="020B0503030101060003" pitchFamily="34" charset="0"/>
                </a:rPr>
                <a:t>13%</a:t>
              </a:r>
            </a:p>
          </p:txBody>
        </p:sp>
      </p:grpSp>
      <p:sp>
        <p:nvSpPr>
          <p:cNvPr id="32" name="Rectangle 31">
            <a:extLst>
              <a:ext uri="{FF2B5EF4-FFF2-40B4-BE49-F238E27FC236}">
                <a16:creationId xmlns:a16="http://schemas.microsoft.com/office/drawing/2014/main" id="{0C688C7C-FAB0-1740-B1FF-F2212D0A1FD2}"/>
              </a:ext>
            </a:extLst>
          </p:cNvPr>
          <p:cNvSpPr/>
          <p:nvPr/>
        </p:nvSpPr>
        <p:spPr>
          <a:xfrm>
            <a:off x="4703057" y="6472780"/>
            <a:ext cx="6096000" cy="230832"/>
          </a:xfrm>
          <a:prstGeom prst="rect">
            <a:avLst/>
          </a:prstGeom>
        </p:spPr>
        <p:txBody>
          <a:bodyPr>
            <a:spAutoFit/>
          </a:bodyPr>
          <a:lstStyle/>
          <a:p>
            <a:r>
              <a:rPr lang="en-US" sz="900" b="0" i="0" dirty="0">
                <a:solidFill>
                  <a:srgbClr val="333333"/>
                </a:solidFill>
                <a:effectLst/>
              </a:rPr>
              <a:t>Confidential and Proprietary. Copyright © GreatBizTools, LLC. All Rights Reserved.</a:t>
            </a:r>
            <a:endParaRPr lang="en-US" sz="900" dirty="0"/>
          </a:p>
        </p:txBody>
      </p:sp>
      <p:sp>
        <p:nvSpPr>
          <p:cNvPr id="31" name="Rectangle 30">
            <a:extLst>
              <a:ext uri="{FF2B5EF4-FFF2-40B4-BE49-F238E27FC236}">
                <a16:creationId xmlns:a16="http://schemas.microsoft.com/office/drawing/2014/main" id="{B9F3A42F-0B43-D047-988E-F1682E60FB10}"/>
              </a:ext>
            </a:extLst>
          </p:cNvPr>
          <p:cNvSpPr/>
          <p:nvPr/>
        </p:nvSpPr>
        <p:spPr>
          <a:xfrm>
            <a:off x="721624" y="5353282"/>
            <a:ext cx="7293892" cy="584775"/>
          </a:xfrm>
          <a:prstGeom prst="rect">
            <a:avLst/>
          </a:prstGeom>
        </p:spPr>
        <p:txBody>
          <a:bodyPr wrap="square">
            <a:spAutoFit/>
          </a:bodyPr>
          <a:lstStyle/>
          <a:p>
            <a:pPr lvl="0"/>
            <a:r>
              <a:rPr lang="en-US" sz="1600" i="1" dirty="0">
                <a:solidFill>
                  <a:schemeClr val="tx1">
                    <a:lumMod val="50000"/>
                    <a:lumOff val="50000"/>
                  </a:schemeClr>
                </a:solidFill>
                <a:latin typeface="Raleway" panose="020B0503030101060003" pitchFamily="34" charset="0"/>
              </a:rPr>
              <a:t>Matching new hires to the right roles save </a:t>
            </a:r>
            <a:r>
              <a:rPr lang="en-US" sz="1600" b="1" i="1" dirty="0">
                <a:solidFill>
                  <a:srgbClr val="70AD47"/>
                </a:solidFill>
                <a:latin typeface="Raleway" panose="020B0503030101060003" pitchFamily="34" charset="0"/>
              </a:rPr>
              <a:t>$6,000 per headcount </a:t>
            </a:r>
            <a:r>
              <a:rPr lang="en-US" sz="1600" i="1" dirty="0">
                <a:solidFill>
                  <a:schemeClr val="tx1">
                    <a:lumMod val="50000"/>
                    <a:lumOff val="50000"/>
                  </a:schemeClr>
                </a:solidFill>
                <a:latin typeface="Raleway" panose="020B0503030101060003" pitchFamily="34" charset="0"/>
              </a:rPr>
              <a:t>in turnover costs, not including the </a:t>
            </a:r>
            <a:r>
              <a:rPr lang="en-US" sz="1600" b="1" i="1" dirty="0">
                <a:solidFill>
                  <a:schemeClr val="tx1">
                    <a:lumMod val="50000"/>
                    <a:lumOff val="50000"/>
                  </a:schemeClr>
                </a:solidFill>
                <a:latin typeface="Raleway" panose="020B0503030101060003" pitchFamily="34" charset="0"/>
              </a:rPr>
              <a:t>higher cost</a:t>
            </a:r>
            <a:r>
              <a:rPr lang="en-US" sz="1600" i="1" dirty="0">
                <a:solidFill>
                  <a:schemeClr val="tx1">
                    <a:lumMod val="50000"/>
                    <a:lumOff val="50000"/>
                  </a:schemeClr>
                </a:solidFill>
                <a:latin typeface="Raleway" panose="020B0503030101060003" pitchFamily="34" charset="0"/>
              </a:rPr>
              <a:t> of employing poor performers.</a:t>
            </a:r>
            <a:r>
              <a:rPr lang="en-US" sz="1600" i="1" baseline="30000" dirty="0">
                <a:solidFill>
                  <a:schemeClr val="tx1">
                    <a:lumMod val="50000"/>
                    <a:lumOff val="50000"/>
                  </a:schemeClr>
                </a:solidFill>
                <a:latin typeface="Raleway" panose="020B0503030101060003" pitchFamily="34" charset="0"/>
              </a:rPr>
              <a:t>1</a:t>
            </a:r>
          </a:p>
        </p:txBody>
      </p:sp>
      <p:sp>
        <p:nvSpPr>
          <p:cNvPr id="7" name="TextBox 6">
            <a:extLst>
              <a:ext uri="{FF2B5EF4-FFF2-40B4-BE49-F238E27FC236}">
                <a16:creationId xmlns:a16="http://schemas.microsoft.com/office/drawing/2014/main" id="{24800466-1892-BD41-B2A0-42ADD7BDA3CE}"/>
              </a:ext>
            </a:extLst>
          </p:cNvPr>
          <p:cNvSpPr txBox="1"/>
          <p:nvPr/>
        </p:nvSpPr>
        <p:spPr>
          <a:xfrm>
            <a:off x="383735" y="5266725"/>
            <a:ext cx="367073" cy="707886"/>
          </a:xfrm>
          <a:prstGeom prst="rect">
            <a:avLst/>
          </a:prstGeom>
          <a:noFill/>
        </p:spPr>
        <p:txBody>
          <a:bodyPr wrap="square" rtlCol="0">
            <a:spAutoFit/>
          </a:bodyPr>
          <a:lstStyle/>
          <a:p>
            <a:r>
              <a:rPr lang="en-US" sz="4000" b="1" dirty="0">
                <a:solidFill>
                  <a:srgbClr val="3A84B6"/>
                </a:solidFill>
                <a:latin typeface="Raleway" panose="020B0503030101060003" pitchFamily="34" charset="0"/>
              </a:rPr>
              <a:t>*</a:t>
            </a:r>
          </a:p>
        </p:txBody>
      </p:sp>
    </p:spTree>
    <p:extLst>
      <p:ext uri="{BB962C8B-B14F-4D97-AF65-F5344CB8AC3E}">
        <p14:creationId xmlns:p14="http://schemas.microsoft.com/office/powerpoint/2010/main" val="1017633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CONTENTS</a:t>
            </a:r>
          </a:p>
        </p:txBody>
      </p:sp>
      <p:sp>
        <p:nvSpPr>
          <p:cNvPr id="3" name="Content Placeholder 2"/>
          <p:cNvSpPr>
            <a:spLocks noGrp="1"/>
          </p:cNvSpPr>
          <p:nvPr>
            <p:ph idx="1"/>
          </p:nvPr>
        </p:nvSpPr>
        <p:spPr>
          <a:xfrm>
            <a:off x="658812" y="1871498"/>
            <a:ext cx="10692679" cy="4326102"/>
          </a:xfrm>
        </p:spPr>
        <p:txBody>
          <a:bodyPr/>
          <a:lstStyle/>
          <a:p>
            <a:pPr lvl="0">
              <a:lnSpc>
                <a:spcPct val="150000"/>
              </a:lnSpc>
              <a:spcAft>
                <a:spcPts val="800"/>
              </a:spcAft>
            </a:pPr>
            <a:r>
              <a:rPr lang="en-AU" sz="1600" dirty="0">
                <a:latin typeface="Raleway" panose="020B0503030101060003" pitchFamily="34" charset="0"/>
              </a:rPr>
              <a:t>01  You've been quoted as saying the "future of work arrived early” with Coronavirus, what do you mean?  </a:t>
            </a:r>
          </a:p>
          <a:p>
            <a:pPr lvl="0">
              <a:lnSpc>
                <a:spcPct val="150000"/>
              </a:lnSpc>
              <a:spcAft>
                <a:spcPts val="800"/>
              </a:spcAft>
            </a:pPr>
            <a:r>
              <a:rPr lang="en-AU" sz="1600" dirty="0">
                <a:latin typeface="Raleway" panose="020B0503030101060003" pitchFamily="34" charset="0"/>
              </a:rPr>
              <a:t>02  Where will employment shrink and where will it grow in the next 3 to 5 years </a:t>
            </a:r>
            <a:br>
              <a:rPr lang="en-AU" sz="1600" dirty="0">
                <a:latin typeface="Raleway" panose="020B0503030101060003" pitchFamily="34" charset="0"/>
              </a:rPr>
            </a:br>
            <a:r>
              <a:rPr lang="en-AU" sz="1600" dirty="0">
                <a:latin typeface="Raleway" panose="020B0503030101060003" pitchFamily="34" charset="0"/>
              </a:rPr>
              <a:t>      (overall and with insights into logistics, ports management, seafaring, and marine engineering)?</a:t>
            </a:r>
          </a:p>
          <a:p>
            <a:pPr lvl="0">
              <a:lnSpc>
                <a:spcPct val="150000"/>
              </a:lnSpc>
              <a:spcAft>
                <a:spcPts val="800"/>
              </a:spcAft>
            </a:pPr>
            <a:r>
              <a:rPr lang="en-AU" sz="1600" dirty="0">
                <a:latin typeface="Raleway" panose="020B0503030101060003" pitchFamily="34" charset="0"/>
              </a:rPr>
              <a:t>03  What capabilities make graduates stand out to employers?</a:t>
            </a:r>
          </a:p>
          <a:p>
            <a:pPr lvl="0">
              <a:lnSpc>
                <a:spcPct val="150000"/>
              </a:lnSpc>
              <a:spcAft>
                <a:spcPts val="800"/>
              </a:spcAft>
            </a:pPr>
            <a:r>
              <a:rPr lang="en-AU" sz="1600" dirty="0">
                <a:latin typeface="Raleway" panose="020B0503030101060003" pitchFamily="34" charset="0"/>
              </a:rPr>
              <a:t>04  What does a sustainable career look like in the future?</a:t>
            </a:r>
          </a:p>
          <a:p>
            <a:pPr lvl="0">
              <a:lnSpc>
                <a:spcPct val="150000"/>
              </a:lnSpc>
              <a:spcAft>
                <a:spcPts val="800"/>
              </a:spcAft>
            </a:pPr>
            <a:r>
              <a:rPr lang="en-AU" sz="1600" dirty="0">
                <a:latin typeface="Raleway" panose="020B0503030101060003" pitchFamily="34" charset="0"/>
              </a:rPr>
              <a:t>05  Why can micro-credentials accelerate employment?</a:t>
            </a:r>
          </a:p>
        </p:txBody>
      </p:sp>
    </p:spTree>
    <p:extLst>
      <p:ext uri="{BB962C8B-B14F-4D97-AF65-F5344CB8AC3E}">
        <p14:creationId xmlns:p14="http://schemas.microsoft.com/office/powerpoint/2010/main" val="585602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AB1EE00-82F8-7F4D-BEA6-8E031F8A3F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04886" y="2481207"/>
            <a:ext cx="4457122" cy="2971415"/>
          </a:xfrm>
          <a:prstGeom prst="rect">
            <a:avLst/>
          </a:prstGeom>
        </p:spPr>
      </p:pic>
      <p:sp>
        <p:nvSpPr>
          <p:cNvPr id="57" name="Title 1">
            <a:extLst>
              <a:ext uri="{FF2B5EF4-FFF2-40B4-BE49-F238E27FC236}">
                <a16:creationId xmlns:a16="http://schemas.microsoft.com/office/drawing/2014/main" id="{65233F65-9C47-1540-A9F2-5DE7C47B9581}"/>
              </a:ext>
            </a:extLst>
          </p:cNvPr>
          <p:cNvSpPr txBox="1">
            <a:spLocks/>
          </p:cNvSpPr>
          <p:nvPr/>
        </p:nvSpPr>
        <p:spPr>
          <a:xfrm>
            <a:off x="481692" y="805552"/>
            <a:ext cx="11545138"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4400"/>
              </a:lnSpc>
            </a:pPr>
            <a:r>
              <a:rPr lang="en-US" sz="2400" b="1" dirty="0">
                <a:solidFill>
                  <a:srgbClr val="3A84B6"/>
                </a:solidFill>
                <a:latin typeface="Raleway" panose="020B0503030101060003" pitchFamily="34" charset="0"/>
              </a:rPr>
              <a:t>People are more than a job, we need to know ‘Career Fit’</a:t>
            </a:r>
          </a:p>
        </p:txBody>
      </p:sp>
      <p:sp>
        <p:nvSpPr>
          <p:cNvPr id="58" name="Rectangle 57">
            <a:extLst>
              <a:ext uri="{FF2B5EF4-FFF2-40B4-BE49-F238E27FC236}">
                <a16:creationId xmlns:a16="http://schemas.microsoft.com/office/drawing/2014/main" id="{D8301937-ECD9-E940-B7A0-1800973606AB}"/>
              </a:ext>
            </a:extLst>
          </p:cNvPr>
          <p:cNvSpPr/>
          <p:nvPr/>
        </p:nvSpPr>
        <p:spPr>
          <a:xfrm>
            <a:off x="481692" y="1409383"/>
            <a:ext cx="11443538" cy="923330"/>
          </a:xfrm>
          <a:prstGeom prst="rect">
            <a:avLst/>
          </a:prstGeom>
        </p:spPr>
        <p:txBody>
          <a:bodyPr wrap="square">
            <a:spAutoFit/>
          </a:bodyPr>
          <a:lstStyle/>
          <a:p>
            <a:r>
              <a:rPr lang="en-US" b="1" dirty="0">
                <a:solidFill>
                  <a:schemeClr val="tx2"/>
                </a:solidFill>
                <a:latin typeface="Raleway" panose="020B0503030101060003" pitchFamily="34" charset="0"/>
              </a:rPr>
              <a:t>We’ve being using an IBM supplier to complete</a:t>
            </a:r>
            <a:r>
              <a:rPr lang="en-US" b="1" dirty="0">
                <a:solidFill>
                  <a:srgbClr val="3A84B6"/>
                </a:solidFill>
                <a:latin typeface="Raleway" panose="020B0503030101060003" pitchFamily="34" charset="0"/>
              </a:rPr>
              <a:t> </a:t>
            </a:r>
            <a:r>
              <a:rPr lang="en-US" b="1" i="1" dirty="0">
                <a:solidFill>
                  <a:srgbClr val="3A84B6"/>
                </a:solidFill>
                <a:latin typeface="Raleway" panose="020B0503030101060003" pitchFamily="34" charset="0"/>
              </a:rPr>
              <a:t>science-based, non-biased assessment systems</a:t>
            </a:r>
            <a:r>
              <a:rPr lang="en-US" b="1" dirty="0">
                <a:solidFill>
                  <a:srgbClr val="3A84B6"/>
                </a:solidFill>
                <a:latin typeface="Raleway" panose="020B0503030101060003" pitchFamily="34" charset="0"/>
              </a:rPr>
              <a:t> </a:t>
            </a:r>
            <a:r>
              <a:rPr lang="en-US" dirty="0">
                <a:solidFill>
                  <a:schemeClr val="tx2"/>
                </a:solidFill>
                <a:latin typeface="Raleway" panose="020B0503030101060003" pitchFamily="34" charset="0"/>
              </a:rPr>
              <a:t>that assess cognitive skills, capabilities, and personality traits to help people and companies </a:t>
            </a:r>
            <a:r>
              <a:rPr lang="en-US" b="1" dirty="0">
                <a:solidFill>
                  <a:srgbClr val="3A84B6"/>
                </a:solidFill>
                <a:latin typeface="Raleway" panose="020B0503030101060003" pitchFamily="34" charset="0"/>
              </a:rPr>
              <a:t>isolate an individual’s full potential</a:t>
            </a:r>
          </a:p>
        </p:txBody>
      </p:sp>
      <p:sp>
        <p:nvSpPr>
          <p:cNvPr id="103" name="Rectangle 102">
            <a:extLst>
              <a:ext uri="{FF2B5EF4-FFF2-40B4-BE49-F238E27FC236}">
                <a16:creationId xmlns:a16="http://schemas.microsoft.com/office/drawing/2014/main" id="{DBF4E769-88C2-3B40-953C-26039272224E}"/>
              </a:ext>
            </a:extLst>
          </p:cNvPr>
          <p:cNvSpPr/>
          <p:nvPr/>
        </p:nvSpPr>
        <p:spPr>
          <a:xfrm>
            <a:off x="4598158" y="6472556"/>
            <a:ext cx="6096000" cy="230832"/>
          </a:xfrm>
          <a:prstGeom prst="rect">
            <a:avLst/>
          </a:prstGeom>
        </p:spPr>
        <p:txBody>
          <a:bodyPr>
            <a:spAutoFit/>
          </a:bodyPr>
          <a:lstStyle/>
          <a:p>
            <a:r>
              <a:rPr lang="en-US" sz="900" b="0" i="0" dirty="0">
                <a:solidFill>
                  <a:srgbClr val="333333"/>
                </a:solidFill>
                <a:effectLst/>
                <a:latin typeface="Raleway" panose="020B0503030101060003" pitchFamily="34" charset="0"/>
              </a:rPr>
              <a:t>Confidential and Proprietary. Copyright © GreatBizTools, LLC. All Rights Reserved.</a:t>
            </a:r>
            <a:endParaRPr lang="en-US" sz="900" dirty="0">
              <a:latin typeface="Raleway" panose="020B0503030101060003" pitchFamily="34" charset="0"/>
            </a:endParaRPr>
          </a:p>
        </p:txBody>
      </p:sp>
      <p:pic>
        <p:nvPicPr>
          <p:cNvPr id="16" name="Picture 15">
            <a:extLst>
              <a:ext uri="{FF2B5EF4-FFF2-40B4-BE49-F238E27FC236}">
                <a16:creationId xmlns:a16="http://schemas.microsoft.com/office/drawing/2014/main" id="{F3B2E7A7-8FEF-0943-81A8-2CC08E72FA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1762" y="396583"/>
            <a:ext cx="2069442" cy="432362"/>
          </a:xfrm>
          <a:prstGeom prst="rect">
            <a:avLst/>
          </a:prstGeom>
        </p:spPr>
      </p:pic>
      <p:pic>
        <p:nvPicPr>
          <p:cNvPr id="2" name="Picture 1">
            <a:extLst>
              <a:ext uri="{FF2B5EF4-FFF2-40B4-BE49-F238E27FC236}">
                <a16:creationId xmlns:a16="http://schemas.microsoft.com/office/drawing/2014/main" id="{4AD36FDF-6652-614A-ADC2-CB89A067CBD3}"/>
              </a:ext>
            </a:extLst>
          </p:cNvPr>
          <p:cNvPicPr>
            <a:picLocks noChangeAspect="1"/>
          </p:cNvPicPr>
          <p:nvPr/>
        </p:nvPicPr>
        <p:blipFill>
          <a:blip r:embed="rId4"/>
          <a:stretch>
            <a:fillRect/>
          </a:stretch>
        </p:blipFill>
        <p:spPr>
          <a:xfrm>
            <a:off x="6611562" y="2481207"/>
            <a:ext cx="4457122" cy="2967410"/>
          </a:xfrm>
          <a:prstGeom prst="rect">
            <a:avLst/>
          </a:prstGeom>
        </p:spPr>
      </p:pic>
      <p:sp>
        <p:nvSpPr>
          <p:cNvPr id="63" name="Rectangle 62">
            <a:extLst>
              <a:ext uri="{FF2B5EF4-FFF2-40B4-BE49-F238E27FC236}">
                <a16:creationId xmlns:a16="http://schemas.microsoft.com/office/drawing/2014/main" id="{54561681-2FB5-804D-8B43-ABC3182C8F78}"/>
              </a:ext>
            </a:extLst>
          </p:cNvPr>
          <p:cNvSpPr/>
          <p:nvPr/>
        </p:nvSpPr>
        <p:spPr>
          <a:xfrm>
            <a:off x="1506874" y="5315345"/>
            <a:ext cx="3913087" cy="830997"/>
          </a:xfrm>
          <a:prstGeom prst="rect">
            <a:avLst/>
          </a:prstGeom>
        </p:spPr>
        <p:txBody>
          <a:bodyPr wrap="square">
            <a:spAutoFit/>
          </a:bodyPr>
          <a:lstStyle/>
          <a:p>
            <a:pPr algn="ctr"/>
            <a:r>
              <a:rPr lang="en-US" sz="1600" b="1" dirty="0">
                <a:solidFill>
                  <a:srgbClr val="3A84B6"/>
                </a:solidFill>
                <a:latin typeface="Raleway" panose="020B0503030101060003" pitchFamily="34" charset="0"/>
              </a:rPr>
              <a:t>WebAssess</a:t>
            </a:r>
            <a:r>
              <a:rPr lang="en-US" sz="1600" b="1" dirty="0">
                <a:solidFill>
                  <a:schemeClr val="bg1">
                    <a:lumMod val="50000"/>
                  </a:schemeClr>
                </a:solidFill>
                <a:latin typeface="Raleway" panose="020B0503030101060003" pitchFamily="34" charset="0"/>
              </a:rPr>
              <a:t> </a:t>
            </a:r>
            <a:r>
              <a:rPr lang="en-US" sz="1600" dirty="0">
                <a:solidFill>
                  <a:schemeClr val="bg1">
                    <a:lumMod val="50000"/>
                  </a:schemeClr>
                </a:solidFill>
                <a:latin typeface="Raleway" panose="020B0503030101060003" pitchFamily="34" charset="0"/>
              </a:rPr>
              <a:t>identifies a candidate’s job-related competencies to determine if they are the best fit for your jobs</a:t>
            </a:r>
          </a:p>
        </p:txBody>
      </p:sp>
      <p:sp>
        <p:nvSpPr>
          <p:cNvPr id="11" name="Rectangle 10">
            <a:extLst>
              <a:ext uri="{FF2B5EF4-FFF2-40B4-BE49-F238E27FC236}">
                <a16:creationId xmlns:a16="http://schemas.microsoft.com/office/drawing/2014/main" id="{57E938F1-AC22-6D4F-9304-293572BA7F7A}"/>
              </a:ext>
            </a:extLst>
          </p:cNvPr>
          <p:cNvSpPr/>
          <p:nvPr/>
        </p:nvSpPr>
        <p:spPr>
          <a:xfrm>
            <a:off x="6890187" y="5315345"/>
            <a:ext cx="4020662" cy="830997"/>
          </a:xfrm>
          <a:prstGeom prst="rect">
            <a:avLst/>
          </a:prstGeom>
        </p:spPr>
        <p:txBody>
          <a:bodyPr wrap="square">
            <a:spAutoFit/>
          </a:bodyPr>
          <a:lstStyle/>
          <a:p>
            <a:pPr algn="ctr"/>
            <a:r>
              <a:rPr lang="en-US" sz="1600" b="1" dirty="0">
                <a:solidFill>
                  <a:srgbClr val="3A84B6"/>
                </a:solidFill>
                <a:latin typeface="Raleway" panose="020B0503030101060003" pitchFamily="34" charset="0"/>
              </a:rPr>
              <a:t>MyInnerGenius</a:t>
            </a:r>
            <a:r>
              <a:rPr lang="en-US" sz="1600" b="1" dirty="0">
                <a:solidFill>
                  <a:schemeClr val="bg1">
                    <a:lumMod val="50000"/>
                  </a:schemeClr>
                </a:solidFill>
                <a:latin typeface="Raleway" panose="020B0503030101060003" pitchFamily="34" charset="0"/>
              </a:rPr>
              <a:t> </a:t>
            </a:r>
            <a:r>
              <a:rPr lang="en-US" sz="1600" dirty="0">
                <a:solidFill>
                  <a:schemeClr val="bg1">
                    <a:lumMod val="50000"/>
                  </a:schemeClr>
                </a:solidFill>
                <a:latin typeface="Raleway" panose="020B0503030101060003" pitchFamily="34" charset="0"/>
              </a:rPr>
              <a:t>identifies an individual’s full potential by discovering all of their capabilities </a:t>
            </a:r>
          </a:p>
        </p:txBody>
      </p:sp>
      <p:sp>
        <p:nvSpPr>
          <p:cNvPr id="10" name="TextBox 9">
            <a:extLst>
              <a:ext uri="{FF2B5EF4-FFF2-40B4-BE49-F238E27FC236}">
                <a16:creationId xmlns:a16="http://schemas.microsoft.com/office/drawing/2014/main" id="{AF414C61-CB37-5A4E-A75C-6B8DD163562F}"/>
              </a:ext>
            </a:extLst>
          </p:cNvPr>
          <p:cNvSpPr txBox="1"/>
          <p:nvPr/>
        </p:nvSpPr>
        <p:spPr>
          <a:xfrm>
            <a:off x="481692" y="412709"/>
            <a:ext cx="2069442" cy="400110"/>
          </a:xfrm>
          <a:prstGeom prst="rect">
            <a:avLst/>
          </a:prstGeom>
          <a:noFill/>
        </p:spPr>
        <p:txBody>
          <a:bodyPr wrap="square" rtlCol="0">
            <a:spAutoFit/>
          </a:bodyPr>
          <a:lstStyle/>
          <a:p>
            <a:r>
              <a:rPr lang="en-US" sz="2000" dirty="0">
                <a:solidFill>
                  <a:schemeClr val="tx2"/>
                </a:solidFill>
                <a:latin typeface="Raleway SemiBold" panose="020B0703030101060003" pitchFamily="34" charset="0"/>
              </a:rPr>
              <a:t>Research with</a:t>
            </a:r>
            <a:endParaRPr lang="en-US" sz="2000" i="1" dirty="0">
              <a:solidFill>
                <a:schemeClr val="tx2"/>
              </a:solidFill>
              <a:latin typeface="Raleway SemiBold" panose="020B0703030101060003" pitchFamily="34" charset="0"/>
            </a:endParaRPr>
          </a:p>
        </p:txBody>
      </p:sp>
    </p:spTree>
    <p:extLst>
      <p:ext uri="{BB962C8B-B14F-4D97-AF65-F5344CB8AC3E}">
        <p14:creationId xmlns:p14="http://schemas.microsoft.com/office/powerpoint/2010/main" val="2443811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238EB76-4F3F-2B49-AD6C-BE564A19EB50}"/>
              </a:ext>
            </a:extLst>
          </p:cNvPr>
          <p:cNvGraphicFramePr/>
          <p:nvPr>
            <p:extLst>
              <p:ext uri="{D42A27DB-BD31-4B8C-83A1-F6EECF244321}">
                <p14:modId xmlns:p14="http://schemas.microsoft.com/office/powerpoint/2010/main" val="3001548766"/>
              </p:ext>
            </p:extLst>
          </p:nvPr>
        </p:nvGraphicFramePr>
        <p:xfrm>
          <a:off x="260471" y="3867453"/>
          <a:ext cx="11167727" cy="2061035"/>
        </p:xfrm>
        <a:graphic>
          <a:graphicData uri="http://schemas.openxmlformats.org/drawingml/2006/chart">
            <c:chart xmlns:c="http://schemas.openxmlformats.org/drawingml/2006/chart" xmlns:r="http://schemas.openxmlformats.org/officeDocument/2006/relationships" r:id="rId3"/>
          </a:graphicData>
        </a:graphic>
      </p:graphicFrame>
      <p:sp>
        <p:nvSpPr>
          <p:cNvPr id="16385" name="Title 1">
            <a:extLst>
              <a:ext uri="{FF2B5EF4-FFF2-40B4-BE49-F238E27FC236}">
                <a16:creationId xmlns:a16="http://schemas.microsoft.com/office/drawing/2014/main" id="{B4683D50-A7B2-2341-AC8C-D92775E3242D}"/>
              </a:ext>
            </a:extLst>
          </p:cNvPr>
          <p:cNvSpPr>
            <a:spLocks noGrp="1"/>
          </p:cNvSpPr>
          <p:nvPr>
            <p:ph type="title" idx="4294967295"/>
          </p:nvPr>
        </p:nvSpPr>
        <p:spPr>
          <a:xfrm>
            <a:off x="780465" y="414077"/>
            <a:ext cx="8301692" cy="516306"/>
          </a:xfrm>
        </p:spPr>
        <p:txBody>
          <a:bodyPr anchor="t" anchorCtr="0">
            <a:noAutofit/>
          </a:bodyPr>
          <a:lstStyle/>
          <a:p>
            <a:pPr eaLnBrk="1" hangingPunct="1">
              <a:lnSpc>
                <a:spcPct val="100000"/>
              </a:lnSpc>
              <a:defRPr/>
            </a:pPr>
            <a:r>
              <a:rPr lang="en-US" sz="2800" dirty="0">
                <a:solidFill>
                  <a:srgbClr val="3A84B6"/>
                </a:solidFill>
              </a:rPr>
              <a:t>Validation</a:t>
            </a:r>
            <a:r>
              <a:rPr lang="en-US" altLang="en-US" sz="2800" b="1" dirty="0">
                <a:solidFill>
                  <a:srgbClr val="3A84B6"/>
                </a:solidFill>
                <a:ea typeface="Lato Semibold" charset="0"/>
                <a:cs typeface="Lato Semibold" charset="0"/>
              </a:rPr>
              <a:t> Results: </a:t>
            </a:r>
            <a:r>
              <a:rPr lang="en-US" altLang="en-US" sz="2800" dirty="0">
                <a:solidFill>
                  <a:schemeClr val="tx1">
                    <a:lumMod val="65000"/>
                    <a:lumOff val="35000"/>
                  </a:schemeClr>
                </a:solidFill>
                <a:ea typeface="Lato Semibold" charset="0"/>
                <a:cs typeface="Lato Semibold" charset="0"/>
              </a:rPr>
              <a:t>Predicting Potential by hiring for Careers not Jobs</a:t>
            </a:r>
          </a:p>
        </p:txBody>
      </p:sp>
      <p:graphicFrame>
        <p:nvGraphicFramePr>
          <p:cNvPr id="2" name="Chart 1">
            <a:extLst>
              <a:ext uri="{FF2B5EF4-FFF2-40B4-BE49-F238E27FC236}">
                <a16:creationId xmlns:a16="http://schemas.microsoft.com/office/drawing/2014/main" id="{27EC3E3B-C716-B94E-8570-54F5AF224F5F}"/>
              </a:ext>
            </a:extLst>
          </p:cNvPr>
          <p:cNvGraphicFramePr/>
          <p:nvPr>
            <p:extLst>
              <p:ext uri="{D42A27DB-BD31-4B8C-83A1-F6EECF244321}">
                <p14:modId xmlns:p14="http://schemas.microsoft.com/office/powerpoint/2010/main" val="3229757161"/>
              </p:ext>
            </p:extLst>
          </p:nvPr>
        </p:nvGraphicFramePr>
        <p:xfrm>
          <a:off x="260472" y="1172609"/>
          <a:ext cx="11167727" cy="2115513"/>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a:extLst>
              <a:ext uri="{FF2B5EF4-FFF2-40B4-BE49-F238E27FC236}">
                <a16:creationId xmlns:a16="http://schemas.microsoft.com/office/drawing/2014/main" id="{15363BFC-AEC6-044A-ABEA-4A29E78C5EE0}"/>
              </a:ext>
            </a:extLst>
          </p:cNvPr>
          <p:cNvSpPr/>
          <p:nvPr/>
        </p:nvSpPr>
        <p:spPr>
          <a:xfrm>
            <a:off x="742122" y="3243575"/>
            <a:ext cx="2286839"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Drive &amp; Productivity</a:t>
            </a:r>
          </a:p>
          <a:p>
            <a:pPr algn="ctr"/>
            <a:r>
              <a:rPr lang="en-US" altLang="en-US" sz="1200" dirty="0">
                <a:solidFill>
                  <a:schemeClr val="bg1">
                    <a:lumMod val="50000"/>
                  </a:schemeClr>
                </a:solidFill>
                <a:latin typeface="Raleway" panose="020B0503030101060003" pitchFamily="34" charset="0"/>
                <a:ea typeface="Lato Semibold" charset="0"/>
                <a:cs typeface="Lato Semibold" charset="0"/>
              </a:rPr>
              <a:t>More than </a:t>
            </a:r>
            <a:r>
              <a:rPr lang="en-US" altLang="en-US" sz="1200" b="1" dirty="0">
                <a:solidFill>
                  <a:srgbClr val="4A8ADC"/>
                </a:solidFill>
                <a:latin typeface="Raleway" panose="020B0503030101060003" pitchFamily="34" charset="0"/>
                <a:ea typeface="Lato Semibold" charset="0"/>
                <a:cs typeface="Lato Semibold" charset="0"/>
              </a:rPr>
              <a:t>3.5 times</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dirty="0">
                <a:solidFill>
                  <a:schemeClr val="bg1">
                    <a:lumMod val="50000"/>
                  </a:schemeClr>
                </a:solidFill>
                <a:latin typeface="Raleway" panose="020B0503030101060003" pitchFamily="34" charset="0"/>
                <a:ea typeface="Lato Semibold" charset="0"/>
                <a:cs typeface="Lato Semibold" charset="0"/>
              </a:rPr>
              <a:t>as </a:t>
            </a:r>
            <a:br>
              <a:rPr lang="en-US" altLang="en-US" sz="1200" dirty="0">
                <a:solidFill>
                  <a:schemeClr val="bg1">
                    <a:lumMod val="50000"/>
                  </a:schemeClr>
                </a:solidFill>
                <a:latin typeface="Raleway" panose="020B0503030101060003" pitchFamily="34" charset="0"/>
                <a:ea typeface="Lato Semibold" charset="0"/>
                <a:cs typeface="Lato Semibold" charset="0"/>
              </a:rPr>
            </a:br>
            <a:r>
              <a:rPr lang="en-US" altLang="en-US" sz="1200" dirty="0">
                <a:solidFill>
                  <a:schemeClr val="bg1">
                    <a:lumMod val="50000"/>
                  </a:schemeClr>
                </a:solidFill>
                <a:latin typeface="Raleway" panose="020B0503030101060003" pitchFamily="34" charset="0"/>
                <a:ea typeface="Lato Semibold" charset="0"/>
                <a:cs typeface="Lato Semibold" charset="0"/>
              </a:rPr>
              <a:t>likely to be productive</a:t>
            </a:r>
            <a:endParaRPr lang="en-US" sz="1200" dirty="0">
              <a:solidFill>
                <a:schemeClr val="bg1">
                  <a:lumMod val="50000"/>
                </a:schemeClr>
              </a:solidFill>
              <a:latin typeface="Raleway" panose="020B0503030101060003" pitchFamily="34" charset="0"/>
            </a:endParaRPr>
          </a:p>
        </p:txBody>
      </p:sp>
      <p:sp>
        <p:nvSpPr>
          <p:cNvPr id="6" name="Rectangle 5">
            <a:extLst>
              <a:ext uri="{FF2B5EF4-FFF2-40B4-BE49-F238E27FC236}">
                <a16:creationId xmlns:a16="http://schemas.microsoft.com/office/drawing/2014/main" id="{6CC128DD-506B-764C-9C92-84E757224FEA}"/>
              </a:ext>
            </a:extLst>
          </p:cNvPr>
          <p:cNvSpPr/>
          <p:nvPr/>
        </p:nvSpPr>
        <p:spPr>
          <a:xfrm>
            <a:off x="3392557" y="3243575"/>
            <a:ext cx="2451779"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Quality of Work </a:t>
            </a:r>
          </a:p>
          <a:p>
            <a:pPr algn="ctr"/>
            <a:r>
              <a:rPr lang="en-US" altLang="en-US" sz="1200" dirty="0">
                <a:solidFill>
                  <a:schemeClr val="bg1">
                    <a:lumMod val="50000"/>
                  </a:schemeClr>
                </a:solidFill>
                <a:latin typeface="Raleway" panose="020B0503030101060003" pitchFamily="34" charset="0"/>
                <a:ea typeface="Lato Semibold" charset="0"/>
                <a:cs typeface="Lato Semibold" charset="0"/>
              </a:rPr>
              <a:t>More than </a:t>
            </a:r>
            <a:r>
              <a:rPr lang="en-US" altLang="en-US" sz="1200" b="1" dirty="0">
                <a:solidFill>
                  <a:srgbClr val="4A8ADC"/>
                </a:solidFill>
                <a:latin typeface="Raleway" panose="020B0503030101060003" pitchFamily="34" charset="0"/>
                <a:ea typeface="Lato Semibold" charset="0"/>
                <a:cs typeface="Lato Semibold" charset="0"/>
              </a:rPr>
              <a:t>2.5 times </a:t>
            </a:r>
            <a:r>
              <a:rPr lang="en-US" altLang="en-US" sz="1200" dirty="0">
                <a:solidFill>
                  <a:schemeClr val="bg1">
                    <a:lumMod val="50000"/>
                  </a:schemeClr>
                </a:solidFill>
                <a:latin typeface="Raleway" panose="020B0503030101060003" pitchFamily="34" charset="0"/>
                <a:ea typeface="Lato Semibold" charset="0"/>
                <a:cs typeface="Lato Semibold" charset="0"/>
              </a:rPr>
              <a:t>as likely to do quality work</a:t>
            </a:r>
          </a:p>
        </p:txBody>
      </p:sp>
      <p:sp>
        <p:nvSpPr>
          <p:cNvPr id="7" name="Rectangle 6">
            <a:extLst>
              <a:ext uri="{FF2B5EF4-FFF2-40B4-BE49-F238E27FC236}">
                <a16:creationId xmlns:a16="http://schemas.microsoft.com/office/drawing/2014/main" id="{1C00018F-24EB-6746-BF1D-9D4320C7F59E}"/>
              </a:ext>
            </a:extLst>
          </p:cNvPr>
          <p:cNvSpPr/>
          <p:nvPr/>
        </p:nvSpPr>
        <p:spPr>
          <a:xfrm>
            <a:off x="6285923" y="3243575"/>
            <a:ext cx="2386650"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Learning Ability </a:t>
            </a:r>
          </a:p>
          <a:p>
            <a:pPr algn="ctr"/>
            <a:r>
              <a:rPr lang="en-US" altLang="en-US" sz="1200" dirty="0">
                <a:solidFill>
                  <a:schemeClr val="bg1">
                    <a:lumMod val="50000"/>
                  </a:schemeClr>
                </a:solidFill>
                <a:latin typeface="Raleway" panose="020B0503030101060003" pitchFamily="34" charset="0"/>
                <a:ea typeface="Lato Semibold" charset="0"/>
                <a:cs typeface="Lato Semibold" charset="0"/>
              </a:rPr>
              <a:t>Almost</a:t>
            </a:r>
            <a:r>
              <a:rPr lang="en-US" altLang="en-US" sz="1200" b="1" dirty="0">
                <a:solidFill>
                  <a:schemeClr val="bg1">
                    <a:lumMod val="50000"/>
                  </a:schemeClr>
                </a:solidFill>
                <a:latin typeface="Raleway" panose="020B0503030101060003" pitchFamily="34" charset="0"/>
                <a:ea typeface="Lato Semibold" charset="0"/>
                <a:cs typeface="Lato Semibold" charset="0"/>
              </a:rPr>
              <a:t> </a:t>
            </a:r>
            <a:r>
              <a:rPr lang="en-US" altLang="en-US" sz="1200" b="1" dirty="0">
                <a:solidFill>
                  <a:srgbClr val="4A8ADC"/>
                </a:solidFill>
                <a:latin typeface="Raleway" panose="020B0503030101060003" pitchFamily="34" charset="0"/>
                <a:ea typeface="Lato Semibold" charset="0"/>
                <a:cs typeface="Lato Semibold" charset="0"/>
              </a:rPr>
              <a:t>10 times </a:t>
            </a:r>
            <a:r>
              <a:rPr lang="en-US" altLang="en-US" sz="1200" dirty="0">
                <a:solidFill>
                  <a:schemeClr val="bg1">
                    <a:lumMod val="50000"/>
                  </a:schemeClr>
                </a:solidFill>
                <a:latin typeface="Raleway" panose="020B0503030101060003" pitchFamily="34" charset="0"/>
                <a:ea typeface="Lato Semibold" charset="0"/>
                <a:cs typeface="Lato Semibold" charset="0"/>
              </a:rPr>
              <a:t>as </a:t>
            </a:r>
            <a:br>
              <a:rPr lang="en-US" altLang="en-US" sz="1200" dirty="0">
                <a:solidFill>
                  <a:schemeClr val="bg1">
                    <a:lumMod val="50000"/>
                  </a:schemeClr>
                </a:solidFill>
                <a:latin typeface="Raleway" panose="020B0503030101060003" pitchFamily="34" charset="0"/>
                <a:ea typeface="Lato Semibold" charset="0"/>
                <a:cs typeface="Lato Semibold" charset="0"/>
              </a:rPr>
            </a:br>
            <a:r>
              <a:rPr lang="en-US" altLang="en-US" sz="1200" dirty="0">
                <a:solidFill>
                  <a:schemeClr val="bg1">
                    <a:lumMod val="50000"/>
                  </a:schemeClr>
                </a:solidFill>
                <a:latin typeface="Raleway" panose="020B0503030101060003" pitchFamily="34" charset="0"/>
                <a:ea typeface="Lato Semibold" charset="0"/>
                <a:cs typeface="Lato Semibold" charset="0"/>
              </a:rPr>
              <a:t>likely to learn quickly</a:t>
            </a:r>
          </a:p>
        </p:txBody>
      </p:sp>
      <p:sp>
        <p:nvSpPr>
          <p:cNvPr id="8" name="Rectangle 7">
            <a:extLst>
              <a:ext uri="{FF2B5EF4-FFF2-40B4-BE49-F238E27FC236}">
                <a16:creationId xmlns:a16="http://schemas.microsoft.com/office/drawing/2014/main" id="{2C935C97-3FC9-AA43-A052-824DF5481BF7}"/>
              </a:ext>
            </a:extLst>
          </p:cNvPr>
          <p:cNvSpPr/>
          <p:nvPr/>
        </p:nvSpPr>
        <p:spPr>
          <a:xfrm>
            <a:off x="9026656" y="3256689"/>
            <a:ext cx="2646581"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Job Knowledge</a:t>
            </a:r>
          </a:p>
          <a:p>
            <a:pPr algn="ctr"/>
            <a:r>
              <a:rPr lang="en-US" altLang="en-US" sz="1200" b="1" dirty="0">
                <a:solidFill>
                  <a:schemeClr val="bg1">
                    <a:lumMod val="50000"/>
                  </a:schemeClr>
                </a:solidFill>
                <a:latin typeface="Raleway" panose="020B0503030101060003" pitchFamily="34" charset="0"/>
                <a:ea typeface="Lato Semibold" charset="0"/>
                <a:cs typeface="Lato Semibold" charset="0"/>
              </a:rPr>
              <a:t> </a:t>
            </a:r>
            <a:r>
              <a:rPr lang="en-US" altLang="en-US" sz="1200" dirty="0">
                <a:solidFill>
                  <a:schemeClr val="bg1">
                    <a:lumMod val="50000"/>
                  </a:schemeClr>
                </a:solidFill>
                <a:latin typeface="Raleway" panose="020B0503030101060003" pitchFamily="34" charset="0"/>
                <a:ea typeface="Lato Semibold" charset="0"/>
                <a:cs typeface="Lato Semibold" charset="0"/>
              </a:rPr>
              <a:t>Almost</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b="1" dirty="0">
                <a:solidFill>
                  <a:srgbClr val="4A8ADC"/>
                </a:solidFill>
                <a:latin typeface="Raleway" panose="020B0503030101060003" pitchFamily="34" charset="0"/>
                <a:ea typeface="Lato Semibold" charset="0"/>
                <a:cs typeface="Lato Semibold" charset="0"/>
              </a:rPr>
              <a:t>3 times</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dirty="0">
                <a:solidFill>
                  <a:schemeClr val="bg1">
                    <a:lumMod val="50000"/>
                  </a:schemeClr>
                </a:solidFill>
                <a:latin typeface="Raleway" panose="020B0503030101060003" pitchFamily="34" charset="0"/>
                <a:ea typeface="Lato Semibold" charset="0"/>
                <a:cs typeface="Lato Semibold" charset="0"/>
              </a:rPr>
              <a:t>as likely to apply job knowledge</a:t>
            </a:r>
          </a:p>
        </p:txBody>
      </p:sp>
      <p:sp>
        <p:nvSpPr>
          <p:cNvPr id="9" name="Rectangle 8">
            <a:extLst>
              <a:ext uri="{FF2B5EF4-FFF2-40B4-BE49-F238E27FC236}">
                <a16:creationId xmlns:a16="http://schemas.microsoft.com/office/drawing/2014/main" id="{A3B078FD-F53C-AD43-92C1-DDAF9293E273}"/>
              </a:ext>
            </a:extLst>
          </p:cNvPr>
          <p:cNvSpPr/>
          <p:nvPr/>
        </p:nvSpPr>
        <p:spPr>
          <a:xfrm>
            <a:off x="505510" y="5361109"/>
            <a:ext cx="2627697" cy="830997"/>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Organizational Commitment </a:t>
            </a:r>
          </a:p>
          <a:p>
            <a:pPr algn="ctr"/>
            <a:r>
              <a:rPr lang="en-US" altLang="en-US" sz="1200" dirty="0">
                <a:solidFill>
                  <a:schemeClr val="bg1">
                    <a:lumMod val="50000"/>
                  </a:schemeClr>
                </a:solidFill>
                <a:latin typeface="Raleway" panose="020B0503030101060003" pitchFamily="34" charset="0"/>
                <a:ea typeface="Lato Semibold" charset="0"/>
                <a:cs typeface="Lato Semibold" charset="0"/>
              </a:rPr>
              <a:t>Almost</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b="1" dirty="0">
                <a:solidFill>
                  <a:srgbClr val="4A8ADC"/>
                </a:solidFill>
                <a:latin typeface="Raleway" panose="020B0503030101060003" pitchFamily="34" charset="0"/>
                <a:ea typeface="Lato Semibold" charset="0"/>
                <a:cs typeface="Lato Semibold" charset="0"/>
              </a:rPr>
              <a:t>twice</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dirty="0">
                <a:solidFill>
                  <a:schemeClr val="bg1">
                    <a:lumMod val="50000"/>
                  </a:schemeClr>
                </a:solidFill>
                <a:latin typeface="Raleway" panose="020B0503030101060003" pitchFamily="34" charset="0"/>
                <a:ea typeface="Lato Semibold" charset="0"/>
                <a:cs typeface="Lato Semibold" charset="0"/>
              </a:rPr>
              <a:t>as likely to </a:t>
            </a:r>
            <a:br>
              <a:rPr lang="en-US" altLang="en-US" sz="1200" dirty="0">
                <a:solidFill>
                  <a:schemeClr val="bg1">
                    <a:lumMod val="50000"/>
                  </a:schemeClr>
                </a:solidFill>
                <a:latin typeface="Raleway" panose="020B0503030101060003" pitchFamily="34" charset="0"/>
                <a:ea typeface="Lato Semibold" charset="0"/>
                <a:cs typeface="Lato Semibold" charset="0"/>
              </a:rPr>
            </a:br>
            <a:r>
              <a:rPr lang="en-US" altLang="en-US" sz="1200" dirty="0">
                <a:solidFill>
                  <a:schemeClr val="bg1">
                    <a:lumMod val="50000"/>
                  </a:schemeClr>
                </a:solidFill>
                <a:latin typeface="Raleway" panose="020B0503030101060003" pitchFamily="34" charset="0"/>
                <a:ea typeface="Lato Semibold" charset="0"/>
                <a:cs typeface="Lato Semibold" charset="0"/>
              </a:rPr>
              <a:t>stay on the job</a:t>
            </a:r>
          </a:p>
          <a:p>
            <a:pPr algn="ctr"/>
            <a:endParaRPr lang="en-US" altLang="en-US" sz="1200" b="1" dirty="0">
              <a:solidFill>
                <a:schemeClr val="bg1">
                  <a:lumMod val="50000"/>
                </a:schemeClr>
              </a:solidFill>
              <a:latin typeface="Raleway" panose="020B0503030101060003" pitchFamily="34" charset="0"/>
              <a:ea typeface="Lato Semibold" charset="0"/>
              <a:cs typeface="Lato Semibold" charset="0"/>
            </a:endParaRPr>
          </a:p>
        </p:txBody>
      </p:sp>
      <p:sp>
        <p:nvSpPr>
          <p:cNvPr id="10" name="Rectangle 9">
            <a:extLst>
              <a:ext uri="{FF2B5EF4-FFF2-40B4-BE49-F238E27FC236}">
                <a16:creationId xmlns:a16="http://schemas.microsoft.com/office/drawing/2014/main" id="{1E0E687E-AB44-D540-BCB8-B3EE7087B700}"/>
              </a:ext>
            </a:extLst>
          </p:cNvPr>
          <p:cNvSpPr/>
          <p:nvPr/>
        </p:nvSpPr>
        <p:spPr>
          <a:xfrm>
            <a:off x="3392557" y="5361109"/>
            <a:ext cx="2756452"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Co-worker Relations </a:t>
            </a:r>
            <a:br>
              <a:rPr lang="en-US" altLang="en-US" sz="1200" b="1" dirty="0">
                <a:solidFill>
                  <a:schemeClr val="tx1">
                    <a:lumMod val="65000"/>
                    <a:lumOff val="35000"/>
                  </a:schemeClr>
                </a:solidFill>
                <a:latin typeface="Raleway" panose="020B0503030101060003" pitchFamily="34" charset="0"/>
                <a:ea typeface="Lato Semibold" charset="0"/>
                <a:cs typeface="Lato Semibold" charset="0"/>
              </a:rPr>
            </a:br>
            <a:r>
              <a:rPr lang="en-US" altLang="en-US" sz="1200" dirty="0">
                <a:solidFill>
                  <a:schemeClr val="bg1">
                    <a:lumMod val="50000"/>
                  </a:schemeClr>
                </a:solidFill>
                <a:latin typeface="Raleway" panose="020B0503030101060003" pitchFamily="34" charset="0"/>
                <a:ea typeface="Lato Semibold" charset="0"/>
                <a:cs typeface="Lato Semibold" charset="0"/>
              </a:rPr>
              <a:t>Almost</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b="1" dirty="0">
                <a:solidFill>
                  <a:srgbClr val="4A8ADC"/>
                </a:solidFill>
                <a:latin typeface="Raleway" panose="020B0503030101060003" pitchFamily="34" charset="0"/>
                <a:ea typeface="Lato Semibold" charset="0"/>
                <a:cs typeface="Lato Semibold" charset="0"/>
              </a:rPr>
              <a:t>3 times </a:t>
            </a:r>
            <a:r>
              <a:rPr lang="en-US" altLang="en-US" sz="1200" dirty="0">
                <a:solidFill>
                  <a:schemeClr val="bg1">
                    <a:lumMod val="50000"/>
                  </a:schemeClr>
                </a:solidFill>
                <a:latin typeface="Raleway" panose="020B0503030101060003" pitchFamily="34" charset="0"/>
                <a:ea typeface="Lato Semibold" charset="0"/>
                <a:cs typeface="Lato Semibold" charset="0"/>
              </a:rPr>
              <a:t>as likely to </a:t>
            </a:r>
            <a:br>
              <a:rPr lang="en-US" altLang="en-US" sz="1200" dirty="0">
                <a:solidFill>
                  <a:schemeClr val="bg1">
                    <a:lumMod val="50000"/>
                  </a:schemeClr>
                </a:solidFill>
                <a:latin typeface="Raleway" panose="020B0503030101060003" pitchFamily="34" charset="0"/>
                <a:ea typeface="Lato Semibold" charset="0"/>
                <a:cs typeface="Lato Semibold" charset="0"/>
              </a:rPr>
            </a:br>
            <a:r>
              <a:rPr lang="en-US" altLang="en-US" sz="1200" dirty="0">
                <a:solidFill>
                  <a:schemeClr val="bg1">
                    <a:lumMod val="50000"/>
                  </a:schemeClr>
                </a:solidFill>
                <a:latin typeface="Raleway" panose="020B0503030101060003" pitchFamily="34" charset="0"/>
                <a:ea typeface="Lato Semibold" charset="0"/>
                <a:cs typeface="Lato Semibold" charset="0"/>
              </a:rPr>
              <a:t>get along with co-workers</a:t>
            </a:r>
          </a:p>
        </p:txBody>
      </p:sp>
      <p:sp>
        <p:nvSpPr>
          <p:cNvPr id="11" name="Rectangle 10">
            <a:extLst>
              <a:ext uri="{FF2B5EF4-FFF2-40B4-BE49-F238E27FC236}">
                <a16:creationId xmlns:a16="http://schemas.microsoft.com/office/drawing/2014/main" id="{5491DE1F-BD5E-4246-A60E-508814750937}"/>
              </a:ext>
            </a:extLst>
          </p:cNvPr>
          <p:cNvSpPr/>
          <p:nvPr/>
        </p:nvSpPr>
        <p:spPr>
          <a:xfrm>
            <a:off x="6149009" y="5361109"/>
            <a:ext cx="2854742"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Working Effectively with Others</a:t>
            </a:r>
          </a:p>
          <a:p>
            <a:pPr algn="ctr"/>
            <a:r>
              <a:rPr lang="en-US" altLang="en-US" sz="1200" dirty="0">
                <a:solidFill>
                  <a:schemeClr val="bg1">
                    <a:lumMod val="50000"/>
                  </a:schemeClr>
                </a:solidFill>
                <a:latin typeface="Raleway" panose="020B0503030101060003" pitchFamily="34" charset="0"/>
                <a:ea typeface="Lato Semibold" charset="0"/>
                <a:cs typeface="Lato Semibold" charset="0"/>
              </a:rPr>
              <a:t>Almost</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b="1" dirty="0">
                <a:solidFill>
                  <a:srgbClr val="4A8ADC"/>
                </a:solidFill>
                <a:latin typeface="Raleway" panose="020B0503030101060003" pitchFamily="34" charset="0"/>
                <a:ea typeface="Lato Semibold" charset="0"/>
                <a:cs typeface="Lato Semibold" charset="0"/>
              </a:rPr>
              <a:t>twice</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dirty="0">
                <a:solidFill>
                  <a:schemeClr val="bg1">
                    <a:lumMod val="50000"/>
                  </a:schemeClr>
                </a:solidFill>
                <a:latin typeface="Raleway" panose="020B0503030101060003" pitchFamily="34" charset="0"/>
                <a:ea typeface="Lato Semibold" charset="0"/>
                <a:cs typeface="Lato Semibold" charset="0"/>
              </a:rPr>
              <a:t>as likely to have good customer relations</a:t>
            </a:r>
          </a:p>
        </p:txBody>
      </p:sp>
      <p:sp>
        <p:nvSpPr>
          <p:cNvPr id="12" name="Rectangle 11">
            <a:extLst>
              <a:ext uri="{FF2B5EF4-FFF2-40B4-BE49-F238E27FC236}">
                <a16:creationId xmlns:a16="http://schemas.microsoft.com/office/drawing/2014/main" id="{9918BB25-F51F-8B4C-A861-44A7DE2BD84E}"/>
              </a:ext>
            </a:extLst>
          </p:cNvPr>
          <p:cNvSpPr/>
          <p:nvPr/>
        </p:nvSpPr>
        <p:spPr>
          <a:xfrm>
            <a:off x="9144000" y="5361109"/>
            <a:ext cx="2411895" cy="646331"/>
          </a:xfrm>
          <a:prstGeom prst="rect">
            <a:avLst/>
          </a:prstGeom>
        </p:spPr>
        <p:txBody>
          <a:bodyPr wrap="square">
            <a:spAutoFit/>
          </a:bodyPr>
          <a:lstStyle/>
          <a:p>
            <a:pPr algn="ctr"/>
            <a:r>
              <a:rPr lang="en-US" altLang="en-US" sz="1200" b="1" dirty="0">
                <a:solidFill>
                  <a:schemeClr val="tx1">
                    <a:lumMod val="65000"/>
                    <a:lumOff val="35000"/>
                  </a:schemeClr>
                </a:solidFill>
                <a:latin typeface="Raleway" panose="020B0503030101060003" pitchFamily="34" charset="0"/>
                <a:ea typeface="Lato Semibold" charset="0"/>
                <a:cs typeface="Lato Semibold" charset="0"/>
              </a:rPr>
              <a:t>Overall Effectiveness </a:t>
            </a:r>
            <a:r>
              <a:rPr lang="en-US" altLang="en-US" sz="1200" dirty="0">
                <a:solidFill>
                  <a:schemeClr val="bg1">
                    <a:lumMod val="50000"/>
                  </a:schemeClr>
                </a:solidFill>
                <a:latin typeface="Raleway" panose="020B0503030101060003" pitchFamily="34" charset="0"/>
                <a:ea typeface="Lato Semibold" charset="0"/>
                <a:cs typeface="Lato Semibold" charset="0"/>
              </a:rPr>
              <a:t>Almost</a:t>
            </a:r>
            <a:r>
              <a:rPr lang="en-US" altLang="en-US" sz="1200" b="1" dirty="0">
                <a:solidFill>
                  <a:schemeClr val="accent6"/>
                </a:solidFill>
                <a:latin typeface="Raleway" panose="020B0503030101060003" pitchFamily="34" charset="0"/>
                <a:ea typeface="Lato Semibold" charset="0"/>
                <a:cs typeface="Lato Semibold" charset="0"/>
              </a:rPr>
              <a:t> </a:t>
            </a:r>
            <a:r>
              <a:rPr lang="en-US" altLang="en-US" sz="1200" b="1" dirty="0">
                <a:solidFill>
                  <a:srgbClr val="4A8ADC"/>
                </a:solidFill>
                <a:latin typeface="Raleway" panose="020B0503030101060003" pitchFamily="34" charset="0"/>
                <a:ea typeface="Lato Semibold" charset="0"/>
                <a:cs typeface="Lato Semibold" charset="0"/>
              </a:rPr>
              <a:t>2.5 times </a:t>
            </a:r>
            <a:r>
              <a:rPr lang="en-US" altLang="en-US" sz="1200" dirty="0">
                <a:solidFill>
                  <a:schemeClr val="bg1">
                    <a:lumMod val="50000"/>
                  </a:schemeClr>
                </a:solidFill>
                <a:latin typeface="Raleway" panose="020B0503030101060003" pitchFamily="34" charset="0"/>
                <a:ea typeface="Lato Semibold" charset="0"/>
                <a:cs typeface="Lato Semibold" charset="0"/>
              </a:rPr>
              <a:t>as likely</a:t>
            </a:r>
            <a:br>
              <a:rPr lang="en-US" altLang="en-US" sz="1200" dirty="0">
                <a:solidFill>
                  <a:schemeClr val="bg1">
                    <a:lumMod val="50000"/>
                  </a:schemeClr>
                </a:solidFill>
                <a:latin typeface="Raleway" panose="020B0503030101060003" pitchFamily="34" charset="0"/>
                <a:ea typeface="Lato Semibold" charset="0"/>
                <a:cs typeface="Lato Semibold" charset="0"/>
              </a:rPr>
            </a:br>
            <a:r>
              <a:rPr lang="en-US" altLang="en-US" sz="1200" dirty="0">
                <a:solidFill>
                  <a:schemeClr val="bg1">
                    <a:lumMod val="50000"/>
                  </a:schemeClr>
                </a:solidFill>
                <a:latin typeface="Raleway" panose="020B0503030101060003" pitchFamily="34" charset="0"/>
                <a:ea typeface="Lato Semibold" charset="0"/>
                <a:cs typeface="Lato Semibold" charset="0"/>
              </a:rPr>
              <a:t> to be effective on the job</a:t>
            </a:r>
          </a:p>
        </p:txBody>
      </p:sp>
      <p:sp>
        <p:nvSpPr>
          <p:cNvPr id="19" name="Rectangle 18">
            <a:extLst>
              <a:ext uri="{FF2B5EF4-FFF2-40B4-BE49-F238E27FC236}">
                <a16:creationId xmlns:a16="http://schemas.microsoft.com/office/drawing/2014/main" id="{A7C78D6E-75D0-6941-A938-E7C7EB3D9207}"/>
              </a:ext>
            </a:extLst>
          </p:cNvPr>
          <p:cNvSpPr/>
          <p:nvPr/>
        </p:nvSpPr>
        <p:spPr>
          <a:xfrm>
            <a:off x="5032003" y="6507819"/>
            <a:ext cx="6096000" cy="230832"/>
          </a:xfrm>
          <a:prstGeom prst="rect">
            <a:avLst/>
          </a:prstGeom>
        </p:spPr>
        <p:txBody>
          <a:bodyPr>
            <a:spAutoFit/>
          </a:bodyPr>
          <a:lstStyle/>
          <a:p>
            <a:r>
              <a:rPr lang="en-US" sz="900" b="0" i="0" dirty="0">
                <a:solidFill>
                  <a:srgbClr val="333333"/>
                </a:solidFill>
                <a:effectLst/>
              </a:rPr>
              <a:t>Confidential and Proprietary. Copyright © GreatBizTools, LLC. All Rights Reserved.</a:t>
            </a:r>
            <a:endParaRPr lang="en-US" sz="900" dirty="0"/>
          </a:p>
        </p:txBody>
      </p:sp>
      <p:pic>
        <p:nvPicPr>
          <p:cNvPr id="15" name="Picture 14">
            <a:extLst>
              <a:ext uri="{FF2B5EF4-FFF2-40B4-BE49-F238E27FC236}">
                <a16:creationId xmlns:a16="http://schemas.microsoft.com/office/drawing/2014/main" id="{25E8AD46-172E-A14D-8B7A-47F19226A8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70235" y="3867528"/>
            <a:ext cx="2069442" cy="432362"/>
          </a:xfrm>
          <a:prstGeom prst="rect">
            <a:avLst/>
          </a:prstGeom>
        </p:spPr>
      </p:pic>
    </p:spTree>
    <p:extLst>
      <p:ext uri="{BB962C8B-B14F-4D97-AF65-F5344CB8AC3E}">
        <p14:creationId xmlns:p14="http://schemas.microsoft.com/office/powerpoint/2010/main" val="2662865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701800"/>
            <a:ext cx="10535660" cy="4495800"/>
          </a:xfrm>
        </p:spPr>
        <p:txBody>
          <a:bodyPr/>
          <a:lstStyle/>
          <a:p>
            <a:r>
              <a:rPr lang="en-AU" dirty="0"/>
              <a:t>Q4.</a:t>
            </a:r>
            <a:br>
              <a:rPr lang="en-AU" dirty="0"/>
            </a:br>
            <a:r>
              <a:rPr lang="en-AU" sz="5400" dirty="0">
                <a:solidFill>
                  <a:schemeClr val="bg1">
                    <a:lumMod val="95000"/>
                  </a:schemeClr>
                </a:solidFill>
              </a:rPr>
              <a:t>What does a sustainable career look like in the future?</a:t>
            </a:r>
            <a:br>
              <a:rPr lang="en-AU" sz="5400" dirty="0"/>
            </a:br>
            <a:endParaRPr lang="en-US" dirty="0"/>
          </a:p>
        </p:txBody>
      </p:sp>
    </p:spTree>
    <p:extLst>
      <p:ext uri="{BB962C8B-B14F-4D97-AF65-F5344CB8AC3E}">
        <p14:creationId xmlns:p14="http://schemas.microsoft.com/office/powerpoint/2010/main" val="13738174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6039785" y="3627646"/>
            <a:ext cx="2158096" cy="1229049"/>
            <a:chOff x="6667100" y="3917001"/>
            <a:chExt cx="2168806" cy="1235149"/>
          </a:xfrm>
        </p:grpSpPr>
        <p:sp>
          <p:nvSpPr>
            <p:cNvPr id="420" name="Freeform 741"/>
            <p:cNvSpPr>
              <a:spLocks/>
            </p:cNvSpPr>
            <p:nvPr/>
          </p:nvSpPr>
          <p:spPr bwMode="auto">
            <a:xfrm>
              <a:off x="8184292" y="4565836"/>
              <a:ext cx="651614" cy="586314"/>
            </a:xfrm>
            <a:custGeom>
              <a:avLst/>
              <a:gdLst>
                <a:gd name="T0" fmla="*/ 428 w 938"/>
                <a:gd name="T1" fmla="*/ 844 h 844"/>
                <a:gd name="T2" fmla="*/ 0 w 938"/>
                <a:gd name="T3" fmla="*/ 782 h 844"/>
                <a:gd name="T4" fmla="*/ 324 w 938"/>
                <a:gd name="T5" fmla="*/ 648 h 844"/>
                <a:gd name="T6" fmla="*/ 194 w 938"/>
                <a:gd name="T7" fmla="*/ 203 h 844"/>
                <a:gd name="T8" fmla="*/ 508 w 938"/>
                <a:gd name="T9" fmla="*/ 451 h 844"/>
                <a:gd name="T10" fmla="*/ 551 w 938"/>
                <a:gd name="T11" fmla="*/ 0 h 844"/>
                <a:gd name="T12" fmla="*/ 655 w 938"/>
                <a:gd name="T13" fmla="*/ 340 h 844"/>
                <a:gd name="T14" fmla="*/ 938 w 938"/>
                <a:gd name="T15" fmla="*/ 0 h 844"/>
                <a:gd name="T16" fmla="*/ 794 w 938"/>
                <a:gd name="T17" fmla="*/ 527 h 844"/>
                <a:gd name="T18" fmla="*/ 428 w 938"/>
                <a:gd name="T19" fmla="*/ 844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 h="844">
                  <a:moveTo>
                    <a:pt x="428" y="844"/>
                  </a:moveTo>
                  <a:lnTo>
                    <a:pt x="0" y="782"/>
                  </a:lnTo>
                  <a:lnTo>
                    <a:pt x="324" y="648"/>
                  </a:lnTo>
                  <a:lnTo>
                    <a:pt x="194" y="203"/>
                  </a:lnTo>
                  <a:lnTo>
                    <a:pt x="508" y="451"/>
                  </a:lnTo>
                  <a:lnTo>
                    <a:pt x="551" y="0"/>
                  </a:lnTo>
                  <a:lnTo>
                    <a:pt x="655" y="340"/>
                  </a:lnTo>
                  <a:lnTo>
                    <a:pt x="938" y="0"/>
                  </a:lnTo>
                  <a:lnTo>
                    <a:pt x="794" y="527"/>
                  </a:lnTo>
                  <a:lnTo>
                    <a:pt x="428" y="844"/>
                  </a:lnTo>
                  <a:close/>
                </a:path>
              </a:pathLst>
            </a:cu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8" name="Freeform 809"/>
            <p:cNvSpPr>
              <a:spLocks/>
            </p:cNvSpPr>
            <p:nvPr/>
          </p:nvSpPr>
          <p:spPr bwMode="auto">
            <a:xfrm>
              <a:off x="6667100" y="4201127"/>
              <a:ext cx="1585966" cy="577978"/>
            </a:xfrm>
            <a:custGeom>
              <a:avLst/>
              <a:gdLst>
                <a:gd name="T0" fmla="*/ 0 w 966"/>
                <a:gd name="T1" fmla="*/ 352 h 352"/>
                <a:gd name="T2" fmla="*/ 966 w 966"/>
                <a:gd name="T3" fmla="*/ 276 h 352"/>
              </a:gdLst>
              <a:ahLst/>
              <a:cxnLst>
                <a:cxn ang="0">
                  <a:pos x="T0" y="T1"/>
                </a:cxn>
                <a:cxn ang="0">
                  <a:pos x="T2" y="T3"/>
                </a:cxn>
              </a:cxnLst>
              <a:rect l="0" t="0" r="r" b="b"/>
              <a:pathLst>
                <a:path w="966" h="352">
                  <a:moveTo>
                    <a:pt x="0" y="352"/>
                  </a:moveTo>
                  <a:cubicBezTo>
                    <a:pt x="539" y="0"/>
                    <a:pt x="805" y="152"/>
                    <a:pt x="966" y="276"/>
                  </a:cubicBezTo>
                </a:path>
              </a:pathLst>
            </a:custGeom>
            <a:noFill/>
            <a:ln w="44450" cap="flat">
              <a:solidFill>
                <a:schemeClr val="tx2">
                  <a:lumMod val="40000"/>
                  <a:lumOff val="6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9" name="Freeform 810"/>
            <p:cNvSpPr>
              <a:spLocks/>
            </p:cNvSpPr>
            <p:nvPr/>
          </p:nvSpPr>
          <p:spPr bwMode="auto">
            <a:xfrm>
              <a:off x="8253066" y="3917001"/>
              <a:ext cx="322334" cy="671760"/>
            </a:xfrm>
            <a:custGeom>
              <a:avLst/>
              <a:gdLst>
                <a:gd name="T0" fmla="*/ 56 w 196"/>
                <a:gd name="T1" fmla="*/ 409 h 409"/>
                <a:gd name="T2" fmla="*/ 196 w 196"/>
                <a:gd name="T3" fmla="*/ 0 h 409"/>
              </a:gdLst>
              <a:ahLst/>
              <a:cxnLst>
                <a:cxn ang="0">
                  <a:pos x="T0" y="T1"/>
                </a:cxn>
                <a:cxn ang="0">
                  <a:pos x="T2" y="T3"/>
                </a:cxn>
              </a:cxnLst>
              <a:rect l="0" t="0" r="r" b="b"/>
              <a:pathLst>
                <a:path w="196" h="409">
                  <a:moveTo>
                    <a:pt x="56" y="409"/>
                  </a:moveTo>
                  <a:cubicBezTo>
                    <a:pt x="0" y="227"/>
                    <a:pt x="131" y="62"/>
                    <a:pt x="196" y="0"/>
                  </a:cubicBezTo>
                </a:path>
              </a:pathLst>
            </a:custGeom>
            <a:noFill/>
            <a:ln w="44450" cap="flat">
              <a:solidFill>
                <a:schemeClr val="tx2">
                  <a:lumMod val="40000"/>
                  <a:lumOff val="6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grpSp>
      <p:sp>
        <p:nvSpPr>
          <p:cNvPr id="214" name="Oval 213">
            <a:extLst>
              <a:ext uri="{FF2B5EF4-FFF2-40B4-BE49-F238E27FC236}">
                <a16:creationId xmlns:a16="http://schemas.microsoft.com/office/drawing/2014/main" id="{574335FE-5C63-4339-B883-546CDD22E41E}"/>
              </a:ext>
            </a:extLst>
          </p:cNvPr>
          <p:cNvSpPr/>
          <p:nvPr/>
        </p:nvSpPr>
        <p:spPr>
          <a:xfrm>
            <a:off x="4513975" y="2506570"/>
            <a:ext cx="2161719" cy="216171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1">
              <a:latin typeface="Raleway" panose="020B0503030101060003" pitchFamily="34" charset="0"/>
              <a:ea typeface="Source Sans Pro" panose="020B0503030403020204" pitchFamily="34" charset="0"/>
            </a:endParaRPr>
          </a:p>
        </p:txBody>
      </p:sp>
      <p:sp>
        <p:nvSpPr>
          <p:cNvPr id="218" name="Oval 217">
            <a:extLst>
              <a:ext uri="{FF2B5EF4-FFF2-40B4-BE49-F238E27FC236}">
                <a16:creationId xmlns:a16="http://schemas.microsoft.com/office/drawing/2014/main" id="{D4B0F25B-E173-4BDB-B59E-84A0731D87CD}"/>
              </a:ext>
            </a:extLst>
          </p:cNvPr>
          <p:cNvSpPr/>
          <p:nvPr/>
        </p:nvSpPr>
        <p:spPr>
          <a:xfrm>
            <a:off x="4646333" y="2638928"/>
            <a:ext cx="1897000" cy="18970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1">
              <a:latin typeface="Raleway" panose="020B0503030101060003" pitchFamily="34" charset="0"/>
              <a:ea typeface="Source Sans Pro" panose="020B0503030403020204" pitchFamily="34" charset="0"/>
            </a:endParaRPr>
          </a:p>
        </p:txBody>
      </p:sp>
      <p:sp>
        <p:nvSpPr>
          <p:cNvPr id="234" name="TextBox 233">
            <a:extLst>
              <a:ext uri="{FF2B5EF4-FFF2-40B4-BE49-F238E27FC236}">
                <a16:creationId xmlns:a16="http://schemas.microsoft.com/office/drawing/2014/main" id="{B2315D16-5E3A-410B-82DE-996F0141599C}"/>
              </a:ext>
            </a:extLst>
          </p:cNvPr>
          <p:cNvSpPr txBox="1"/>
          <p:nvPr/>
        </p:nvSpPr>
        <p:spPr>
          <a:xfrm flipH="1">
            <a:off x="4973513" y="3681790"/>
            <a:ext cx="1242648" cy="643509"/>
          </a:xfrm>
          <a:prstGeom prst="rect">
            <a:avLst/>
          </a:prstGeom>
          <a:noFill/>
        </p:spPr>
        <p:txBody>
          <a:bodyPr wrap="none" rtlCol="0">
            <a:spAutoFit/>
          </a:bodyPr>
          <a:lstStyle/>
          <a:p>
            <a:pPr algn="ctr"/>
            <a:r>
              <a:rPr lang="en-US" sz="1791" b="1" dirty="0">
                <a:solidFill>
                  <a:schemeClr val="bg1"/>
                </a:solidFill>
                <a:latin typeface="Raleway" panose="020B0503030101060003" pitchFamily="34" charset="0"/>
                <a:ea typeface="Source Sans Pro" panose="020B0503030403020204" pitchFamily="34" charset="0"/>
              </a:rPr>
              <a:t>FUTURE- </a:t>
            </a:r>
            <a:br>
              <a:rPr lang="en-US" sz="1791" b="1" dirty="0">
                <a:solidFill>
                  <a:schemeClr val="bg1"/>
                </a:solidFill>
                <a:latin typeface="Raleway" panose="020B0503030101060003" pitchFamily="34" charset="0"/>
                <a:ea typeface="Source Sans Pro" panose="020B0503030403020204" pitchFamily="34" charset="0"/>
              </a:rPr>
            </a:br>
            <a:r>
              <a:rPr lang="en-US" sz="1791" b="1" dirty="0">
                <a:solidFill>
                  <a:schemeClr val="bg1"/>
                </a:solidFill>
                <a:latin typeface="Raleway" panose="020B0503030101060003" pitchFamily="34" charset="0"/>
                <a:ea typeface="Source Sans Pro" panose="020B0503030403020204" pitchFamily="34" charset="0"/>
              </a:rPr>
              <a:t>proof</a:t>
            </a:r>
            <a:endParaRPr lang="id-ID" sz="1791" b="1" dirty="0">
              <a:solidFill>
                <a:schemeClr val="bg1"/>
              </a:solidFill>
              <a:latin typeface="Raleway" panose="020B0503030101060003" pitchFamily="34" charset="0"/>
              <a:ea typeface="Source Sans Pro" panose="020B0503030403020204" pitchFamily="34" charset="0"/>
            </a:endParaRPr>
          </a:p>
        </p:txBody>
      </p:sp>
      <p:grpSp>
        <p:nvGrpSpPr>
          <p:cNvPr id="4" name="Group 3"/>
          <p:cNvGrpSpPr/>
          <p:nvPr/>
        </p:nvGrpSpPr>
        <p:grpSpPr>
          <a:xfrm>
            <a:off x="4964298" y="3213974"/>
            <a:ext cx="5420952" cy="3348601"/>
            <a:chOff x="2814974" y="2799077"/>
            <a:chExt cx="5481759" cy="3421323"/>
          </a:xfrm>
        </p:grpSpPr>
        <p:sp>
          <p:nvSpPr>
            <p:cNvPr id="416" name="Freeform 737"/>
            <p:cNvSpPr>
              <a:spLocks/>
            </p:cNvSpPr>
            <p:nvPr/>
          </p:nvSpPr>
          <p:spPr bwMode="auto">
            <a:xfrm>
              <a:off x="2814974" y="2799077"/>
              <a:ext cx="5481759" cy="3332403"/>
            </a:xfrm>
            <a:custGeom>
              <a:avLst/>
              <a:gdLst>
                <a:gd name="T0" fmla="*/ 0 w 7891"/>
                <a:gd name="T1" fmla="*/ 3956 h 4797"/>
                <a:gd name="T2" fmla="*/ 2655 w 7891"/>
                <a:gd name="T3" fmla="*/ 2237 h 4797"/>
                <a:gd name="T4" fmla="*/ 3513 w 7891"/>
                <a:gd name="T5" fmla="*/ 2965 h 4797"/>
                <a:gd name="T6" fmla="*/ 5274 w 7891"/>
                <a:gd name="T7" fmla="*/ 1265 h 4797"/>
                <a:gd name="T8" fmla="*/ 5728 w 7891"/>
                <a:gd name="T9" fmla="*/ 1639 h 4797"/>
                <a:gd name="T10" fmla="*/ 6751 w 7891"/>
                <a:gd name="T11" fmla="*/ 759 h 4797"/>
                <a:gd name="T12" fmla="*/ 6560 w 7891"/>
                <a:gd name="T13" fmla="*/ 807 h 4797"/>
                <a:gd name="T14" fmla="*/ 6560 w 7891"/>
                <a:gd name="T15" fmla="*/ 480 h 4797"/>
                <a:gd name="T16" fmla="*/ 7891 w 7891"/>
                <a:gd name="T17" fmla="*/ 0 h 4797"/>
                <a:gd name="T18" fmla="*/ 7891 w 7891"/>
                <a:gd name="T19" fmla="*/ 327 h 4797"/>
                <a:gd name="T20" fmla="*/ 7621 w 7891"/>
                <a:gd name="T21" fmla="*/ 1497 h 4797"/>
                <a:gd name="T22" fmla="*/ 7163 w 7891"/>
                <a:gd name="T23" fmla="*/ 1062 h 4797"/>
                <a:gd name="T24" fmla="*/ 5728 w 7891"/>
                <a:gd name="T25" fmla="*/ 2480 h 4797"/>
                <a:gd name="T26" fmla="*/ 5279 w 7891"/>
                <a:gd name="T27" fmla="*/ 2045 h 4797"/>
                <a:gd name="T28" fmla="*/ 3626 w 7891"/>
                <a:gd name="T29" fmla="*/ 3731 h 4797"/>
                <a:gd name="T30" fmla="*/ 2692 w 7891"/>
                <a:gd name="T31" fmla="*/ 3067 h 4797"/>
                <a:gd name="T32" fmla="*/ 515 w 7891"/>
                <a:gd name="T33" fmla="*/ 4797 h 4797"/>
                <a:gd name="T34" fmla="*/ 0 w 7891"/>
                <a:gd name="T35" fmla="*/ 4282 h 4797"/>
                <a:gd name="T36" fmla="*/ 0 w 7891"/>
                <a:gd name="T37" fmla="*/ 3956 h 4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91" h="4797">
                  <a:moveTo>
                    <a:pt x="0" y="3956"/>
                  </a:moveTo>
                  <a:lnTo>
                    <a:pt x="2655" y="2237"/>
                  </a:lnTo>
                  <a:lnTo>
                    <a:pt x="3513" y="2965"/>
                  </a:lnTo>
                  <a:lnTo>
                    <a:pt x="5274" y="1265"/>
                  </a:lnTo>
                  <a:lnTo>
                    <a:pt x="5728" y="1639"/>
                  </a:lnTo>
                  <a:lnTo>
                    <a:pt x="6751" y="759"/>
                  </a:lnTo>
                  <a:lnTo>
                    <a:pt x="6560" y="807"/>
                  </a:lnTo>
                  <a:lnTo>
                    <a:pt x="6560" y="480"/>
                  </a:lnTo>
                  <a:lnTo>
                    <a:pt x="7891" y="0"/>
                  </a:lnTo>
                  <a:lnTo>
                    <a:pt x="7891" y="327"/>
                  </a:lnTo>
                  <a:lnTo>
                    <a:pt x="7621" y="1497"/>
                  </a:lnTo>
                  <a:lnTo>
                    <a:pt x="7163" y="1062"/>
                  </a:lnTo>
                  <a:lnTo>
                    <a:pt x="5728" y="2480"/>
                  </a:lnTo>
                  <a:lnTo>
                    <a:pt x="5279" y="2045"/>
                  </a:lnTo>
                  <a:lnTo>
                    <a:pt x="3626" y="3731"/>
                  </a:lnTo>
                  <a:lnTo>
                    <a:pt x="2692" y="3067"/>
                  </a:lnTo>
                  <a:lnTo>
                    <a:pt x="515" y="4797"/>
                  </a:lnTo>
                  <a:lnTo>
                    <a:pt x="0" y="4282"/>
                  </a:lnTo>
                  <a:lnTo>
                    <a:pt x="0" y="3956"/>
                  </a:lnTo>
                  <a:close/>
                </a:path>
              </a:pathLst>
            </a:custGeom>
            <a:solidFill>
              <a:srgbClr val="F5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17" name="Freeform 738"/>
            <p:cNvSpPr>
              <a:spLocks/>
            </p:cNvSpPr>
            <p:nvPr/>
          </p:nvSpPr>
          <p:spPr bwMode="auto">
            <a:xfrm>
              <a:off x="2814974" y="3026239"/>
              <a:ext cx="5481759" cy="3194161"/>
            </a:xfrm>
            <a:custGeom>
              <a:avLst/>
              <a:gdLst>
                <a:gd name="T0" fmla="*/ 0 w 7891"/>
                <a:gd name="T1" fmla="*/ 3955 h 4598"/>
                <a:gd name="T2" fmla="*/ 2655 w 7891"/>
                <a:gd name="T3" fmla="*/ 2236 h 4598"/>
                <a:gd name="T4" fmla="*/ 3513 w 7891"/>
                <a:gd name="T5" fmla="*/ 2964 h 4598"/>
                <a:gd name="T6" fmla="*/ 5274 w 7891"/>
                <a:gd name="T7" fmla="*/ 1264 h 4598"/>
                <a:gd name="T8" fmla="*/ 5728 w 7891"/>
                <a:gd name="T9" fmla="*/ 1638 h 4598"/>
                <a:gd name="T10" fmla="*/ 6829 w 7891"/>
                <a:gd name="T11" fmla="*/ 692 h 4598"/>
                <a:gd name="T12" fmla="*/ 6560 w 7891"/>
                <a:gd name="T13" fmla="*/ 480 h 4598"/>
                <a:gd name="T14" fmla="*/ 7891 w 7891"/>
                <a:gd name="T15" fmla="*/ 0 h 4598"/>
                <a:gd name="T16" fmla="*/ 7621 w 7891"/>
                <a:gd name="T17" fmla="*/ 1496 h 4598"/>
                <a:gd name="T18" fmla="*/ 7163 w 7891"/>
                <a:gd name="T19" fmla="*/ 1061 h 4598"/>
                <a:gd name="T20" fmla="*/ 5728 w 7891"/>
                <a:gd name="T21" fmla="*/ 2480 h 4598"/>
                <a:gd name="T22" fmla="*/ 5279 w 7891"/>
                <a:gd name="T23" fmla="*/ 2045 h 4598"/>
                <a:gd name="T24" fmla="*/ 3626 w 7891"/>
                <a:gd name="T25" fmla="*/ 3730 h 4598"/>
                <a:gd name="T26" fmla="*/ 2621 w 7891"/>
                <a:gd name="T27" fmla="*/ 2950 h 4598"/>
                <a:gd name="T28" fmla="*/ 392 w 7891"/>
                <a:gd name="T29" fmla="*/ 4598 h 4598"/>
                <a:gd name="T30" fmla="*/ 0 w 7891"/>
                <a:gd name="T31" fmla="*/ 3955 h 4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91" h="4598">
                  <a:moveTo>
                    <a:pt x="0" y="3955"/>
                  </a:moveTo>
                  <a:lnTo>
                    <a:pt x="2655" y="2236"/>
                  </a:lnTo>
                  <a:lnTo>
                    <a:pt x="3513" y="2964"/>
                  </a:lnTo>
                  <a:lnTo>
                    <a:pt x="5274" y="1264"/>
                  </a:lnTo>
                  <a:lnTo>
                    <a:pt x="5728" y="1638"/>
                  </a:lnTo>
                  <a:lnTo>
                    <a:pt x="6829" y="692"/>
                  </a:lnTo>
                  <a:lnTo>
                    <a:pt x="6560" y="480"/>
                  </a:lnTo>
                  <a:lnTo>
                    <a:pt x="7891" y="0"/>
                  </a:lnTo>
                  <a:lnTo>
                    <a:pt x="7621" y="1496"/>
                  </a:lnTo>
                  <a:lnTo>
                    <a:pt x="7163" y="1061"/>
                  </a:lnTo>
                  <a:lnTo>
                    <a:pt x="5728" y="2480"/>
                  </a:lnTo>
                  <a:lnTo>
                    <a:pt x="5279" y="2045"/>
                  </a:lnTo>
                  <a:lnTo>
                    <a:pt x="3626" y="3730"/>
                  </a:lnTo>
                  <a:lnTo>
                    <a:pt x="2621" y="2950"/>
                  </a:lnTo>
                  <a:lnTo>
                    <a:pt x="392" y="4598"/>
                  </a:lnTo>
                  <a:lnTo>
                    <a:pt x="0" y="395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grpSp>
      <p:grpSp>
        <p:nvGrpSpPr>
          <p:cNvPr id="5" name="Group 4"/>
          <p:cNvGrpSpPr/>
          <p:nvPr/>
        </p:nvGrpSpPr>
        <p:grpSpPr>
          <a:xfrm>
            <a:off x="8273371" y="3465201"/>
            <a:ext cx="1498639" cy="1020292"/>
            <a:chOff x="6171692" y="3065141"/>
            <a:chExt cx="1506076" cy="1025356"/>
          </a:xfrm>
          <a:solidFill>
            <a:schemeClr val="tx1">
              <a:lumMod val="50000"/>
              <a:lumOff val="50000"/>
            </a:schemeClr>
          </a:solidFill>
        </p:grpSpPr>
        <p:sp>
          <p:nvSpPr>
            <p:cNvPr id="418" name="Freeform 739"/>
            <p:cNvSpPr>
              <a:spLocks/>
            </p:cNvSpPr>
            <p:nvPr/>
          </p:nvSpPr>
          <p:spPr bwMode="auto">
            <a:xfrm>
              <a:off x="6171692" y="3408316"/>
              <a:ext cx="1377560" cy="682181"/>
            </a:xfrm>
            <a:custGeom>
              <a:avLst/>
              <a:gdLst>
                <a:gd name="T0" fmla="*/ 0 w 839"/>
                <a:gd name="T1" fmla="*/ 394 h 415"/>
                <a:gd name="T2" fmla="*/ 205 w 839"/>
                <a:gd name="T3" fmla="*/ 190 h 415"/>
                <a:gd name="T4" fmla="*/ 379 w 839"/>
                <a:gd name="T5" fmla="*/ 343 h 415"/>
                <a:gd name="T6" fmla="*/ 770 w 839"/>
                <a:gd name="T7" fmla="*/ 0 h 415"/>
                <a:gd name="T8" fmla="*/ 839 w 839"/>
                <a:gd name="T9" fmla="*/ 54 h 415"/>
                <a:gd name="T10" fmla="*/ 379 w 839"/>
                <a:gd name="T11" fmla="*/ 415 h 415"/>
                <a:gd name="T12" fmla="*/ 187 w 839"/>
                <a:gd name="T13" fmla="*/ 275 h 415"/>
                <a:gd name="T14" fmla="*/ 0 w 839"/>
                <a:gd name="T15" fmla="*/ 394 h 4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415">
                  <a:moveTo>
                    <a:pt x="0" y="394"/>
                  </a:moveTo>
                  <a:cubicBezTo>
                    <a:pt x="0" y="394"/>
                    <a:pt x="184" y="184"/>
                    <a:pt x="205" y="190"/>
                  </a:cubicBezTo>
                  <a:cubicBezTo>
                    <a:pt x="225" y="195"/>
                    <a:pt x="353" y="366"/>
                    <a:pt x="379" y="343"/>
                  </a:cubicBezTo>
                  <a:cubicBezTo>
                    <a:pt x="406" y="320"/>
                    <a:pt x="770" y="0"/>
                    <a:pt x="770" y="0"/>
                  </a:cubicBezTo>
                  <a:cubicBezTo>
                    <a:pt x="839" y="54"/>
                    <a:pt x="839" y="54"/>
                    <a:pt x="839" y="54"/>
                  </a:cubicBezTo>
                  <a:cubicBezTo>
                    <a:pt x="839" y="54"/>
                    <a:pt x="429" y="390"/>
                    <a:pt x="379" y="415"/>
                  </a:cubicBezTo>
                  <a:cubicBezTo>
                    <a:pt x="379" y="415"/>
                    <a:pt x="217" y="271"/>
                    <a:pt x="187" y="275"/>
                  </a:cubicBezTo>
                  <a:cubicBezTo>
                    <a:pt x="157" y="279"/>
                    <a:pt x="38" y="407"/>
                    <a:pt x="0" y="3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19" name="Freeform 740"/>
            <p:cNvSpPr>
              <a:spLocks/>
            </p:cNvSpPr>
            <p:nvPr/>
          </p:nvSpPr>
          <p:spPr bwMode="auto">
            <a:xfrm>
              <a:off x="7372107" y="3065141"/>
              <a:ext cx="305661" cy="223689"/>
            </a:xfrm>
            <a:custGeom>
              <a:avLst/>
              <a:gdLst>
                <a:gd name="T0" fmla="*/ 0 w 186"/>
                <a:gd name="T1" fmla="*/ 136 h 136"/>
                <a:gd name="T2" fmla="*/ 182 w 186"/>
                <a:gd name="T3" fmla="*/ 43 h 136"/>
                <a:gd name="T4" fmla="*/ 0 w 186"/>
                <a:gd name="T5" fmla="*/ 41 h 136"/>
                <a:gd name="T6" fmla="*/ 0 w 186"/>
                <a:gd name="T7" fmla="*/ 136 h 136"/>
              </a:gdLst>
              <a:ahLst/>
              <a:cxnLst>
                <a:cxn ang="0">
                  <a:pos x="T0" y="T1"/>
                </a:cxn>
                <a:cxn ang="0">
                  <a:pos x="T2" y="T3"/>
                </a:cxn>
                <a:cxn ang="0">
                  <a:pos x="T4" y="T5"/>
                </a:cxn>
                <a:cxn ang="0">
                  <a:pos x="T6" y="T7"/>
                </a:cxn>
              </a:cxnLst>
              <a:rect l="0" t="0" r="r" b="b"/>
              <a:pathLst>
                <a:path w="186" h="136">
                  <a:moveTo>
                    <a:pt x="0" y="136"/>
                  </a:moveTo>
                  <a:cubicBezTo>
                    <a:pt x="0" y="136"/>
                    <a:pt x="186" y="87"/>
                    <a:pt x="182" y="43"/>
                  </a:cubicBezTo>
                  <a:cubicBezTo>
                    <a:pt x="178" y="0"/>
                    <a:pt x="0" y="41"/>
                    <a:pt x="0" y="41"/>
                  </a:cubicBez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grpSp>
      <p:grpSp>
        <p:nvGrpSpPr>
          <p:cNvPr id="13" name="Group 12"/>
          <p:cNvGrpSpPr/>
          <p:nvPr/>
        </p:nvGrpSpPr>
        <p:grpSpPr>
          <a:xfrm>
            <a:off x="6609380" y="1647224"/>
            <a:ext cx="3215715" cy="2302568"/>
            <a:chOff x="7358312" y="1846145"/>
            <a:chExt cx="3231674" cy="2313995"/>
          </a:xfrm>
        </p:grpSpPr>
        <p:grpSp>
          <p:nvGrpSpPr>
            <p:cNvPr id="3" name="Group 2"/>
            <p:cNvGrpSpPr/>
            <p:nvPr/>
          </p:nvGrpSpPr>
          <p:grpSpPr>
            <a:xfrm>
              <a:off x="8464945" y="1846145"/>
              <a:ext cx="2125041" cy="2313995"/>
              <a:chOff x="5496458" y="1416654"/>
              <a:chExt cx="2125041" cy="2313995"/>
            </a:xfrm>
          </p:grpSpPr>
          <p:sp>
            <p:nvSpPr>
              <p:cNvPr id="421" name="Freeform 742"/>
              <p:cNvSpPr>
                <a:spLocks/>
              </p:cNvSpPr>
              <p:nvPr/>
            </p:nvSpPr>
            <p:spPr bwMode="auto">
              <a:xfrm>
                <a:off x="6590587" y="2225962"/>
                <a:ext cx="408475" cy="274401"/>
              </a:xfrm>
              <a:custGeom>
                <a:avLst/>
                <a:gdLst>
                  <a:gd name="T0" fmla="*/ 0 w 249"/>
                  <a:gd name="T1" fmla="*/ 0 h 167"/>
                  <a:gd name="T2" fmla="*/ 249 w 249"/>
                  <a:gd name="T3" fmla="*/ 109 h 167"/>
                  <a:gd name="T4" fmla="*/ 171 w 249"/>
                  <a:gd name="T5" fmla="*/ 142 h 167"/>
                  <a:gd name="T6" fmla="*/ 0 w 249"/>
                  <a:gd name="T7" fmla="*/ 0 h 167"/>
                </a:gdLst>
                <a:ahLst/>
                <a:cxnLst>
                  <a:cxn ang="0">
                    <a:pos x="T0" y="T1"/>
                  </a:cxn>
                  <a:cxn ang="0">
                    <a:pos x="T2" y="T3"/>
                  </a:cxn>
                  <a:cxn ang="0">
                    <a:pos x="T4" y="T5"/>
                  </a:cxn>
                  <a:cxn ang="0">
                    <a:pos x="T6" y="T7"/>
                  </a:cxn>
                </a:cxnLst>
                <a:rect l="0" t="0" r="r" b="b"/>
                <a:pathLst>
                  <a:path w="249" h="167">
                    <a:moveTo>
                      <a:pt x="0" y="0"/>
                    </a:moveTo>
                    <a:cubicBezTo>
                      <a:pt x="0" y="0"/>
                      <a:pt x="187" y="44"/>
                      <a:pt x="249" y="109"/>
                    </a:cubicBezTo>
                    <a:cubicBezTo>
                      <a:pt x="249" y="109"/>
                      <a:pt x="210" y="167"/>
                      <a:pt x="171" y="142"/>
                    </a:cubicBezTo>
                    <a:cubicBezTo>
                      <a:pt x="132" y="117"/>
                      <a:pt x="0" y="28"/>
                      <a:pt x="0" y="0"/>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2" name="Freeform 743"/>
              <p:cNvSpPr>
                <a:spLocks/>
              </p:cNvSpPr>
              <p:nvPr/>
            </p:nvSpPr>
            <p:spPr bwMode="auto">
              <a:xfrm>
                <a:off x="6444008" y="2007831"/>
                <a:ext cx="297325" cy="272316"/>
              </a:xfrm>
              <a:custGeom>
                <a:avLst/>
                <a:gdLst>
                  <a:gd name="T0" fmla="*/ 0 w 181"/>
                  <a:gd name="T1" fmla="*/ 136 h 166"/>
                  <a:gd name="T2" fmla="*/ 27 w 181"/>
                  <a:gd name="T3" fmla="*/ 53 h 166"/>
                  <a:gd name="T4" fmla="*/ 114 w 181"/>
                  <a:gd name="T5" fmla="*/ 0 h 166"/>
                  <a:gd name="T6" fmla="*/ 181 w 181"/>
                  <a:gd name="T7" fmla="*/ 103 h 166"/>
                  <a:gd name="T8" fmla="*/ 69 w 181"/>
                  <a:gd name="T9" fmla="*/ 162 h 166"/>
                  <a:gd name="T10" fmla="*/ 0 w 181"/>
                  <a:gd name="T11" fmla="*/ 136 h 166"/>
                </a:gdLst>
                <a:ahLst/>
                <a:cxnLst>
                  <a:cxn ang="0">
                    <a:pos x="T0" y="T1"/>
                  </a:cxn>
                  <a:cxn ang="0">
                    <a:pos x="T2" y="T3"/>
                  </a:cxn>
                  <a:cxn ang="0">
                    <a:pos x="T4" y="T5"/>
                  </a:cxn>
                  <a:cxn ang="0">
                    <a:pos x="T6" y="T7"/>
                  </a:cxn>
                  <a:cxn ang="0">
                    <a:pos x="T8" y="T9"/>
                  </a:cxn>
                  <a:cxn ang="0">
                    <a:pos x="T10" y="T11"/>
                  </a:cxn>
                </a:cxnLst>
                <a:rect l="0" t="0" r="r" b="b"/>
                <a:pathLst>
                  <a:path w="181" h="166">
                    <a:moveTo>
                      <a:pt x="0" y="136"/>
                    </a:moveTo>
                    <a:cubicBezTo>
                      <a:pt x="0" y="136"/>
                      <a:pt x="7" y="76"/>
                      <a:pt x="27" y="53"/>
                    </a:cubicBezTo>
                    <a:cubicBezTo>
                      <a:pt x="47" y="30"/>
                      <a:pt x="114" y="0"/>
                      <a:pt x="114" y="0"/>
                    </a:cubicBezTo>
                    <a:cubicBezTo>
                      <a:pt x="114" y="0"/>
                      <a:pt x="167" y="75"/>
                      <a:pt x="181" y="103"/>
                    </a:cubicBezTo>
                    <a:cubicBezTo>
                      <a:pt x="181" y="103"/>
                      <a:pt x="106" y="157"/>
                      <a:pt x="69" y="162"/>
                    </a:cubicBezTo>
                    <a:cubicBezTo>
                      <a:pt x="32" y="166"/>
                      <a:pt x="0" y="136"/>
                      <a:pt x="0" y="136"/>
                    </a:cubicBezTo>
                  </a:path>
                </a:pathLst>
              </a:custGeom>
              <a:solidFill>
                <a:schemeClr val="tx2"/>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3" name="Freeform 744"/>
              <p:cNvSpPr>
                <a:spLocks/>
              </p:cNvSpPr>
              <p:nvPr/>
            </p:nvSpPr>
            <p:spPr bwMode="auto">
              <a:xfrm>
                <a:off x="6482216" y="2025893"/>
                <a:ext cx="218131" cy="200069"/>
              </a:xfrm>
              <a:custGeom>
                <a:avLst/>
                <a:gdLst>
                  <a:gd name="T0" fmla="*/ 0 w 133"/>
                  <a:gd name="T1" fmla="*/ 100 h 122"/>
                  <a:gd name="T2" fmla="*/ 20 w 133"/>
                  <a:gd name="T3" fmla="*/ 39 h 122"/>
                  <a:gd name="T4" fmla="*/ 83 w 133"/>
                  <a:gd name="T5" fmla="*/ 0 h 122"/>
                  <a:gd name="T6" fmla="*/ 133 w 133"/>
                  <a:gd name="T7" fmla="*/ 75 h 122"/>
                  <a:gd name="T8" fmla="*/ 51 w 133"/>
                  <a:gd name="T9" fmla="*/ 119 h 122"/>
                  <a:gd name="T10" fmla="*/ 0 w 133"/>
                  <a:gd name="T11" fmla="*/ 100 h 122"/>
                </a:gdLst>
                <a:ahLst/>
                <a:cxnLst>
                  <a:cxn ang="0">
                    <a:pos x="T0" y="T1"/>
                  </a:cxn>
                  <a:cxn ang="0">
                    <a:pos x="T2" y="T3"/>
                  </a:cxn>
                  <a:cxn ang="0">
                    <a:pos x="T4" y="T5"/>
                  </a:cxn>
                  <a:cxn ang="0">
                    <a:pos x="T6" y="T7"/>
                  </a:cxn>
                  <a:cxn ang="0">
                    <a:pos x="T8" y="T9"/>
                  </a:cxn>
                  <a:cxn ang="0">
                    <a:pos x="T10" y="T11"/>
                  </a:cxn>
                </a:cxnLst>
                <a:rect l="0" t="0" r="r" b="b"/>
                <a:pathLst>
                  <a:path w="133" h="122">
                    <a:moveTo>
                      <a:pt x="0" y="100"/>
                    </a:moveTo>
                    <a:cubicBezTo>
                      <a:pt x="0" y="100"/>
                      <a:pt x="5" y="56"/>
                      <a:pt x="20" y="39"/>
                    </a:cubicBezTo>
                    <a:cubicBezTo>
                      <a:pt x="35" y="22"/>
                      <a:pt x="83" y="0"/>
                      <a:pt x="83" y="0"/>
                    </a:cubicBezTo>
                    <a:cubicBezTo>
                      <a:pt x="83" y="0"/>
                      <a:pt x="122" y="55"/>
                      <a:pt x="133" y="75"/>
                    </a:cubicBezTo>
                    <a:cubicBezTo>
                      <a:pt x="133" y="75"/>
                      <a:pt x="77" y="115"/>
                      <a:pt x="51" y="119"/>
                    </a:cubicBezTo>
                    <a:cubicBezTo>
                      <a:pt x="24" y="122"/>
                      <a:pt x="0" y="100"/>
                      <a:pt x="0" y="100"/>
                    </a:cubicBezTo>
                  </a:path>
                </a:pathLst>
              </a:custGeom>
              <a:solidFill>
                <a:schemeClr val="tx2">
                  <a:lumMod val="20000"/>
                  <a:lumOff val="8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4" name="Freeform 745"/>
              <p:cNvSpPr>
                <a:spLocks/>
              </p:cNvSpPr>
              <p:nvPr/>
            </p:nvSpPr>
            <p:spPr bwMode="auto">
              <a:xfrm>
                <a:off x="6569052" y="2039092"/>
                <a:ext cx="125043" cy="168808"/>
              </a:xfrm>
              <a:custGeom>
                <a:avLst/>
                <a:gdLst>
                  <a:gd name="T0" fmla="*/ 0 w 76"/>
                  <a:gd name="T1" fmla="*/ 0 h 103"/>
                  <a:gd name="T2" fmla="*/ 76 w 76"/>
                  <a:gd name="T3" fmla="*/ 103 h 103"/>
                  <a:gd name="T4" fmla="*/ 0 w 76"/>
                  <a:gd name="T5" fmla="*/ 0 h 103"/>
                </a:gdLst>
                <a:ahLst/>
                <a:cxnLst>
                  <a:cxn ang="0">
                    <a:pos x="T0" y="T1"/>
                  </a:cxn>
                  <a:cxn ang="0">
                    <a:pos x="T2" y="T3"/>
                  </a:cxn>
                  <a:cxn ang="0">
                    <a:pos x="T4" y="T5"/>
                  </a:cxn>
                </a:cxnLst>
                <a:rect l="0" t="0" r="r" b="b"/>
                <a:pathLst>
                  <a:path w="76" h="103">
                    <a:moveTo>
                      <a:pt x="0" y="0"/>
                    </a:moveTo>
                    <a:cubicBezTo>
                      <a:pt x="0" y="0"/>
                      <a:pt x="53" y="82"/>
                      <a:pt x="76" y="103"/>
                    </a:cubicBezTo>
                    <a:cubicBezTo>
                      <a:pt x="76" y="103"/>
                      <a:pt x="12" y="50"/>
                      <a:pt x="0" y="0"/>
                    </a:cubicBezTo>
                  </a:path>
                </a:pathLst>
              </a:custGeom>
              <a:solidFill>
                <a:schemeClr val="tx2"/>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5" name="Freeform 746"/>
              <p:cNvSpPr>
                <a:spLocks/>
              </p:cNvSpPr>
              <p:nvPr/>
            </p:nvSpPr>
            <p:spPr bwMode="auto">
              <a:xfrm>
                <a:off x="5800730" y="3124189"/>
                <a:ext cx="605765" cy="606460"/>
              </a:xfrm>
              <a:custGeom>
                <a:avLst/>
                <a:gdLst>
                  <a:gd name="T0" fmla="*/ 362 w 369"/>
                  <a:gd name="T1" fmla="*/ 198 h 369"/>
                  <a:gd name="T2" fmla="*/ 172 w 369"/>
                  <a:gd name="T3" fmla="*/ 362 h 369"/>
                  <a:gd name="T4" fmla="*/ 8 w 369"/>
                  <a:gd name="T5" fmla="*/ 172 h 369"/>
                  <a:gd name="T6" fmla="*/ 198 w 369"/>
                  <a:gd name="T7" fmla="*/ 8 h 369"/>
                  <a:gd name="T8" fmla="*/ 362 w 369"/>
                  <a:gd name="T9" fmla="*/ 198 h 369"/>
                </a:gdLst>
                <a:ahLst/>
                <a:cxnLst>
                  <a:cxn ang="0">
                    <a:pos x="T0" y="T1"/>
                  </a:cxn>
                  <a:cxn ang="0">
                    <a:pos x="T2" y="T3"/>
                  </a:cxn>
                  <a:cxn ang="0">
                    <a:pos x="T4" y="T5"/>
                  </a:cxn>
                  <a:cxn ang="0">
                    <a:pos x="T6" y="T7"/>
                  </a:cxn>
                  <a:cxn ang="0">
                    <a:pos x="T8" y="T9"/>
                  </a:cxn>
                </a:cxnLst>
                <a:rect l="0" t="0" r="r" b="b"/>
                <a:pathLst>
                  <a:path w="369" h="369">
                    <a:moveTo>
                      <a:pt x="362" y="198"/>
                    </a:moveTo>
                    <a:cubicBezTo>
                      <a:pt x="355" y="296"/>
                      <a:pt x="269" y="369"/>
                      <a:pt x="172" y="362"/>
                    </a:cubicBezTo>
                    <a:cubicBezTo>
                      <a:pt x="74" y="355"/>
                      <a:pt x="0" y="270"/>
                      <a:pt x="8" y="172"/>
                    </a:cubicBezTo>
                    <a:cubicBezTo>
                      <a:pt x="15" y="74"/>
                      <a:pt x="100" y="0"/>
                      <a:pt x="198" y="8"/>
                    </a:cubicBezTo>
                    <a:cubicBezTo>
                      <a:pt x="296" y="15"/>
                      <a:pt x="369" y="100"/>
                      <a:pt x="362" y="198"/>
                    </a:cubicBezTo>
                  </a:path>
                </a:pathLst>
              </a:custGeom>
              <a:solidFill>
                <a:schemeClr val="tx1">
                  <a:lumMod val="50000"/>
                  <a:lumOff val="5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6" name="Freeform 747"/>
              <p:cNvSpPr>
                <a:spLocks/>
              </p:cNvSpPr>
              <p:nvPr/>
            </p:nvSpPr>
            <p:spPr bwMode="auto">
              <a:xfrm>
                <a:off x="5879229" y="3203384"/>
                <a:ext cx="450156" cy="450156"/>
              </a:xfrm>
              <a:custGeom>
                <a:avLst/>
                <a:gdLst>
                  <a:gd name="T0" fmla="*/ 268 w 274"/>
                  <a:gd name="T1" fmla="*/ 147 h 274"/>
                  <a:gd name="T2" fmla="*/ 127 w 274"/>
                  <a:gd name="T3" fmla="*/ 268 h 274"/>
                  <a:gd name="T4" fmla="*/ 5 w 274"/>
                  <a:gd name="T5" fmla="*/ 127 h 274"/>
                  <a:gd name="T6" fmla="*/ 147 w 274"/>
                  <a:gd name="T7" fmla="*/ 5 h 274"/>
                  <a:gd name="T8" fmla="*/ 268 w 274"/>
                  <a:gd name="T9" fmla="*/ 147 h 274"/>
                </a:gdLst>
                <a:ahLst/>
                <a:cxnLst>
                  <a:cxn ang="0">
                    <a:pos x="T0" y="T1"/>
                  </a:cxn>
                  <a:cxn ang="0">
                    <a:pos x="T2" y="T3"/>
                  </a:cxn>
                  <a:cxn ang="0">
                    <a:pos x="T4" y="T5"/>
                  </a:cxn>
                  <a:cxn ang="0">
                    <a:pos x="T6" y="T7"/>
                  </a:cxn>
                  <a:cxn ang="0">
                    <a:pos x="T8" y="T9"/>
                  </a:cxn>
                </a:cxnLst>
                <a:rect l="0" t="0" r="r" b="b"/>
                <a:pathLst>
                  <a:path w="274" h="274">
                    <a:moveTo>
                      <a:pt x="268" y="147"/>
                    </a:moveTo>
                    <a:cubicBezTo>
                      <a:pt x="263" y="219"/>
                      <a:pt x="200" y="274"/>
                      <a:pt x="127" y="268"/>
                    </a:cubicBezTo>
                    <a:cubicBezTo>
                      <a:pt x="54" y="263"/>
                      <a:pt x="0" y="200"/>
                      <a:pt x="5" y="127"/>
                    </a:cubicBezTo>
                    <a:cubicBezTo>
                      <a:pt x="11" y="54"/>
                      <a:pt x="74" y="0"/>
                      <a:pt x="147" y="5"/>
                    </a:cubicBezTo>
                    <a:cubicBezTo>
                      <a:pt x="219" y="11"/>
                      <a:pt x="274" y="74"/>
                      <a:pt x="268" y="147"/>
                    </a:cubicBezTo>
                  </a:path>
                </a:pathLst>
              </a:custGeom>
              <a:solidFill>
                <a:schemeClr val="tx2">
                  <a:lumMod val="40000"/>
                  <a:lumOff val="6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7" name="Freeform 748"/>
              <p:cNvSpPr>
                <a:spLocks/>
              </p:cNvSpPr>
              <p:nvPr/>
            </p:nvSpPr>
            <p:spPr bwMode="auto">
              <a:xfrm>
                <a:off x="5910490" y="3236034"/>
                <a:ext cx="385550" cy="384161"/>
              </a:xfrm>
              <a:custGeom>
                <a:avLst/>
                <a:gdLst>
                  <a:gd name="T0" fmla="*/ 231 w 235"/>
                  <a:gd name="T1" fmla="*/ 125 h 234"/>
                  <a:gd name="T2" fmla="*/ 109 w 235"/>
                  <a:gd name="T3" fmla="*/ 230 h 234"/>
                  <a:gd name="T4" fmla="*/ 5 w 235"/>
                  <a:gd name="T5" fmla="*/ 108 h 234"/>
                  <a:gd name="T6" fmla="*/ 126 w 235"/>
                  <a:gd name="T7" fmla="*/ 4 h 234"/>
                  <a:gd name="T8" fmla="*/ 231 w 235"/>
                  <a:gd name="T9" fmla="*/ 125 h 234"/>
                </a:gdLst>
                <a:ahLst/>
                <a:cxnLst>
                  <a:cxn ang="0">
                    <a:pos x="T0" y="T1"/>
                  </a:cxn>
                  <a:cxn ang="0">
                    <a:pos x="T2" y="T3"/>
                  </a:cxn>
                  <a:cxn ang="0">
                    <a:pos x="T4" y="T5"/>
                  </a:cxn>
                  <a:cxn ang="0">
                    <a:pos x="T6" y="T7"/>
                  </a:cxn>
                  <a:cxn ang="0">
                    <a:pos x="T8" y="T9"/>
                  </a:cxn>
                </a:cxnLst>
                <a:rect l="0" t="0" r="r" b="b"/>
                <a:pathLst>
                  <a:path w="235" h="234">
                    <a:moveTo>
                      <a:pt x="231" y="125"/>
                    </a:moveTo>
                    <a:cubicBezTo>
                      <a:pt x="226" y="188"/>
                      <a:pt x="172" y="234"/>
                      <a:pt x="109" y="230"/>
                    </a:cubicBezTo>
                    <a:cubicBezTo>
                      <a:pt x="47" y="225"/>
                      <a:pt x="0" y="171"/>
                      <a:pt x="5" y="108"/>
                    </a:cubicBezTo>
                    <a:cubicBezTo>
                      <a:pt x="10" y="46"/>
                      <a:pt x="64" y="0"/>
                      <a:pt x="126" y="4"/>
                    </a:cubicBezTo>
                    <a:cubicBezTo>
                      <a:pt x="189" y="9"/>
                      <a:pt x="235" y="63"/>
                      <a:pt x="231" y="125"/>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8" name="Freeform 749"/>
              <p:cNvSpPr>
                <a:spLocks/>
              </p:cNvSpPr>
              <p:nvPr/>
            </p:nvSpPr>
            <p:spPr bwMode="auto">
              <a:xfrm>
                <a:off x="6032060" y="3356214"/>
                <a:ext cx="144494" cy="144494"/>
              </a:xfrm>
              <a:custGeom>
                <a:avLst/>
                <a:gdLst>
                  <a:gd name="T0" fmla="*/ 86 w 88"/>
                  <a:gd name="T1" fmla="*/ 47 h 88"/>
                  <a:gd name="T2" fmla="*/ 41 w 88"/>
                  <a:gd name="T3" fmla="*/ 86 h 88"/>
                  <a:gd name="T4" fmla="*/ 2 w 88"/>
                  <a:gd name="T5" fmla="*/ 41 h 88"/>
                  <a:gd name="T6" fmla="*/ 47 w 88"/>
                  <a:gd name="T7" fmla="*/ 2 h 88"/>
                  <a:gd name="T8" fmla="*/ 86 w 88"/>
                  <a:gd name="T9" fmla="*/ 47 h 88"/>
                </a:gdLst>
                <a:ahLst/>
                <a:cxnLst>
                  <a:cxn ang="0">
                    <a:pos x="T0" y="T1"/>
                  </a:cxn>
                  <a:cxn ang="0">
                    <a:pos x="T2" y="T3"/>
                  </a:cxn>
                  <a:cxn ang="0">
                    <a:pos x="T4" y="T5"/>
                  </a:cxn>
                  <a:cxn ang="0">
                    <a:pos x="T6" y="T7"/>
                  </a:cxn>
                  <a:cxn ang="0">
                    <a:pos x="T8" y="T9"/>
                  </a:cxn>
                </a:cxnLst>
                <a:rect l="0" t="0" r="r" b="b"/>
                <a:pathLst>
                  <a:path w="88" h="88">
                    <a:moveTo>
                      <a:pt x="86" y="47"/>
                    </a:moveTo>
                    <a:cubicBezTo>
                      <a:pt x="84" y="70"/>
                      <a:pt x="64" y="88"/>
                      <a:pt x="41" y="86"/>
                    </a:cubicBezTo>
                    <a:cubicBezTo>
                      <a:pt x="17" y="84"/>
                      <a:pt x="0" y="64"/>
                      <a:pt x="2" y="41"/>
                    </a:cubicBezTo>
                    <a:cubicBezTo>
                      <a:pt x="3" y="17"/>
                      <a:pt x="24" y="0"/>
                      <a:pt x="47" y="2"/>
                    </a:cubicBezTo>
                    <a:cubicBezTo>
                      <a:pt x="70" y="3"/>
                      <a:pt x="88" y="24"/>
                      <a:pt x="86" y="47"/>
                    </a:cubicBezTo>
                  </a:path>
                </a:pathLst>
              </a:custGeom>
              <a:solidFill>
                <a:schemeClr val="tx2">
                  <a:lumMod val="20000"/>
                  <a:lumOff val="8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29" name="Freeform 750"/>
              <p:cNvSpPr>
                <a:spLocks/>
              </p:cNvSpPr>
              <p:nvPr/>
            </p:nvSpPr>
            <p:spPr bwMode="auto">
              <a:xfrm>
                <a:off x="5932025" y="3242981"/>
                <a:ext cx="204932" cy="209795"/>
              </a:xfrm>
              <a:custGeom>
                <a:avLst/>
                <a:gdLst>
                  <a:gd name="T0" fmla="*/ 0 w 295"/>
                  <a:gd name="T1" fmla="*/ 59 h 302"/>
                  <a:gd name="T2" fmla="*/ 231 w 295"/>
                  <a:gd name="T3" fmla="*/ 302 h 302"/>
                  <a:gd name="T4" fmla="*/ 295 w 295"/>
                  <a:gd name="T5" fmla="*/ 248 h 302"/>
                  <a:gd name="T6" fmla="*/ 71 w 295"/>
                  <a:gd name="T7" fmla="*/ 0 h 302"/>
                  <a:gd name="T8" fmla="*/ 0 w 295"/>
                  <a:gd name="T9" fmla="*/ 59 h 302"/>
                </a:gdLst>
                <a:ahLst/>
                <a:cxnLst>
                  <a:cxn ang="0">
                    <a:pos x="T0" y="T1"/>
                  </a:cxn>
                  <a:cxn ang="0">
                    <a:pos x="T2" y="T3"/>
                  </a:cxn>
                  <a:cxn ang="0">
                    <a:pos x="T4" y="T5"/>
                  </a:cxn>
                  <a:cxn ang="0">
                    <a:pos x="T6" y="T7"/>
                  </a:cxn>
                  <a:cxn ang="0">
                    <a:pos x="T8" y="T9"/>
                  </a:cxn>
                </a:cxnLst>
                <a:rect l="0" t="0" r="r" b="b"/>
                <a:pathLst>
                  <a:path w="295" h="302">
                    <a:moveTo>
                      <a:pt x="0" y="59"/>
                    </a:moveTo>
                    <a:lnTo>
                      <a:pt x="231" y="302"/>
                    </a:lnTo>
                    <a:lnTo>
                      <a:pt x="295" y="248"/>
                    </a:lnTo>
                    <a:lnTo>
                      <a:pt x="71" y="0"/>
                    </a:lnTo>
                    <a:lnTo>
                      <a:pt x="0" y="59"/>
                    </a:lnTo>
                    <a:close/>
                  </a:path>
                </a:pathLst>
              </a:custGeom>
              <a:solidFill>
                <a:schemeClr val="tx2">
                  <a:lumMod val="20000"/>
                  <a:lumOff val="8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0" name="Freeform 751"/>
              <p:cNvSpPr>
                <a:spLocks/>
              </p:cNvSpPr>
              <p:nvPr/>
            </p:nvSpPr>
            <p:spPr bwMode="auto">
              <a:xfrm>
                <a:off x="6063321" y="3387475"/>
                <a:ext cx="81973" cy="81973"/>
              </a:xfrm>
              <a:custGeom>
                <a:avLst/>
                <a:gdLst>
                  <a:gd name="T0" fmla="*/ 49 w 50"/>
                  <a:gd name="T1" fmla="*/ 27 h 50"/>
                  <a:gd name="T2" fmla="*/ 23 w 50"/>
                  <a:gd name="T3" fmla="*/ 49 h 50"/>
                  <a:gd name="T4" fmla="*/ 1 w 50"/>
                  <a:gd name="T5" fmla="*/ 23 h 50"/>
                  <a:gd name="T6" fmla="*/ 27 w 50"/>
                  <a:gd name="T7" fmla="*/ 1 h 50"/>
                  <a:gd name="T8" fmla="*/ 49 w 50"/>
                  <a:gd name="T9" fmla="*/ 27 h 50"/>
                </a:gdLst>
                <a:ahLst/>
                <a:cxnLst>
                  <a:cxn ang="0">
                    <a:pos x="T0" y="T1"/>
                  </a:cxn>
                  <a:cxn ang="0">
                    <a:pos x="T2" y="T3"/>
                  </a:cxn>
                  <a:cxn ang="0">
                    <a:pos x="T4" y="T5"/>
                  </a:cxn>
                  <a:cxn ang="0">
                    <a:pos x="T6" y="T7"/>
                  </a:cxn>
                  <a:cxn ang="0">
                    <a:pos x="T8" y="T9"/>
                  </a:cxn>
                </a:cxnLst>
                <a:rect l="0" t="0" r="r" b="b"/>
                <a:pathLst>
                  <a:path w="50" h="50">
                    <a:moveTo>
                      <a:pt x="49" y="27"/>
                    </a:moveTo>
                    <a:cubicBezTo>
                      <a:pt x="48" y="40"/>
                      <a:pt x="36" y="50"/>
                      <a:pt x="23" y="49"/>
                    </a:cubicBezTo>
                    <a:cubicBezTo>
                      <a:pt x="10" y="48"/>
                      <a:pt x="0" y="36"/>
                      <a:pt x="1" y="23"/>
                    </a:cubicBezTo>
                    <a:cubicBezTo>
                      <a:pt x="2" y="10"/>
                      <a:pt x="13" y="0"/>
                      <a:pt x="27" y="1"/>
                    </a:cubicBezTo>
                    <a:cubicBezTo>
                      <a:pt x="40" y="2"/>
                      <a:pt x="50" y="13"/>
                      <a:pt x="49" y="27"/>
                    </a:cubicBezTo>
                  </a:path>
                </a:pathLst>
              </a:custGeom>
              <a:solidFill>
                <a:schemeClr val="tx2">
                  <a:lumMod val="40000"/>
                  <a:lumOff val="6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1" name="Freeform 752"/>
              <p:cNvSpPr>
                <a:spLocks/>
              </p:cNvSpPr>
              <p:nvPr/>
            </p:nvSpPr>
            <p:spPr bwMode="auto">
              <a:xfrm>
                <a:off x="6917089" y="2318355"/>
                <a:ext cx="604376" cy="605765"/>
              </a:xfrm>
              <a:custGeom>
                <a:avLst/>
                <a:gdLst>
                  <a:gd name="T0" fmla="*/ 361 w 368"/>
                  <a:gd name="T1" fmla="*/ 198 h 369"/>
                  <a:gd name="T2" fmla="*/ 171 w 368"/>
                  <a:gd name="T3" fmla="*/ 362 h 369"/>
                  <a:gd name="T4" fmla="*/ 7 w 368"/>
                  <a:gd name="T5" fmla="*/ 171 h 369"/>
                  <a:gd name="T6" fmla="*/ 197 w 368"/>
                  <a:gd name="T7" fmla="*/ 7 h 369"/>
                  <a:gd name="T8" fmla="*/ 361 w 368"/>
                  <a:gd name="T9" fmla="*/ 198 h 369"/>
                </a:gdLst>
                <a:ahLst/>
                <a:cxnLst>
                  <a:cxn ang="0">
                    <a:pos x="T0" y="T1"/>
                  </a:cxn>
                  <a:cxn ang="0">
                    <a:pos x="T2" y="T3"/>
                  </a:cxn>
                  <a:cxn ang="0">
                    <a:pos x="T4" y="T5"/>
                  </a:cxn>
                  <a:cxn ang="0">
                    <a:pos x="T6" y="T7"/>
                  </a:cxn>
                  <a:cxn ang="0">
                    <a:pos x="T8" y="T9"/>
                  </a:cxn>
                </a:cxnLst>
                <a:rect l="0" t="0" r="r" b="b"/>
                <a:pathLst>
                  <a:path w="368" h="369">
                    <a:moveTo>
                      <a:pt x="361" y="198"/>
                    </a:moveTo>
                    <a:cubicBezTo>
                      <a:pt x="354" y="295"/>
                      <a:pt x="269" y="369"/>
                      <a:pt x="171" y="362"/>
                    </a:cubicBezTo>
                    <a:cubicBezTo>
                      <a:pt x="73" y="354"/>
                      <a:pt x="0" y="269"/>
                      <a:pt x="7" y="171"/>
                    </a:cubicBezTo>
                    <a:cubicBezTo>
                      <a:pt x="14" y="73"/>
                      <a:pt x="99" y="0"/>
                      <a:pt x="197" y="7"/>
                    </a:cubicBezTo>
                    <a:cubicBezTo>
                      <a:pt x="295" y="15"/>
                      <a:pt x="368" y="100"/>
                      <a:pt x="361" y="198"/>
                    </a:cubicBezTo>
                  </a:path>
                </a:pathLst>
              </a:custGeom>
              <a:solidFill>
                <a:schemeClr val="tx1">
                  <a:lumMod val="50000"/>
                  <a:lumOff val="5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2" name="Freeform 753"/>
              <p:cNvSpPr>
                <a:spLocks/>
              </p:cNvSpPr>
              <p:nvPr/>
            </p:nvSpPr>
            <p:spPr bwMode="auto">
              <a:xfrm>
                <a:off x="6994199" y="2395465"/>
                <a:ext cx="450156" cy="450156"/>
              </a:xfrm>
              <a:custGeom>
                <a:avLst/>
                <a:gdLst>
                  <a:gd name="T0" fmla="*/ 269 w 274"/>
                  <a:gd name="T1" fmla="*/ 147 h 274"/>
                  <a:gd name="T2" fmla="*/ 127 w 274"/>
                  <a:gd name="T3" fmla="*/ 269 h 274"/>
                  <a:gd name="T4" fmla="*/ 6 w 274"/>
                  <a:gd name="T5" fmla="*/ 128 h 274"/>
                  <a:gd name="T6" fmla="*/ 147 w 274"/>
                  <a:gd name="T7" fmla="*/ 6 h 274"/>
                  <a:gd name="T8" fmla="*/ 269 w 274"/>
                  <a:gd name="T9" fmla="*/ 147 h 274"/>
                </a:gdLst>
                <a:ahLst/>
                <a:cxnLst>
                  <a:cxn ang="0">
                    <a:pos x="T0" y="T1"/>
                  </a:cxn>
                  <a:cxn ang="0">
                    <a:pos x="T2" y="T3"/>
                  </a:cxn>
                  <a:cxn ang="0">
                    <a:pos x="T4" y="T5"/>
                  </a:cxn>
                  <a:cxn ang="0">
                    <a:pos x="T6" y="T7"/>
                  </a:cxn>
                  <a:cxn ang="0">
                    <a:pos x="T8" y="T9"/>
                  </a:cxn>
                </a:cxnLst>
                <a:rect l="0" t="0" r="r" b="b"/>
                <a:pathLst>
                  <a:path w="274" h="274">
                    <a:moveTo>
                      <a:pt x="269" y="147"/>
                    </a:moveTo>
                    <a:cubicBezTo>
                      <a:pt x="263" y="220"/>
                      <a:pt x="200" y="274"/>
                      <a:pt x="127" y="269"/>
                    </a:cubicBezTo>
                    <a:cubicBezTo>
                      <a:pt x="55" y="263"/>
                      <a:pt x="0" y="200"/>
                      <a:pt x="6" y="128"/>
                    </a:cubicBezTo>
                    <a:cubicBezTo>
                      <a:pt x="11" y="55"/>
                      <a:pt x="74" y="0"/>
                      <a:pt x="147" y="6"/>
                    </a:cubicBezTo>
                    <a:cubicBezTo>
                      <a:pt x="219" y="11"/>
                      <a:pt x="274" y="75"/>
                      <a:pt x="269" y="147"/>
                    </a:cubicBezTo>
                  </a:path>
                </a:pathLst>
              </a:custGeom>
              <a:solidFill>
                <a:schemeClr val="tx2">
                  <a:lumMod val="40000"/>
                  <a:lumOff val="6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3" name="Freeform 754"/>
              <p:cNvSpPr>
                <a:spLocks/>
              </p:cNvSpPr>
              <p:nvPr/>
            </p:nvSpPr>
            <p:spPr bwMode="auto">
              <a:xfrm>
                <a:off x="7027544" y="2428115"/>
                <a:ext cx="384161" cy="386245"/>
              </a:xfrm>
              <a:custGeom>
                <a:avLst/>
                <a:gdLst>
                  <a:gd name="T0" fmla="*/ 230 w 234"/>
                  <a:gd name="T1" fmla="*/ 126 h 235"/>
                  <a:gd name="T2" fmla="*/ 109 w 234"/>
                  <a:gd name="T3" fmla="*/ 230 h 235"/>
                  <a:gd name="T4" fmla="*/ 4 w 234"/>
                  <a:gd name="T5" fmla="*/ 109 h 235"/>
                  <a:gd name="T6" fmla="*/ 125 w 234"/>
                  <a:gd name="T7" fmla="*/ 5 h 235"/>
                  <a:gd name="T8" fmla="*/ 230 w 234"/>
                  <a:gd name="T9" fmla="*/ 126 h 235"/>
                </a:gdLst>
                <a:ahLst/>
                <a:cxnLst>
                  <a:cxn ang="0">
                    <a:pos x="T0" y="T1"/>
                  </a:cxn>
                  <a:cxn ang="0">
                    <a:pos x="T2" y="T3"/>
                  </a:cxn>
                  <a:cxn ang="0">
                    <a:pos x="T4" y="T5"/>
                  </a:cxn>
                  <a:cxn ang="0">
                    <a:pos x="T6" y="T7"/>
                  </a:cxn>
                  <a:cxn ang="0">
                    <a:pos x="T8" y="T9"/>
                  </a:cxn>
                </a:cxnLst>
                <a:rect l="0" t="0" r="r" b="b"/>
                <a:pathLst>
                  <a:path w="234" h="235">
                    <a:moveTo>
                      <a:pt x="230" y="126"/>
                    </a:moveTo>
                    <a:cubicBezTo>
                      <a:pt x="225" y="188"/>
                      <a:pt x="171" y="235"/>
                      <a:pt x="109" y="230"/>
                    </a:cubicBezTo>
                    <a:cubicBezTo>
                      <a:pt x="46" y="225"/>
                      <a:pt x="0" y="171"/>
                      <a:pt x="4" y="109"/>
                    </a:cubicBezTo>
                    <a:cubicBezTo>
                      <a:pt x="9" y="47"/>
                      <a:pt x="63" y="0"/>
                      <a:pt x="125" y="5"/>
                    </a:cubicBezTo>
                    <a:cubicBezTo>
                      <a:pt x="188" y="9"/>
                      <a:pt x="234" y="64"/>
                      <a:pt x="230" y="126"/>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4" name="Freeform 755"/>
              <p:cNvSpPr>
                <a:spLocks/>
              </p:cNvSpPr>
              <p:nvPr/>
            </p:nvSpPr>
            <p:spPr bwMode="auto">
              <a:xfrm>
                <a:off x="7147029" y="2548296"/>
                <a:ext cx="144494" cy="144494"/>
              </a:xfrm>
              <a:custGeom>
                <a:avLst/>
                <a:gdLst>
                  <a:gd name="T0" fmla="*/ 86 w 88"/>
                  <a:gd name="T1" fmla="*/ 48 h 88"/>
                  <a:gd name="T2" fmla="*/ 41 w 88"/>
                  <a:gd name="T3" fmla="*/ 87 h 88"/>
                  <a:gd name="T4" fmla="*/ 2 w 88"/>
                  <a:gd name="T5" fmla="*/ 41 h 88"/>
                  <a:gd name="T6" fmla="*/ 47 w 88"/>
                  <a:gd name="T7" fmla="*/ 2 h 88"/>
                  <a:gd name="T8" fmla="*/ 86 w 88"/>
                  <a:gd name="T9" fmla="*/ 48 h 88"/>
                </a:gdLst>
                <a:ahLst/>
                <a:cxnLst>
                  <a:cxn ang="0">
                    <a:pos x="T0" y="T1"/>
                  </a:cxn>
                  <a:cxn ang="0">
                    <a:pos x="T2" y="T3"/>
                  </a:cxn>
                  <a:cxn ang="0">
                    <a:pos x="T4" y="T5"/>
                  </a:cxn>
                  <a:cxn ang="0">
                    <a:pos x="T6" y="T7"/>
                  </a:cxn>
                  <a:cxn ang="0">
                    <a:pos x="T8" y="T9"/>
                  </a:cxn>
                </a:cxnLst>
                <a:rect l="0" t="0" r="r" b="b"/>
                <a:pathLst>
                  <a:path w="88" h="88">
                    <a:moveTo>
                      <a:pt x="86" y="48"/>
                    </a:moveTo>
                    <a:cubicBezTo>
                      <a:pt x="85" y="71"/>
                      <a:pt x="64" y="88"/>
                      <a:pt x="41" y="87"/>
                    </a:cubicBezTo>
                    <a:cubicBezTo>
                      <a:pt x="18" y="85"/>
                      <a:pt x="0" y="65"/>
                      <a:pt x="2" y="41"/>
                    </a:cubicBezTo>
                    <a:cubicBezTo>
                      <a:pt x="3" y="18"/>
                      <a:pt x="24" y="0"/>
                      <a:pt x="47" y="2"/>
                    </a:cubicBezTo>
                    <a:cubicBezTo>
                      <a:pt x="71" y="4"/>
                      <a:pt x="88" y="24"/>
                      <a:pt x="86" y="48"/>
                    </a:cubicBezTo>
                  </a:path>
                </a:pathLst>
              </a:custGeom>
              <a:solidFill>
                <a:schemeClr val="tx2">
                  <a:lumMod val="20000"/>
                  <a:lumOff val="8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5" name="Freeform 756"/>
              <p:cNvSpPr>
                <a:spLocks/>
              </p:cNvSpPr>
              <p:nvPr/>
            </p:nvSpPr>
            <p:spPr bwMode="auto">
              <a:xfrm>
                <a:off x="7048384" y="2436451"/>
                <a:ext cx="203543" cy="209795"/>
              </a:xfrm>
              <a:custGeom>
                <a:avLst/>
                <a:gdLst>
                  <a:gd name="T0" fmla="*/ 0 w 293"/>
                  <a:gd name="T1" fmla="*/ 59 h 302"/>
                  <a:gd name="T2" fmla="*/ 230 w 293"/>
                  <a:gd name="T3" fmla="*/ 302 h 302"/>
                  <a:gd name="T4" fmla="*/ 293 w 293"/>
                  <a:gd name="T5" fmla="*/ 248 h 302"/>
                  <a:gd name="T6" fmla="*/ 71 w 293"/>
                  <a:gd name="T7" fmla="*/ 0 h 302"/>
                  <a:gd name="T8" fmla="*/ 0 w 293"/>
                  <a:gd name="T9" fmla="*/ 59 h 302"/>
                </a:gdLst>
                <a:ahLst/>
                <a:cxnLst>
                  <a:cxn ang="0">
                    <a:pos x="T0" y="T1"/>
                  </a:cxn>
                  <a:cxn ang="0">
                    <a:pos x="T2" y="T3"/>
                  </a:cxn>
                  <a:cxn ang="0">
                    <a:pos x="T4" y="T5"/>
                  </a:cxn>
                  <a:cxn ang="0">
                    <a:pos x="T6" y="T7"/>
                  </a:cxn>
                  <a:cxn ang="0">
                    <a:pos x="T8" y="T9"/>
                  </a:cxn>
                </a:cxnLst>
                <a:rect l="0" t="0" r="r" b="b"/>
                <a:pathLst>
                  <a:path w="293" h="302">
                    <a:moveTo>
                      <a:pt x="0" y="59"/>
                    </a:moveTo>
                    <a:lnTo>
                      <a:pt x="230" y="302"/>
                    </a:lnTo>
                    <a:lnTo>
                      <a:pt x="293" y="248"/>
                    </a:lnTo>
                    <a:lnTo>
                      <a:pt x="71" y="0"/>
                    </a:lnTo>
                    <a:lnTo>
                      <a:pt x="0" y="59"/>
                    </a:lnTo>
                    <a:close/>
                  </a:path>
                </a:pathLst>
              </a:custGeom>
              <a:solidFill>
                <a:schemeClr val="tx2">
                  <a:lumMod val="20000"/>
                  <a:lumOff val="8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6" name="Freeform 757"/>
              <p:cNvSpPr>
                <a:spLocks/>
              </p:cNvSpPr>
              <p:nvPr/>
            </p:nvSpPr>
            <p:spPr bwMode="auto">
              <a:xfrm>
                <a:off x="7178290" y="2579556"/>
                <a:ext cx="81973" cy="81973"/>
              </a:xfrm>
              <a:custGeom>
                <a:avLst/>
                <a:gdLst>
                  <a:gd name="T0" fmla="*/ 49 w 50"/>
                  <a:gd name="T1" fmla="*/ 27 h 50"/>
                  <a:gd name="T2" fmla="*/ 23 w 50"/>
                  <a:gd name="T3" fmla="*/ 49 h 50"/>
                  <a:gd name="T4" fmla="*/ 1 w 50"/>
                  <a:gd name="T5" fmla="*/ 24 h 50"/>
                  <a:gd name="T6" fmla="*/ 27 w 50"/>
                  <a:gd name="T7" fmla="*/ 1 h 50"/>
                  <a:gd name="T8" fmla="*/ 49 w 50"/>
                  <a:gd name="T9" fmla="*/ 27 h 50"/>
                </a:gdLst>
                <a:ahLst/>
                <a:cxnLst>
                  <a:cxn ang="0">
                    <a:pos x="T0" y="T1"/>
                  </a:cxn>
                  <a:cxn ang="0">
                    <a:pos x="T2" y="T3"/>
                  </a:cxn>
                  <a:cxn ang="0">
                    <a:pos x="T4" y="T5"/>
                  </a:cxn>
                  <a:cxn ang="0">
                    <a:pos x="T6" y="T7"/>
                  </a:cxn>
                  <a:cxn ang="0">
                    <a:pos x="T8" y="T9"/>
                  </a:cxn>
                </a:cxnLst>
                <a:rect l="0" t="0" r="r" b="b"/>
                <a:pathLst>
                  <a:path w="50" h="50">
                    <a:moveTo>
                      <a:pt x="49" y="27"/>
                    </a:moveTo>
                    <a:cubicBezTo>
                      <a:pt x="48" y="40"/>
                      <a:pt x="37" y="50"/>
                      <a:pt x="23" y="49"/>
                    </a:cubicBezTo>
                    <a:cubicBezTo>
                      <a:pt x="10" y="48"/>
                      <a:pt x="0" y="37"/>
                      <a:pt x="1" y="24"/>
                    </a:cubicBezTo>
                    <a:cubicBezTo>
                      <a:pt x="2" y="10"/>
                      <a:pt x="13" y="0"/>
                      <a:pt x="27" y="1"/>
                    </a:cubicBezTo>
                    <a:cubicBezTo>
                      <a:pt x="40" y="2"/>
                      <a:pt x="50" y="14"/>
                      <a:pt x="49" y="27"/>
                    </a:cubicBezTo>
                  </a:path>
                </a:pathLst>
              </a:custGeom>
              <a:solidFill>
                <a:schemeClr val="tx2">
                  <a:lumMod val="40000"/>
                  <a:lumOff val="6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7" name="Freeform 758"/>
              <p:cNvSpPr>
                <a:spLocks/>
              </p:cNvSpPr>
              <p:nvPr/>
            </p:nvSpPr>
            <p:spPr bwMode="auto">
              <a:xfrm>
                <a:off x="5631227" y="2155799"/>
                <a:ext cx="1344910" cy="1139283"/>
              </a:xfrm>
              <a:custGeom>
                <a:avLst/>
                <a:gdLst>
                  <a:gd name="T0" fmla="*/ 255 w 819"/>
                  <a:gd name="T1" fmla="*/ 419 h 694"/>
                  <a:gd name="T2" fmla="*/ 329 w 819"/>
                  <a:gd name="T3" fmla="*/ 449 h 694"/>
                  <a:gd name="T4" fmla="*/ 473 w 819"/>
                  <a:gd name="T5" fmla="*/ 612 h 694"/>
                  <a:gd name="T6" fmla="*/ 713 w 819"/>
                  <a:gd name="T7" fmla="*/ 428 h 694"/>
                  <a:gd name="T8" fmla="*/ 459 w 819"/>
                  <a:gd name="T9" fmla="*/ 62 h 694"/>
                  <a:gd name="T10" fmla="*/ 434 w 819"/>
                  <a:gd name="T11" fmla="*/ 30 h 694"/>
                  <a:gd name="T12" fmla="*/ 479 w 819"/>
                  <a:gd name="T13" fmla="*/ 33 h 694"/>
                  <a:gd name="T14" fmla="*/ 805 w 819"/>
                  <a:gd name="T15" fmla="*/ 197 h 694"/>
                  <a:gd name="T16" fmla="*/ 813 w 819"/>
                  <a:gd name="T17" fmla="*/ 406 h 694"/>
                  <a:gd name="T18" fmla="*/ 446 w 819"/>
                  <a:gd name="T19" fmla="*/ 694 h 694"/>
                  <a:gd name="T20" fmla="*/ 323 w 819"/>
                  <a:gd name="T21" fmla="*/ 651 h 694"/>
                  <a:gd name="T22" fmla="*/ 86 w 819"/>
                  <a:gd name="T23" fmla="*/ 636 h 694"/>
                  <a:gd name="T24" fmla="*/ 32 w 819"/>
                  <a:gd name="T25" fmla="*/ 457 h 694"/>
                  <a:gd name="T26" fmla="*/ 255 w 819"/>
                  <a:gd name="T27" fmla="*/ 419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9" h="694">
                    <a:moveTo>
                      <a:pt x="255" y="419"/>
                    </a:moveTo>
                    <a:cubicBezTo>
                      <a:pt x="255" y="419"/>
                      <a:pt x="305" y="428"/>
                      <a:pt x="329" y="449"/>
                    </a:cubicBezTo>
                    <a:cubicBezTo>
                      <a:pt x="353" y="470"/>
                      <a:pt x="463" y="606"/>
                      <a:pt x="473" y="612"/>
                    </a:cubicBezTo>
                    <a:cubicBezTo>
                      <a:pt x="484" y="617"/>
                      <a:pt x="691" y="463"/>
                      <a:pt x="713" y="428"/>
                    </a:cubicBezTo>
                    <a:cubicBezTo>
                      <a:pt x="735" y="393"/>
                      <a:pt x="724" y="117"/>
                      <a:pt x="459" y="62"/>
                    </a:cubicBezTo>
                    <a:cubicBezTo>
                      <a:pt x="459" y="62"/>
                      <a:pt x="427" y="59"/>
                      <a:pt x="434" y="30"/>
                    </a:cubicBezTo>
                    <a:cubicBezTo>
                      <a:pt x="442" y="0"/>
                      <a:pt x="479" y="33"/>
                      <a:pt x="479" y="33"/>
                    </a:cubicBezTo>
                    <a:cubicBezTo>
                      <a:pt x="479" y="33"/>
                      <a:pt x="676" y="54"/>
                      <a:pt x="805" y="197"/>
                    </a:cubicBezTo>
                    <a:cubicBezTo>
                      <a:pt x="805" y="197"/>
                      <a:pt x="819" y="389"/>
                      <a:pt x="813" y="406"/>
                    </a:cubicBezTo>
                    <a:cubicBezTo>
                      <a:pt x="807" y="422"/>
                      <a:pt x="516" y="648"/>
                      <a:pt x="446" y="694"/>
                    </a:cubicBezTo>
                    <a:cubicBezTo>
                      <a:pt x="446" y="694"/>
                      <a:pt x="387" y="644"/>
                      <a:pt x="323" y="651"/>
                    </a:cubicBezTo>
                    <a:cubicBezTo>
                      <a:pt x="260" y="658"/>
                      <a:pt x="106" y="654"/>
                      <a:pt x="86" y="636"/>
                    </a:cubicBezTo>
                    <a:cubicBezTo>
                      <a:pt x="65" y="617"/>
                      <a:pt x="0" y="513"/>
                      <a:pt x="32" y="457"/>
                    </a:cubicBezTo>
                    <a:cubicBezTo>
                      <a:pt x="64" y="401"/>
                      <a:pt x="255" y="419"/>
                      <a:pt x="255" y="419"/>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8" name="Freeform 759"/>
              <p:cNvSpPr>
                <a:spLocks/>
              </p:cNvSpPr>
              <p:nvPr/>
            </p:nvSpPr>
            <p:spPr bwMode="auto">
              <a:xfrm>
                <a:off x="5596493" y="2863683"/>
                <a:ext cx="681486" cy="656477"/>
              </a:xfrm>
              <a:custGeom>
                <a:avLst/>
                <a:gdLst>
                  <a:gd name="T0" fmla="*/ 138 w 415"/>
                  <a:gd name="T1" fmla="*/ 76 h 400"/>
                  <a:gd name="T2" fmla="*/ 47 w 415"/>
                  <a:gd name="T3" fmla="*/ 364 h 400"/>
                  <a:gd name="T4" fmla="*/ 106 w 415"/>
                  <a:gd name="T5" fmla="*/ 390 h 400"/>
                  <a:gd name="T6" fmla="*/ 396 w 415"/>
                  <a:gd name="T7" fmla="*/ 192 h 400"/>
                  <a:gd name="T8" fmla="*/ 138 w 415"/>
                  <a:gd name="T9" fmla="*/ 76 h 400"/>
                </a:gdLst>
                <a:ahLst/>
                <a:cxnLst>
                  <a:cxn ang="0">
                    <a:pos x="T0" y="T1"/>
                  </a:cxn>
                  <a:cxn ang="0">
                    <a:pos x="T2" y="T3"/>
                  </a:cxn>
                  <a:cxn ang="0">
                    <a:pos x="T4" y="T5"/>
                  </a:cxn>
                  <a:cxn ang="0">
                    <a:pos x="T6" y="T7"/>
                  </a:cxn>
                  <a:cxn ang="0">
                    <a:pos x="T8" y="T9"/>
                  </a:cxn>
                </a:cxnLst>
                <a:rect l="0" t="0" r="r" b="b"/>
                <a:pathLst>
                  <a:path w="415" h="400">
                    <a:moveTo>
                      <a:pt x="138" y="76"/>
                    </a:moveTo>
                    <a:cubicBezTo>
                      <a:pt x="90" y="93"/>
                      <a:pt x="0" y="252"/>
                      <a:pt x="47" y="364"/>
                    </a:cubicBezTo>
                    <a:cubicBezTo>
                      <a:pt x="47" y="364"/>
                      <a:pt x="77" y="400"/>
                      <a:pt x="106" y="390"/>
                    </a:cubicBezTo>
                    <a:cubicBezTo>
                      <a:pt x="134" y="380"/>
                      <a:pt x="377" y="218"/>
                      <a:pt x="396" y="192"/>
                    </a:cubicBezTo>
                    <a:cubicBezTo>
                      <a:pt x="415" y="167"/>
                      <a:pt x="355" y="0"/>
                      <a:pt x="138" y="76"/>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39" name="Freeform 760"/>
              <p:cNvSpPr>
                <a:spLocks/>
              </p:cNvSpPr>
              <p:nvPr/>
            </p:nvSpPr>
            <p:spPr bwMode="auto">
              <a:xfrm>
                <a:off x="5496458" y="2789351"/>
                <a:ext cx="658561" cy="200764"/>
              </a:xfrm>
              <a:custGeom>
                <a:avLst/>
                <a:gdLst>
                  <a:gd name="T0" fmla="*/ 384 w 401"/>
                  <a:gd name="T1" fmla="*/ 15 h 122"/>
                  <a:gd name="T2" fmla="*/ 119 w 401"/>
                  <a:gd name="T3" fmla="*/ 17 h 122"/>
                  <a:gd name="T4" fmla="*/ 15 w 401"/>
                  <a:gd name="T5" fmla="*/ 29 h 122"/>
                  <a:gd name="T6" fmla="*/ 111 w 401"/>
                  <a:gd name="T7" fmla="*/ 114 h 122"/>
                  <a:gd name="T8" fmla="*/ 380 w 401"/>
                  <a:gd name="T9" fmla="*/ 72 h 122"/>
                  <a:gd name="T10" fmla="*/ 384 w 401"/>
                  <a:gd name="T11" fmla="*/ 15 h 122"/>
                </a:gdLst>
                <a:ahLst/>
                <a:cxnLst>
                  <a:cxn ang="0">
                    <a:pos x="T0" y="T1"/>
                  </a:cxn>
                  <a:cxn ang="0">
                    <a:pos x="T2" y="T3"/>
                  </a:cxn>
                  <a:cxn ang="0">
                    <a:pos x="T4" y="T5"/>
                  </a:cxn>
                  <a:cxn ang="0">
                    <a:pos x="T6" y="T7"/>
                  </a:cxn>
                  <a:cxn ang="0">
                    <a:pos x="T8" y="T9"/>
                  </a:cxn>
                  <a:cxn ang="0">
                    <a:pos x="T10" y="T11"/>
                  </a:cxn>
                </a:cxnLst>
                <a:rect l="0" t="0" r="r" b="b"/>
                <a:pathLst>
                  <a:path w="401" h="122">
                    <a:moveTo>
                      <a:pt x="384" y="15"/>
                    </a:moveTo>
                    <a:cubicBezTo>
                      <a:pt x="371" y="0"/>
                      <a:pt x="185" y="12"/>
                      <a:pt x="119" y="17"/>
                    </a:cubicBezTo>
                    <a:cubicBezTo>
                      <a:pt x="52" y="22"/>
                      <a:pt x="26" y="5"/>
                      <a:pt x="15" y="29"/>
                    </a:cubicBezTo>
                    <a:cubicBezTo>
                      <a:pt x="0" y="58"/>
                      <a:pt x="55" y="106"/>
                      <a:pt x="111" y="114"/>
                    </a:cubicBezTo>
                    <a:cubicBezTo>
                      <a:pt x="168" y="122"/>
                      <a:pt x="361" y="84"/>
                      <a:pt x="380" y="72"/>
                    </a:cubicBezTo>
                    <a:cubicBezTo>
                      <a:pt x="399" y="60"/>
                      <a:pt x="401" y="35"/>
                      <a:pt x="384" y="15"/>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0" name="Freeform 761"/>
              <p:cNvSpPr>
                <a:spLocks/>
              </p:cNvSpPr>
              <p:nvPr/>
            </p:nvSpPr>
            <p:spPr bwMode="auto">
              <a:xfrm>
                <a:off x="6879576" y="2259307"/>
                <a:ext cx="540465" cy="556443"/>
              </a:xfrm>
              <a:custGeom>
                <a:avLst/>
                <a:gdLst>
                  <a:gd name="T0" fmla="*/ 41 w 329"/>
                  <a:gd name="T1" fmla="*/ 339 h 339"/>
                  <a:gd name="T2" fmla="*/ 25 w 329"/>
                  <a:gd name="T3" fmla="*/ 133 h 339"/>
                  <a:gd name="T4" fmla="*/ 187 w 329"/>
                  <a:gd name="T5" fmla="*/ 5 h 339"/>
                  <a:gd name="T6" fmla="*/ 329 w 329"/>
                  <a:gd name="T7" fmla="*/ 63 h 339"/>
                  <a:gd name="T8" fmla="*/ 191 w 329"/>
                  <a:gd name="T9" fmla="*/ 167 h 339"/>
                  <a:gd name="T10" fmla="*/ 94 w 329"/>
                  <a:gd name="T11" fmla="*/ 305 h 339"/>
                  <a:gd name="T12" fmla="*/ 41 w 329"/>
                  <a:gd name="T13" fmla="*/ 339 h 339"/>
                </a:gdLst>
                <a:ahLst/>
                <a:cxnLst>
                  <a:cxn ang="0">
                    <a:pos x="T0" y="T1"/>
                  </a:cxn>
                  <a:cxn ang="0">
                    <a:pos x="T2" y="T3"/>
                  </a:cxn>
                  <a:cxn ang="0">
                    <a:pos x="T4" y="T5"/>
                  </a:cxn>
                  <a:cxn ang="0">
                    <a:pos x="T6" y="T7"/>
                  </a:cxn>
                  <a:cxn ang="0">
                    <a:pos x="T8" y="T9"/>
                  </a:cxn>
                  <a:cxn ang="0">
                    <a:pos x="T10" y="T11"/>
                  </a:cxn>
                  <a:cxn ang="0">
                    <a:pos x="T12" y="T13"/>
                  </a:cxn>
                </a:cxnLst>
                <a:rect l="0" t="0" r="r" b="b"/>
                <a:pathLst>
                  <a:path w="329" h="339">
                    <a:moveTo>
                      <a:pt x="41" y="339"/>
                    </a:moveTo>
                    <a:cubicBezTo>
                      <a:pt x="41" y="339"/>
                      <a:pt x="0" y="178"/>
                      <a:pt x="25" y="133"/>
                    </a:cubicBezTo>
                    <a:cubicBezTo>
                      <a:pt x="50" y="87"/>
                      <a:pt x="94" y="12"/>
                      <a:pt x="187" y="5"/>
                    </a:cubicBezTo>
                    <a:cubicBezTo>
                      <a:pt x="249" y="0"/>
                      <a:pt x="305" y="29"/>
                      <a:pt x="329" y="63"/>
                    </a:cubicBezTo>
                    <a:cubicBezTo>
                      <a:pt x="329" y="63"/>
                      <a:pt x="239" y="136"/>
                      <a:pt x="191" y="167"/>
                    </a:cubicBezTo>
                    <a:cubicBezTo>
                      <a:pt x="143" y="198"/>
                      <a:pt x="74" y="244"/>
                      <a:pt x="94" y="305"/>
                    </a:cubicBezTo>
                    <a:cubicBezTo>
                      <a:pt x="94" y="305"/>
                      <a:pt x="82" y="325"/>
                      <a:pt x="41" y="339"/>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1" name="Freeform 762"/>
              <p:cNvSpPr>
                <a:spLocks/>
              </p:cNvSpPr>
              <p:nvPr/>
            </p:nvSpPr>
            <p:spPr bwMode="auto">
              <a:xfrm>
                <a:off x="6406495" y="3305502"/>
                <a:ext cx="59048" cy="163946"/>
              </a:xfrm>
              <a:custGeom>
                <a:avLst/>
                <a:gdLst>
                  <a:gd name="T0" fmla="*/ 6 w 36"/>
                  <a:gd name="T1" fmla="*/ 16 h 100"/>
                  <a:gd name="T2" fmla="*/ 21 w 36"/>
                  <a:gd name="T3" fmla="*/ 90 h 100"/>
                  <a:gd name="T4" fmla="*/ 36 w 36"/>
                  <a:gd name="T5" fmla="*/ 90 h 100"/>
                  <a:gd name="T6" fmla="*/ 18 w 36"/>
                  <a:gd name="T7" fmla="*/ 8 h 100"/>
                  <a:gd name="T8" fmla="*/ 6 w 36"/>
                  <a:gd name="T9" fmla="*/ 16 h 100"/>
                </a:gdLst>
                <a:ahLst/>
                <a:cxnLst>
                  <a:cxn ang="0">
                    <a:pos x="T0" y="T1"/>
                  </a:cxn>
                  <a:cxn ang="0">
                    <a:pos x="T2" y="T3"/>
                  </a:cxn>
                  <a:cxn ang="0">
                    <a:pos x="T4" y="T5"/>
                  </a:cxn>
                  <a:cxn ang="0">
                    <a:pos x="T6" y="T7"/>
                  </a:cxn>
                  <a:cxn ang="0">
                    <a:pos x="T8" y="T9"/>
                  </a:cxn>
                </a:cxnLst>
                <a:rect l="0" t="0" r="r" b="b"/>
                <a:pathLst>
                  <a:path w="36" h="100">
                    <a:moveTo>
                      <a:pt x="6" y="16"/>
                    </a:moveTo>
                    <a:cubicBezTo>
                      <a:pt x="20" y="38"/>
                      <a:pt x="20" y="64"/>
                      <a:pt x="21" y="90"/>
                    </a:cubicBezTo>
                    <a:cubicBezTo>
                      <a:pt x="21" y="100"/>
                      <a:pt x="36" y="100"/>
                      <a:pt x="36" y="90"/>
                    </a:cubicBezTo>
                    <a:cubicBezTo>
                      <a:pt x="35" y="61"/>
                      <a:pt x="35" y="33"/>
                      <a:pt x="18" y="8"/>
                    </a:cubicBezTo>
                    <a:cubicBezTo>
                      <a:pt x="13" y="0"/>
                      <a:pt x="0" y="8"/>
                      <a:pt x="6" y="16"/>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2" name="Freeform 763"/>
              <p:cNvSpPr>
                <a:spLocks/>
              </p:cNvSpPr>
              <p:nvPr/>
            </p:nvSpPr>
            <p:spPr bwMode="auto">
              <a:xfrm>
                <a:off x="6464154" y="3305502"/>
                <a:ext cx="47239" cy="124349"/>
              </a:xfrm>
              <a:custGeom>
                <a:avLst/>
                <a:gdLst>
                  <a:gd name="T0" fmla="*/ 5 w 29"/>
                  <a:gd name="T1" fmla="*/ 16 h 76"/>
                  <a:gd name="T2" fmla="*/ 14 w 29"/>
                  <a:gd name="T3" fmla="*/ 66 h 76"/>
                  <a:gd name="T4" fmla="*/ 29 w 29"/>
                  <a:gd name="T5" fmla="*/ 66 h 76"/>
                  <a:gd name="T6" fmla="*/ 17 w 29"/>
                  <a:gd name="T7" fmla="*/ 8 h 76"/>
                  <a:gd name="T8" fmla="*/ 5 w 29"/>
                  <a:gd name="T9" fmla="*/ 16 h 76"/>
                </a:gdLst>
                <a:ahLst/>
                <a:cxnLst>
                  <a:cxn ang="0">
                    <a:pos x="T0" y="T1"/>
                  </a:cxn>
                  <a:cxn ang="0">
                    <a:pos x="T2" y="T3"/>
                  </a:cxn>
                  <a:cxn ang="0">
                    <a:pos x="T4" y="T5"/>
                  </a:cxn>
                  <a:cxn ang="0">
                    <a:pos x="T6" y="T7"/>
                  </a:cxn>
                  <a:cxn ang="0">
                    <a:pos x="T8" y="T9"/>
                  </a:cxn>
                </a:cxnLst>
                <a:rect l="0" t="0" r="r" b="b"/>
                <a:pathLst>
                  <a:path w="29" h="76">
                    <a:moveTo>
                      <a:pt x="5" y="16"/>
                    </a:moveTo>
                    <a:cubicBezTo>
                      <a:pt x="13" y="31"/>
                      <a:pt x="13" y="49"/>
                      <a:pt x="14" y="66"/>
                    </a:cubicBezTo>
                    <a:cubicBezTo>
                      <a:pt x="14" y="76"/>
                      <a:pt x="29" y="76"/>
                      <a:pt x="29" y="66"/>
                    </a:cubicBezTo>
                    <a:cubicBezTo>
                      <a:pt x="28" y="46"/>
                      <a:pt x="28" y="26"/>
                      <a:pt x="17" y="8"/>
                    </a:cubicBezTo>
                    <a:cubicBezTo>
                      <a:pt x="13" y="0"/>
                      <a:pt x="0" y="7"/>
                      <a:pt x="5" y="16"/>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3" name="Freeform 764"/>
              <p:cNvSpPr>
                <a:spLocks/>
              </p:cNvSpPr>
              <p:nvPr/>
            </p:nvSpPr>
            <p:spPr bwMode="auto">
              <a:xfrm>
                <a:off x="5754186" y="3556283"/>
                <a:ext cx="125043" cy="136853"/>
              </a:xfrm>
              <a:custGeom>
                <a:avLst/>
                <a:gdLst>
                  <a:gd name="T0" fmla="*/ 5 w 76"/>
                  <a:gd name="T1" fmla="*/ 17 h 83"/>
                  <a:gd name="T2" fmla="*/ 58 w 76"/>
                  <a:gd name="T3" fmla="*/ 76 h 83"/>
                  <a:gd name="T4" fmla="*/ 68 w 76"/>
                  <a:gd name="T5" fmla="*/ 66 h 83"/>
                  <a:gd name="T6" fmla="*/ 17 w 76"/>
                  <a:gd name="T7" fmla="*/ 9 h 83"/>
                  <a:gd name="T8" fmla="*/ 5 w 76"/>
                  <a:gd name="T9" fmla="*/ 17 h 83"/>
                </a:gdLst>
                <a:ahLst/>
                <a:cxnLst>
                  <a:cxn ang="0">
                    <a:pos x="T0" y="T1"/>
                  </a:cxn>
                  <a:cxn ang="0">
                    <a:pos x="T2" y="T3"/>
                  </a:cxn>
                  <a:cxn ang="0">
                    <a:pos x="T4" y="T5"/>
                  </a:cxn>
                  <a:cxn ang="0">
                    <a:pos x="T6" y="T7"/>
                  </a:cxn>
                  <a:cxn ang="0">
                    <a:pos x="T8" y="T9"/>
                  </a:cxn>
                </a:cxnLst>
                <a:rect l="0" t="0" r="r" b="b"/>
                <a:pathLst>
                  <a:path w="76" h="83">
                    <a:moveTo>
                      <a:pt x="5" y="17"/>
                    </a:moveTo>
                    <a:cubicBezTo>
                      <a:pt x="17" y="41"/>
                      <a:pt x="38" y="58"/>
                      <a:pt x="58" y="76"/>
                    </a:cubicBezTo>
                    <a:cubicBezTo>
                      <a:pt x="65" y="83"/>
                      <a:pt x="76" y="72"/>
                      <a:pt x="68" y="66"/>
                    </a:cubicBezTo>
                    <a:cubicBezTo>
                      <a:pt x="49" y="49"/>
                      <a:pt x="30" y="32"/>
                      <a:pt x="17" y="9"/>
                    </a:cubicBezTo>
                    <a:cubicBezTo>
                      <a:pt x="13" y="0"/>
                      <a:pt x="0" y="8"/>
                      <a:pt x="5" y="17"/>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4" name="Freeform 765"/>
              <p:cNvSpPr>
                <a:spLocks/>
              </p:cNvSpPr>
              <p:nvPr/>
            </p:nvSpPr>
            <p:spPr bwMode="auto">
              <a:xfrm>
                <a:off x="5720146" y="3604217"/>
                <a:ext cx="85446" cy="95172"/>
              </a:xfrm>
              <a:custGeom>
                <a:avLst/>
                <a:gdLst>
                  <a:gd name="T0" fmla="*/ 6 w 52"/>
                  <a:gd name="T1" fmla="*/ 16 h 58"/>
                  <a:gd name="T2" fmla="*/ 36 w 52"/>
                  <a:gd name="T3" fmla="*/ 52 h 58"/>
                  <a:gd name="T4" fmla="*/ 44 w 52"/>
                  <a:gd name="T5" fmla="*/ 39 h 58"/>
                  <a:gd name="T6" fmla="*/ 18 w 52"/>
                  <a:gd name="T7" fmla="*/ 8 h 58"/>
                  <a:gd name="T8" fmla="*/ 6 w 52"/>
                  <a:gd name="T9" fmla="*/ 16 h 58"/>
                </a:gdLst>
                <a:ahLst/>
                <a:cxnLst>
                  <a:cxn ang="0">
                    <a:pos x="T0" y="T1"/>
                  </a:cxn>
                  <a:cxn ang="0">
                    <a:pos x="T2" y="T3"/>
                  </a:cxn>
                  <a:cxn ang="0">
                    <a:pos x="T4" y="T5"/>
                  </a:cxn>
                  <a:cxn ang="0">
                    <a:pos x="T6" y="T7"/>
                  </a:cxn>
                  <a:cxn ang="0">
                    <a:pos x="T8" y="T9"/>
                  </a:cxn>
                </a:cxnLst>
                <a:rect l="0" t="0" r="r" b="b"/>
                <a:pathLst>
                  <a:path w="52" h="58">
                    <a:moveTo>
                      <a:pt x="6" y="16"/>
                    </a:moveTo>
                    <a:cubicBezTo>
                      <a:pt x="14" y="29"/>
                      <a:pt x="23" y="43"/>
                      <a:pt x="36" y="52"/>
                    </a:cubicBezTo>
                    <a:cubicBezTo>
                      <a:pt x="44" y="58"/>
                      <a:pt x="52" y="45"/>
                      <a:pt x="44" y="39"/>
                    </a:cubicBezTo>
                    <a:cubicBezTo>
                      <a:pt x="33" y="32"/>
                      <a:pt x="26" y="19"/>
                      <a:pt x="18" y="8"/>
                    </a:cubicBezTo>
                    <a:cubicBezTo>
                      <a:pt x="13" y="0"/>
                      <a:pt x="0" y="8"/>
                      <a:pt x="6" y="16"/>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5" name="Freeform 766"/>
              <p:cNvSpPr>
                <a:spLocks/>
              </p:cNvSpPr>
              <p:nvPr/>
            </p:nvSpPr>
            <p:spPr bwMode="auto">
              <a:xfrm>
                <a:off x="7001146" y="2876187"/>
                <a:ext cx="109760" cy="67384"/>
              </a:xfrm>
              <a:custGeom>
                <a:avLst/>
                <a:gdLst>
                  <a:gd name="T0" fmla="*/ 8 w 67"/>
                  <a:gd name="T1" fmla="*/ 17 h 41"/>
                  <a:gd name="T2" fmla="*/ 54 w 67"/>
                  <a:gd name="T3" fmla="*/ 38 h 41"/>
                  <a:gd name="T4" fmla="*/ 58 w 67"/>
                  <a:gd name="T5" fmla="*/ 24 h 41"/>
                  <a:gd name="T6" fmla="*/ 16 w 67"/>
                  <a:gd name="T7" fmla="*/ 4 h 41"/>
                  <a:gd name="T8" fmla="*/ 8 w 67"/>
                  <a:gd name="T9" fmla="*/ 17 h 41"/>
                </a:gdLst>
                <a:ahLst/>
                <a:cxnLst>
                  <a:cxn ang="0">
                    <a:pos x="T0" y="T1"/>
                  </a:cxn>
                  <a:cxn ang="0">
                    <a:pos x="T2" y="T3"/>
                  </a:cxn>
                  <a:cxn ang="0">
                    <a:pos x="T4" y="T5"/>
                  </a:cxn>
                  <a:cxn ang="0">
                    <a:pos x="T6" y="T7"/>
                  </a:cxn>
                  <a:cxn ang="0">
                    <a:pos x="T8" y="T9"/>
                  </a:cxn>
                </a:cxnLst>
                <a:rect l="0" t="0" r="r" b="b"/>
                <a:pathLst>
                  <a:path w="67" h="41">
                    <a:moveTo>
                      <a:pt x="8" y="17"/>
                    </a:moveTo>
                    <a:cubicBezTo>
                      <a:pt x="23" y="26"/>
                      <a:pt x="38" y="34"/>
                      <a:pt x="54" y="38"/>
                    </a:cubicBezTo>
                    <a:cubicBezTo>
                      <a:pt x="63" y="41"/>
                      <a:pt x="67" y="26"/>
                      <a:pt x="58" y="24"/>
                    </a:cubicBezTo>
                    <a:cubicBezTo>
                      <a:pt x="43" y="20"/>
                      <a:pt x="29" y="12"/>
                      <a:pt x="16" y="4"/>
                    </a:cubicBezTo>
                    <a:cubicBezTo>
                      <a:pt x="7" y="0"/>
                      <a:pt x="0" y="13"/>
                      <a:pt x="8" y="17"/>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6" name="Freeform 767"/>
              <p:cNvSpPr>
                <a:spLocks/>
              </p:cNvSpPr>
              <p:nvPr/>
            </p:nvSpPr>
            <p:spPr bwMode="auto">
              <a:xfrm>
                <a:off x="6987947" y="2932456"/>
                <a:ext cx="90309" cy="49323"/>
              </a:xfrm>
              <a:custGeom>
                <a:avLst/>
                <a:gdLst>
                  <a:gd name="T0" fmla="*/ 8 w 55"/>
                  <a:gd name="T1" fmla="*/ 17 h 30"/>
                  <a:gd name="T2" fmla="*/ 42 w 55"/>
                  <a:gd name="T3" fmla="*/ 28 h 30"/>
                  <a:gd name="T4" fmla="*/ 46 w 55"/>
                  <a:gd name="T5" fmla="*/ 14 h 30"/>
                  <a:gd name="T6" fmla="*/ 16 w 55"/>
                  <a:gd name="T7" fmla="*/ 4 h 30"/>
                  <a:gd name="T8" fmla="*/ 8 w 55"/>
                  <a:gd name="T9" fmla="*/ 17 h 30"/>
                </a:gdLst>
                <a:ahLst/>
                <a:cxnLst>
                  <a:cxn ang="0">
                    <a:pos x="T0" y="T1"/>
                  </a:cxn>
                  <a:cxn ang="0">
                    <a:pos x="T2" y="T3"/>
                  </a:cxn>
                  <a:cxn ang="0">
                    <a:pos x="T4" y="T5"/>
                  </a:cxn>
                  <a:cxn ang="0">
                    <a:pos x="T6" y="T7"/>
                  </a:cxn>
                  <a:cxn ang="0">
                    <a:pos x="T8" y="T9"/>
                  </a:cxn>
                </a:cxnLst>
                <a:rect l="0" t="0" r="r" b="b"/>
                <a:pathLst>
                  <a:path w="55" h="30">
                    <a:moveTo>
                      <a:pt x="8" y="17"/>
                    </a:moveTo>
                    <a:cubicBezTo>
                      <a:pt x="19" y="23"/>
                      <a:pt x="30" y="26"/>
                      <a:pt x="42" y="28"/>
                    </a:cubicBezTo>
                    <a:cubicBezTo>
                      <a:pt x="51" y="30"/>
                      <a:pt x="55" y="15"/>
                      <a:pt x="46" y="14"/>
                    </a:cubicBezTo>
                    <a:cubicBezTo>
                      <a:pt x="36" y="12"/>
                      <a:pt x="25" y="10"/>
                      <a:pt x="16" y="4"/>
                    </a:cubicBezTo>
                    <a:cubicBezTo>
                      <a:pt x="7" y="0"/>
                      <a:pt x="0" y="13"/>
                      <a:pt x="8" y="17"/>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7" name="Freeform 768"/>
              <p:cNvSpPr>
                <a:spLocks/>
              </p:cNvSpPr>
              <p:nvPr/>
            </p:nvSpPr>
            <p:spPr bwMode="auto">
              <a:xfrm>
                <a:off x="7521465" y="2471186"/>
                <a:ext cx="47933" cy="118096"/>
              </a:xfrm>
              <a:custGeom>
                <a:avLst/>
                <a:gdLst>
                  <a:gd name="T0" fmla="*/ 5 w 29"/>
                  <a:gd name="T1" fmla="*/ 16 h 72"/>
                  <a:gd name="T2" fmla="*/ 14 w 29"/>
                  <a:gd name="T3" fmla="*/ 62 h 72"/>
                  <a:gd name="T4" fmla="*/ 29 w 29"/>
                  <a:gd name="T5" fmla="*/ 62 h 72"/>
                  <a:gd name="T6" fmla="*/ 17 w 29"/>
                  <a:gd name="T7" fmla="*/ 8 h 72"/>
                  <a:gd name="T8" fmla="*/ 5 w 29"/>
                  <a:gd name="T9" fmla="*/ 16 h 72"/>
                </a:gdLst>
                <a:ahLst/>
                <a:cxnLst>
                  <a:cxn ang="0">
                    <a:pos x="T0" y="T1"/>
                  </a:cxn>
                  <a:cxn ang="0">
                    <a:pos x="T2" y="T3"/>
                  </a:cxn>
                  <a:cxn ang="0">
                    <a:pos x="T4" y="T5"/>
                  </a:cxn>
                  <a:cxn ang="0">
                    <a:pos x="T6" y="T7"/>
                  </a:cxn>
                  <a:cxn ang="0">
                    <a:pos x="T8" y="T9"/>
                  </a:cxn>
                </a:cxnLst>
                <a:rect l="0" t="0" r="r" b="b"/>
                <a:pathLst>
                  <a:path w="29" h="72">
                    <a:moveTo>
                      <a:pt x="5" y="16"/>
                    </a:moveTo>
                    <a:cubicBezTo>
                      <a:pt x="12" y="30"/>
                      <a:pt x="13" y="46"/>
                      <a:pt x="14" y="62"/>
                    </a:cubicBezTo>
                    <a:cubicBezTo>
                      <a:pt x="14" y="72"/>
                      <a:pt x="29" y="72"/>
                      <a:pt x="29" y="62"/>
                    </a:cubicBezTo>
                    <a:cubicBezTo>
                      <a:pt x="28" y="43"/>
                      <a:pt x="26" y="25"/>
                      <a:pt x="17" y="8"/>
                    </a:cubicBezTo>
                    <a:cubicBezTo>
                      <a:pt x="13" y="0"/>
                      <a:pt x="0" y="7"/>
                      <a:pt x="5" y="16"/>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8" name="Freeform 769"/>
              <p:cNvSpPr>
                <a:spLocks/>
              </p:cNvSpPr>
              <p:nvPr/>
            </p:nvSpPr>
            <p:spPr bwMode="auto">
              <a:xfrm>
                <a:off x="7577039" y="2455903"/>
                <a:ext cx="44460" cy="110455"/>
              </a:xfrm>
              <a:custGeom>
                <a:avLst/>
                <a:gdLst>
                  <a:gd name="T0" fmla="*/ 4 w 27"/>
                  <a:gd name="T1" fmla="*/ 13 h 67"/>
                  <a:gd name="T2" fmla="*/ 12 w 27"/>
                  <a:gd name="T3" fmla="*/ 57 h 67"/>
                  <a:gd name="T4" fmla="*/ 27 w 27"/>
                  <a:gd name="T5" fmla="*/ 57 h 67"/>
                  <a:gd name="T6" fmla="*/ 18 w 27"/>
                  <a:gd name="T7" fmla="*/ 9 h 67"/>
                  <a:gd name="T8" fmla="*/ 4 w 27"/>
                  <a:gd name="T9" fmla="*/ 13 h 67"/>
                </a:gdLst>
                <a:ahLst/>
                <a:cxnLst>
                  <a:cxn ang="0">
                    <a:pos x="T0" y="T1"/>
                  </a:cxn>
                  <a:cxn ang="0">
                    <a:pos x="T2" y="T3"/>
                  </a:cxn>
                  <a:cxn ang="0">
                    <a:pos x="T4" y="T5"/>
                  </a:cxn>
                  <a:cxn ang="0">
                    <a:pos x="T6" y="T7"/>
                  </a:cxn>
                  <a:cxn ang="0">
                    <a:pos x="T8" y="T9"/>
                  </a:cxn>
                </a:cxnLst>
                <a:rect l="0" t="0" r="r" b="b"/>
                <a:pathLst>
                  <a:path w="27" h="67">
                    <a:moveTo>
                      <a:pt x="4" y="13"/>
                    </a:moveTo>
                    <a:cubicBezTo>
                      <a:pt x="9" y="27"/>
                      <a:pt x="11" y="42"/>
                      <a:pt x="12" y="57"/>
                    </a:cubicBezTo>
                    <a:cubicBezTo>
                      <a:pt x="12" y="67"/>
                      <a:pt x="27" y="67"/>
                      <a:pt x="27" y="57"/>
                    </a:cubicBezTo>
                    <a:cubicBezTo>
                      <a:pt x="26" y="40"/>
                      <a:pt x="24" y="24"/>
                      <a:pt x="18" y="9"/>
                    </a:cubicBezTo>
                    <a:cubicBezTo>
                      <a:pt x="15" y="0"/>
                      <a:pt x="0" y="4"/>
                      <a:pt x="4" y="13"/>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49" name="Freeform 770"/>
              <p:cNvSpPr>
                <a:spLocks/>
              </p:cNvSpPr>
              <p:nvPr/>
            </p:nvSpPr>
            <p:spPr bwMode="auto">
              <a:xfrm>
                <a:off x="6335637" y="2555937"/>
                <a:ext cx="277874" cy="187565"/>
              </a:xfrm>
              <a:custGeom>
                <a:avLst/>
                <a:gdLst>
                  <a:gd name="T0" fmla="*/ 39 w 169"/>
                  <a:gd name="T1" fmla="*/ 48 h 114"/>
                  <a:gd name="T2" fmla="*/ 85 w 169"/>
                  <a:gd name="T3" fmla="*/ 51 h 114"/>
                  <a:gd name="T4" fmla="*/ 135 w 169"/>
                  <a:gd name="T5" fmla="*/ 5 h 114"/>
                  <a:gd name="T6" fmla="*/ 169 w 169"/>
                  <a:gd name="T7" fmla="*/ 32 h 114"/>
                  <a:gd name="T8" fmla="*/ 75 w 169"/>
                  <a:gd name="T9" fmla="*/ 103 h 114"/>
                  <a:gd name="T10" fmla="*/ 57 w 169"/>
                  <a:gd name="T11" fmla="*/ 101 h 114"/>
                  <a:gd name="T12" fmla="*/ 46 w 169"/>
                  <a:gd name="T13" fmla="*/ 108 h 114"/>
                  <a:gd name="T14" fmla="*/ 6 w 169"/>
                  <a:gd name="T15" fmla="*/ 106 h 114"/>
                  <a:gd name="T16" fmla="*/ 9 w 169"/>
                  <a:gd name="T17" fmla="*/ 53 h 114"/>
                  <a:gd name="T18" fmla="*/ 39 w 169"/>
                  <a:gd name="T19"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14">
                    <a:moveTo>
                      <a:pt x="39" y="48"/>
                    </a:moveTo>
                    <a:cubicBezTo>
                      <a:pt x="39" y="48"/>
                      <a:pt x="73" y="53"/>
                      <a:pt x="85" y="51"/>
                    </a:cubicBezTo>
                    <a:cubicBezTo>
                      <a:pt x="98" y="48"/>
                      <a:pt x="128" y="10"/>
                      <a:pt x="135" y="5"/>
                    </a:cubicBezTo>
                    <a:cubicBezTo>
                      <a:pt x="143" y="0"/>
                      <a:pt x="169" y="32"/>
                      <a:pt x="169" y="32"/>
                    </a:cubicBezTo>
                    <a:cubicBezTo>
                      <a:pt x="169" y="32"/>
                      <a:pt x="91" y="96"/>
                      <a:pt x="75" y="103"/>
                    </a:cubicBezTo>
                    <a:cubicBezTo>
                      <a:pt x="57" y="101"/>
                      <a:pt x="57" y="101"/>
                      <a:pt x="57" y="101"/>
                    </a:cubicBezTo>
                    <a:cubicBezTo>
                      <a:pt x="46" y="108"/>
                      <a:pt x="46" y="108"/>
                      <a:pt x="46" y="108"/>
                    </a:cubicBezTo>
                    <a:cubicBezTo>
                      <a:pt x="46" y="108"/>
                      <a:pt x="12" y="114"/>
                      <a:pt x="6" y="106"/>
                    </a:cubicBezTo>
                    <a:cubicBezTo>
                      <a:pt x="0" y="97"/>
                      <a:pt x="9" y="53"/>
                      <a:pt x="9" y="53"/>
                    </a:cubicBezTo>
                    <a:cubicBezTo>
                      <a:pt x="9" y="53"/>
                      <a:pt x="28" y="47"/>
                      <a:pt x="39" y="48"/>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0" name="Freeform 771"/>
              <p:cNvSpPr>
                <a:spLocks/>
              </p:cNvSpPr>
              <p:nvPr/>
            </p:nvSpPr>
            <p:spPr bwMode="auto">
              <a:xfrm>
                <a:off x="5644426" y="2377403"/>
                <a:ext cx="771795" cy="288989"/>
              </a:xfrm>
              <a:custGeom>
                <a:avLst/>
                <a:gdLst>
                  <a:gd name="T0" fmla="*/ 161 w 470"/>
                  <a:gd name="T1" fmla="*/ 119 h 176"/>
                  <a:gd name="T2" fmla="*/ 362 w 470"/>
                  <a:gd name="T3" fmla="*/ 14 h 176"/>
                  <a:gd name="T4" fmla="*/ 470 w 470"/>
                  <a:gd name="T5" fmla="*/ 157 h 176"/>
                  <a:gd name="T6" fmla="*/ 428 w 470"/>
                  <a:gd name="T7" fmla="*/ 173 h 176"/>
                  <a:gd name="T8" fmla="*/ 360 w 470"/>
                  <a:gd name="T9" fmla="*/ 52 h 176"/>
                  <a:gd name="T10" fmla="*/ 169 w 470"/>
                  <a:gd name="T11" fmla="*/ 157 h 176"/>
                  <a:gd name="T12" fmla="*/ 161 w 470"/>
                  <a:gd name="T13" fmla="*/ 119 h 176"/>
                </a:gdLst>
                <a:ahLst/>
                <a:cxnLst>
                  <a:cxn ang="0">
                    <a:pos x="T0" y="T1"/>
                  </a:cxn>
                  <a:cxn ang="0">
                    <a:pos x="T2" y="T3"/>
                  </a:cxn>
                  <a:cxn ang="0">
                    <a:pos x="T4" y="T5"/>
                  </a:cxn>
                  <a:cxn ang="0">
                    <a:pos x="T6" y="T7"/>
                  </a:cxn>
                  <a:cxn ang="0">
                    <a:pos x="T8" y="T9"/>
                  </a:cxn>
                  <a:cxn ang="0">
                    <a:pos x="T10" y="T11"/>
                  </a:cxn>
                  <a:cxn ang="0">
                    <a:pos x="T12" y="T13"/>
                  </a:cxn>
                </a:cxnLst>
                <a:rect l="0" t="0" r="r" b="b"/>
                <a:pathLst>
                  <a:path w="470" h="176">
                    <a:moveTo>
                      <a:pt x="161" y="119"/>
                    </a:moveTo>
                    <a:cubicBezTo>
                      <a:pt x="161" y="119"/>
                      <a:pt x="287" y="0"/>
                      <a:pt x="362" y="14"/>
                    </a:cubicBezTo>
                    <a:cubicBezTo>
                      <a:pt x="437" y="27"/>
                      <a:pt x="461" y="111"/>
                      <a:pt x="470" y="157"/>
                    </a:cubicBezTo>
                    <a:cubicBezTo>
                      <a:pt x="470" y="157"/>
                      <a:pt x="442" y="176"/>
                      <a:pt x="428" y="173"/>
                    </a:cubicBezTo>
                    <a:cubicBezTo>
                      <a:pt x="428" y="173"/>
                      <a:pt x="414" y="48"/>
                      <a:pt x="360" y="52"/>
                    </a:cubicBezTo>
                    <a:cubicBezTo>
                      <a:pt x="305" y="57"/>
                      <a:pt x="180" y="151"/>
                      <a:pt x="169" y="157"/>
                    </a:cubicBezTo>
                    <a:cubicBezTo>
                      <a:pt x="158" y="164"/>
                      <a:pt x="0" y="139"/>
                      <a:pt x="161" y="119"/>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1" name="Freeform 772"/>
              <p:cNvSpPr>
                <a:spLocks/>
              </p:cNvSpPr>
              <p:nvPr/>
            </p:nvSpPr>
            <p:spPr bwMode="auto">
              <a:xfrm>
                <a:off x="6437756" y="2689317"/>
                <a:ext cx="248003" cy="336922"/>
              </a:xfrm>
              <a:custGeom>
                <a:avLst/>
                <a:gdLst>
                  <a:gd name="T0" fmla="*/ 43 w 151"/>
                  <a:gd name="T1" fmla="*/ 126 h 205"/>
                  <a:gd name="T2" fmla="*/ 82 w 151"/>
                  <a:gd name="T3" fmla="*/ 103 h 205"/>
                  <a:gd name="T4" fmla="*/ 87 w 151"/>
                  <a:gd name="T5" fmla="*/ 24 h 205"/>
                  <a:gd name="T6" fmla="*/ 143 w 151"/>
                  <a:gd name="T7" fmla="*/ 15 h 205"/>
                  <a:gd name="T8" fmla="*/ 113 w 151"/>
                  <a:gd name="T9" fmla="*/ 156 h 205"/>
                  <a:gd name="T10" fmla="*/ 97 w 151"/>
                  <a:gd name="T11" fmla="*/ 155 h 205"/>
                  <a:gd name="T12" fmla="*/ 95 w 151"/>
                  <a:gd name="T13" fmla="*/ 183 h 205"/>
                  <a:gd name="T14" fmla="*/ 38 w 151"/>
                  <a:gd name="T15" fmla="*/ 205 h 205"/>
                  <a:gd name="T16" fmla="*/ 6 w 151"/>
                  <a:gd name="T17" fmla="*/ 153 h 205"/>
                  <a:gd name="T18" fmla="*/ 43 w 151"/>
                  <a:gd name="T19" fmla="*/ 1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05">
                    <a:moveTo>
                      <a:pt x="43" y="126"/>
                    </a:moveTo>
                    <a:cubicBezTo>
                      <a:pt x="43" y="126"/>
                      <a:pt x="74" y="117"/>
                      <a:pt x="82" y="103"/>
                    </a:cubicBezTo>
                    <a:cubicBezTo>
                      <a:pt x="90" y="89"/>
                      <a:pt x="97" y="41"/>
                      <a:pt x="87" y="24"/>
                    </a:cubicBezTo>
                    <a:cubicBezTo>
                      <a:pt x="87" y="24"/>
                      <a:pt x="130" y="0"/>
                      <a:pt x="143" y="15"/>
                    </a:cubicBezTo>
                    <a:cubicBezTo>
                      <a:pt x="143" y="15"/>
                      <a:pt x="151" y="126"/>
                      <a:pt x="113" y="156"/>
                    </a:cubicBezTo>
                    <a:cubicBezTo>
                      <a:pt x="97" y="155"/>
                      <a:pt x="97" y="155"/>
                      <a:pt x="97" y="155"/>
                    </a:cubicBezTo>
                    <a:cubicBezTo>
                      <a:pt x="97" y="155"/>
                      <a:pt x="106" y="177"/>
                      <a:pt x="95" y="183"/>
                    </a:cubicBezTo>
                    <a:cubicBezTo>
                      <a:pt x="84" y="190"/>
                      <a:pt x="41" y="205"/>
                      <a:pt x="38" y="205"/>
                    </a:cubicBezTo>
                    <a:cubicBezTo>
                      <a:pt x="38" y="205"/>
                      <a:pt x="13" y="166"/>
                      <a:pt x="6" y="153"/>
                    </a:cubicBezTo>
                    <a:cubicBezTo>
                      <a:pt x="0" y="141"/>
                      <a:pt x="43" y="126"/>
                      <a:pt x="43" y="126"/>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2" name="Freeform 773"/>
              <p:cNvSpPr>
                <a:spLocks/>
              </p:cNvSpPr>
              <p:nvPr/>
            </p:nvSpPr>
            <p:spPr bwMode="auto">
              <a:xfrm>
                <a:off x="5558980" y="2546212"/>
                <a:ext cx="948940" cy="409169"/>
              </a:xfrm>
              <a:custGeom>
                <a:avLst/>
                <a:gdLst>
                  <a:gd name="T0" fmla="*/ 176 w 578"/>
                  <a:gd name="T1" fmla="*/ 40 h 249"/>
                  <a:gd name="T2" fmla="*/ 578 w 578"/>
                  <a:gd name="T3" fmla="*/ 213 h 249"/>
                  <a:gd name="T4" fmla="*/ 545 w 578"/>
                  <a:gd name="T5" fmla="*/ 249 h 249"/>
                  <a:gd name="T6" fmla="*/ 161 w 578"/>
                  <a:gd name="T7" fmla="*/ 88 h 249"/>
                  <a:gd name="T8" fmla="*/ 34 w 578"/>
                  <a:gd name="T9" fmla="*/ 82 h 249"/>
                  <a:gd name="T10" fmla="*/ 176 w 578"/>
                  <a:gd name="T11" fmla="*/ 40 h 249"/>
                </a:gdLst>
                <a:ahLst/>
                <a:cxnLst>
                  <a:cxn ang="0">
                    <a:pos x="T0" y="T1"/>
                  </a:cxn>
                  <a:cxn ang="0">
                    <a:pos x="T2" y="T3"/>
                  </a:cxn>
                  <a:cxn ang="0">
                    <a:pos x="T4" y="T5"/>
                  </a:cxn>
                  <a:cxn ang="0">
                    <a:pos x="T6" y="T7"/>
                  </a:cxn>
                  <a:cxn ang="0">
                    <a:pos x="T8" y="T9"/>
                  </a:cxn>
                  <a:cxn ang="0">
                    <a:pos x="T10" y="T11"/>
                  </a:cxn>
                </a:cxnLst>
                <a:rect l="0" t="0" r="r" b="b"/>
                <a:pathLst>
                  <a:path w="578" h="249">
                    <a:moveTo>
                      <a:pt x="176" y="40"/>
                    </a:moveTo>
                    <a:cubicBezTo>
                      <a:pt x="176" y="40"/>
                      <a:pt x="473" y="12"/>
                      <a:pt x="578" y="213"/>
                    </a:cubicBezTo>
                    <a:cubicBezTo>
                      <a:pt x="578" y="213"/>
                      <a:pt x="551" y="239"/>
                      <a:pt x="545" y="249"/>
                    </a:cubicBezTo>
                    <a:cubicBezTo>
                      <a:pt x="545" y="249"/>
                      <a:pt x="478" y="50"/>
                      <a:pt x="161" y="88"/>
                    </a:cubicBezTo>
                    <a:cubicBezTo>
                      <a:pt x="153" y="86"/>
                      <a:pt x="57" y="139"/>
                      <a:pt x="34" y="82"/>
                    </a:cubicBezTo>
                    <a:cubicBezTo>
                      <a:pt x="0" y="0"/>
                      <a:pt x="176" y="40"/>
                      <a:pt x="176" y="4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3" name="Freeform 774"/>
              <p:cNvSpPr>
                <a:spLocks/>
              </p:cNvSpPr>
              <p:nvPr/>
            </p:nvSpPr>
            <p:spPr bwMode="auto">
              <a:xfrm>
                <a:off x="5991074" y="1477092"/>
                <a:ext cx="390413" cy="607849"/>
              </a:xfrm>
              <a:custGeom>
                <a:avLst/>
                <a:gdLst>
                  <a:gd name="T0" fmla="*/ 231 w 238"/>
                  <a:gd name="T1" fmla="*/ 325 h 370"/>
                  <a:gd name="T2" fmla="*/ 222 w 238"/>
                  <a:gd name="T3" fmla="*/ 281 h 370"/>
                  <a:gd name="T4" fmla="*/ 96 w 238"/>
                  <a:gd name="T5" fmla="*/ 258 h 370"/>
                  <a:gd name="T6" fmla="*/ 207 w 238"/>
                  <a:gd name="T7" fmla="*/ 227 h 370"/>
                  <a:gd name="T8" fmla="*/ 203 w 238"/>
                  <a:gd name="T9" fmla="*/ 211 h 370"/>
                  <a:gd name="T10" fmla="*/ 216 w 238"/>
                  <a:gd name="T11" fmla="*/ 184 h 370"/>
                  <a:gd name="T12" fmla="*/ 190 w 238"/>
                  <a:gd name="T13" fmla="*/ 170 h 370"/>
                  <a:gd name="T14" fmla="*/ 189 w 238"/>
                  <a:gd name="T15" fmla="*/ 166 h 370"/>
                  <a:gd name="T16" fmla="*/ 189 w 238"/>
                  <a:gd name="T17" fmla="*/ 166 h 370"/>
                  <a:gd name="T18" fmla="*/ 168 w 238"/>
                  <a:gd name="T19" fmla="*/ 98 h 370"/>
                  <a:gd name="T20" fmla="*/ 7 w 238"/>
                  <a:gd name="T21" fmla="*/ 181 h 370"/>
                  <a:gd name="T22" fmla="*/ 73 w 238"/>
                  <a:gd name="T23" fmla="*/ 339 h 370"/>
                  <a:gd name="T24" fmla="*/ 231 w 238"/>
                  <a:gd name="T25" fmla="*/ 32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70">
                    <a:moveTo>
                      <a:pt x="231" y="325"/>
                    </a:moveTo>
                    <a:cubicBezTo>
                      <a:pt x="231" y="316"/>
                      <a:pt x="227" y="300"/>
                      <a:pt x="222" y="281"/>
                    </a:cubicBezTo>
                    <a:cubicBezTo>
                      <a:pt x="140" y="369"/>
                      <a:pt x="96" y="258"/>
                      <a:pt x="96" y="258"/>
                    </a:cubicBezTo>
                    <a:cubicBezTo>
                      <a:pt x="106" y="257"/>
                      <a:pt x="177" y="236"/>
                      <a:pt x="207" y="227"/>
                    </a:cubicBezTo>
                    <a:cubicBezTo>
                      <a:pt x="206" y="221"/>
                      <a:pt x="204" y="216"/>
                      <a:pt x="203" y="211"/>
                    </a:cubicBezTo>
                    <a:cubicBezTo>
                      <a:pt x="231" y="212"/>
                      <a:pt x="238" y="174"/>
                      <a:pt x="216" y="184"/>
                    </a:cubicBezTo>
                    <a:cubicBezTo>
                      <a:pt x="201" y="191"/>
                      <a:pt x="193" y="178"/>
                      <a:pt x="190" y="170"/>
                    </a:cubicBezTo>
                    <a:cubicBezTo>
                      <a:pt x="190" y="169"/>
                      <a:pt x="189" y="167"/>
                      <a:pt x="189" y="166"/>
                    </a:cubicBezTo>
                    <a:cubicBezTo>
                      <a:pt x="189" y="166"/>
                      <a:pt x="189" y="166"/>
                      <a:pt x="189" y="166"/>
                    </a:cubicBezTo>
                    <a:cubicBezTo>
                      <a:pt x="177" y="127"/>
                      <a:pt x="168" y="98"/>
                      <a:pt x="168" y="98"/>
                    </a:cubicBezTo>
                    <a:cubicBezTo>
                      <a:pt x="53" y="0"/>
                      <a:pt x="0" y="162"/>
                      <a:pt x="7" y="181"/>
                    </a:cubicBezTo>
                    <a:cubicBezTo>
                      <a:pt x="13" y="201"/>
                      <a:pt x="43" y="309"/>
                      <a:pt x="73" y="339"/>
                    </a:cubicBezTo>
                    <a:cubicBezTo>
                      <a:pt x="103" y="370"/>
                      <a:pt x="235" y="366"/>
                      <a:pt x="231" y="325"/>
                    </a:cubicBezTo>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4" name="Freeform 775"/>
              <p:cNvSpPr>
                <a:spLocks/>
              </p:cNvSpPr>
              <p:nvPr/>
            </p:nvSpPr>
            <p:spPr bwMode="auto">
              <a:xfrm>
                <a:off x="5808371" y="1416654"/>
                <a:ext cx="522403" cy="536991"/>
              </a:xfrm>
              <a:custGeom>
                <a:avLst/>
                <a:gdLst>
                  <a:gd name="T0" fmla="*/ 155 w 318"/>
                  <a:gd name="T1" fmla="*/ 293 h 327"/>
                  <a:gd name="T2" fmla="*/ 127 w 318"/>
                  <a:gd name="T3" fmla="*/ 175 h 327"/>
                  <a:gd name="T4" fmla="*/ 231 w 318"/>
                  <a:gd name="T5" fmla="*/ 154 h 327"/>
                  <a:gd name="T6" fmla="*/ 201 w 318"/>
                  <a:gd name="T7" fmla="*/ 142 h 327"/>
                  <a:gd name="T8" fmla="*/ 309 w 318"/>
                  <a:gd name="T9" fmla="*/ 124 h 327"/>
                  <a:gd name="T10" fmla="*/ 290 w 318"/>
                  <a:gd name="T11" fmla="*/ 129 h 327"/>
                  <a:gd name="T12" fmla="*/ 262 w 318"/>
                  <a:gd name="T13" fmla="*/ 11 h 327"/>
                  <a:gd name="T14" fmla="*/ 245 w 318"/>
                  <a:gd name="T15" fmla="*/ 58 h 327"/>
                  <a:gd name="T16" fmla="*/ 168 w 318"/>
                  <a:gd name="T17" fmla="*/ 8 h 327"/>
                  <a:gd name="T18" fmla="*/ 162 w 318"/>
                  <a:gd name="T19" fmla="*/ 56 h 327"/>
                  <a:gd name="T20" fmla="*/ 50 w 318"/>
                  <a:gd name="T21" fmla="*/ 118 h 327"/>
                  <a:gd name="T22" fmla="*/ 3 w 318"/>
                  <a:gd name="T23" fmla="*/ 134 h 327"/>
                  <a:gd name="T24" fmla="*/ 31 w 318"/>
                  <a:gd name="T25" fmla="*/ 140 h 327"/>
                  <a:gd name="T26" fmla="*/ 15 w 318"/>
                  <a:gd name="T27" fmla="*/ 168 h 327"/>
                  <a:gd name="T28" fmla="*/ 32 w 318"/>
                  <a:gd name="T29" fmla="*/ 158 h 327"/>
                  <a:gd name="T30" fmla="*/ 93 w 318"/>
                  <a:gd name="T31" fmla="*/ 266 h 327"/>
                  <a:gd name="T32" fmla="*/ 85 w 318"/>
                  <a:gd name="T33" fmla="*/ 300 h 327"/>
                  <a:gd name="T34" fmla="*/ 102 w 318"/>
                  <a:gd name="T35" fmla="*/ 291 h 327"/>
                  <a:gd name="T36" fmla="*/ 111 w 318"/>
                  <a:gd name="T37" fmla="*/ 317 h 327"/>
                  <a:gd name="T38" fmla="*/ 155 w 318"/>
                  <a:gd name="T39" fmla="*/ 2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327">
                    <a:moveTo>
                      <a:pt x="155" y="293"/>
                    </a:moveTo>
                    <a:cubicBezTo>
                      <a:pt x="155" y="293"/>
                      <a:pt x="196" y="217"/>
                      <a:pt x="127" y="175"/>
                    </a:cubicBezTo>
                    <a:cubicBezTo>
                      <a:pt x="127" y="175"/>
                      <a:pt x="249" y="167"/>
                      <a:pt x="231" y="154"/>
                    </a:cubicBezTo>
                    <a:cubicBezTo>
                      <a:pt x="215" y="142"/>
                      <a:pt x="201" y="142"/>
                      <a:pt x="201" y="142"/>
                    </a:cubicBezTo>
                    <a:cubicBezTo>
                      <a:pt x="201" y="142"/>
                      <a:pt x="301" y="156"/>
                      <a:pt x="309" y="124"/>
                    </a:cubicBezTo>
                    <a:cubicBezTo>
                      <a:pt x="318" y="90"/>
                      <a:pt x="290" y="129"/>
                      <a:pt x="290" y="129"/>
                    </a:cubicBezTo>
                    <a:cubicBezTo>
                      <a:pt x="290" y="129"/>
                      <a:pt x="309" y="19"/>
                      <a:pt x="262" y="11"/>
                    </a:cubicBezTo>
                    <a:cubicBezTo>
                      <a:pt x="215" y="4"/>
                      <a:pt x="245" y="58"/>
                      <a:pt x="245" y="58"/>
                    </a:cubicBezTo>
                    <a:cubicBezTo>
                      <a:pt x="245" y="58"/>
                      <a:pt x="223" y="16"/>
                      <a:pt x="168" y="8"/>
                    </a:cubicBezTo>
                    <a:cubicBezTo>
                      <a:pt x="113" y="0"/>
                      <a:pt x="130" y="46"/>
                      <a:pt x="162" y="56"/>
                    </a:cubicBezTo>
                    <a:cubicBezTo>
                      <a:pt x="162" y="56"/>
                      <a:pt x="77" y="67"/>
                      <a:pt x="50" y="118"/>
                    </a:cubicBezTo>
                    <a:cubicBezTo>
                      <a:pt x="50" y="118"/>
                      <a:pt x="6" y="110"/>
                      <a:pt x="3" y="134"/>
                    </a:cubicBezTo>
                    <a:cubicBezTo>
                      <a:pt x="0" y="158"/>
                      <a:pt x="31" y="140"/>
                      <a:pt x="31" y="140"/>
                    </a:cubicBezTo>
                    <a:cubicBezTo>
                      <a:pt x="31" y="140"/>
                      <a:pt x="2" y="161"/>
                      <a:pt x="15" y="168"/>
                    </a:cubicBezTo>
                    <a:cubicBezTo>
                      <a:pt x="27" y="176"/>
                      <a:pt x="32" y="158"/>
                      <a:pt x="32" y="158"/>
                    </a:cubicBezTo>
                    <a:cubicBezTo>
                      <a:pt x="32" y="158"/>
                      <a:pt x="26" y="249"/>
                      <a:pt x="93" y="266"/>
                    </a:cubicBezTo>
                    <a:cubicBezTo>
                      <a:pt x="93" y="266"/>
                      <a:pt x="76" y="295"/>
                      <a:pt x="85" y="300"/>
                    </a:cubicBezTo>
                    <a:cubicBezTo>
                      <a:pt x="94" y="306"/>
                      <a:pt x="102" y="291"/>
                      <a:pt x="102" y="291"/>
                    </a:cubicBezTo>
                    <a:cubicBezTo>
                      <a:pt x="102" y="291"/>
                      <a:pt x="92" y="327"/>
                      <a:pt x="111" y="317"/>
                    </a:cubicBezTo>
                    <a:cubicBezTo>
                      <a:pt x="129" y="308"/>
                      <a:pt x="149" y="308"/>
                      <a:pt x="155" y="293"/>
                    </a:cubicBezTo>
                  </a:path>
                </a:pathLst>
              </a:custGeom>
              <a:solidFill>
                <a:schemeClr val="tx2"/>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5" name="Freeform 776"/>
              <p:cNvSpPr>
                <a:spLocks/>
              </p:cNvSpPr>
              <p:nvPr/>
            </p:nvSpPr>
            <p:spPr bwMode="auto">
              <a:xfrm>
                <a:off x="6171692" y="1915438"/>
                <a:ext cx="141021" cy="103508"/>
              </a:xfrm>
              <a:custGeom>
                <a:avLst/>
                <a:gdLst>
                  <a:gd name="T0" fmla="*/ 0 w 86"/>
                  <a:gd name="T1" fmla="*/ 16 h 63"/>
                  <a:gd name="T2" fmla="*/ 86 w 86"/>
                  <a:gd name="T3" fmla="*/ 36 h 63"/>
                  <a:gd name="T4" fmla="*/ 0 w 86"/>
                  <a:gd name="T5" fmla="*/ 16 h 63"/>
                </a:gdLst>
                <a:ahLst/>
                <a:cxnLst>
                  <a:cxn ang="0">
                    <a:pos x="T0" y="T1"/>
                  </a:cxn>
                  <a:cxn ang="0">
                    <a:pos x="T2" y="T3"/>
                  </a:cxn>
                  <a:cxn ang="0">
                    <a:pos x="T4" y="T5"/>
                  </a:cxn>
                </a:cxnLst>
                <a:rect l="0" t="0" r="r" b="b"/>
                <a:pathLst>
                  <a:path w="86" h="63">
                    <a:moveTo>
                      <a:pt x="0" y="16"/>
                    </a:moveTo>
                    <a:cubicBezTo>
                      <a:pt x="16" y="38"/>
                      <a:pt x="45" y="63"/>
                      <a:pt x="86" y="36"/>
                    </a:cubicBezTo>
                    <a:cubicBezTo>
                      <a:pt x="66" y="0"/>
                      <a:pt x="23" y="8"/>
                      <a:pt x="0" y="16"/>
                    </a:cubicBezTo>
                  </a:path>
                </a:pathLst>
              </a:custGeom>
              <a:solidFill>
                <a:srgbClr val="DA90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6" name="Freeform 777"/>
              <p:cNvSpPr>
                <a:spLocks/>
              </p:cNvSpPr>
              <p:nvPr/>
            </p:nvSpPr>
            <p:spPr bwMode="auto">
              <a:xfrm>
                <a:off x="6148767" y="1850137"/>
                <a:ext cx="207016" cy="125043"/>
              </a:xfrm>
              <a:custGeom>
                <a:avLst/>
                <a:gdLst>
                  <a:gd name="T0" fmla="*/ 111 w 126"/>
                  <a:gd name="T1" fmla="*/ 0 h 76"/>
                  <a:gd name="T2" fmla="*/ 0 w 126"/>
                  <a:gd name="T3" fmla="*/ 31 h 76"/>
                  <a:gd name="T4" fmla="*/ 14 w 126"/>
                  <a:gd name="T5" fmla="*/ 56 h 76"/>
                  <a:gd name="T6" fmla="*/ 100 w 126"/>
                  <a:gd name="T7" fmla="*/ 76 h 76"/>
                  <a:gd name="T8" fmla="*/ 126 w 126"/>
                  <a:gd name="T9" fmla="*/ 54 h 76"/>
                  <a:gd name="T10" fmla="*/ 111 w 126"/>
                  <a:gd name="T11" fmla="*/ 0 h 76"/>
                </a:gdLst>
                <a:ahLst/>
                <a:cxnLst>
                  <a:cxn ang="0">
                    <a:pos x="T0" y="T1"/>
                  </a:cxn>
                  <a:cxn ang="0">
                    <a:pos x="T2" y="T3"/>
                  </a:cxn>
                  <a:cxn ang="0">
                    <a:pos x="T4" y="T5"/>
                  </a:cxn>
                  <a:cxn ang="0">
                    <a:pos x="T6" y="T7"/>
                  </a:cxn>
                  <a:cxn ang="0">
                    <a:pos x="T8" y="T9"/>
                  </a:cxn>
                  <a:cxn ang="0">
                    <a:pos x="T10" y="T11"/>
                  </a:cxn>
                </a:cxnLst>
                <a:rect l="0" t="0" r="r" b="b"/>
                <a:pathLst>
                  <a:path w="126" h="76">
                    <a:moveTo>
                      <a:pt x="111" y="0"/>
                    </a:moveTo>
                    <a:cubicBezTo>
                      <a:pt x="81" y="9"/>
                      <a:pt x="10" y="30"/>
                      <a:pt x="0" y="31"/>
                    </a:cubicBezTo>
                    <a:cubicBezTo>
                      <a:pt x="0" y="31"/>
                      <a:pt x="5" y="43"/>
                      <a:pt x="14" y="56"/>
                    </a:cubicBezTo>
                    <a:cubicBezTo>
                      <a:pt x="37" y="48"/>
                      <a:pt x="80" y="40"/>
                      <a:pt x="100" y="76"/>
                    </a:cubicBezTo>
                    <a:cubicBezTo>
                      <a:pt x="108" y="71"/>
                      <a:pt x="117" y="64"/>
                      <a:pt x="126" y="54"/>
                    </a:cubicBezTo>
                    <a:cubicBezTo>
                      <a:pt x="122" y="38"/>
                      <a:pt x="117" y="19"/>
                      <a:pt x="111" y="0"/>
                    </a:cubicBezTo>
                  </a:path>
                </a:pathLst>
              </a:custGeom>
              <a:solidFill>
                <a:srgbClr val="753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7" name="Freeform 778"/>
              <p:cNvSpPr>
                <a:spLocks/>
              </p:cNvSpPr>
              <p:nvPr/>
            </p:nvSpPr>
            <p:spPr bwMode="auto">
              <a:xfrm>
                <a:off x="6218930" y="1736904"/>
                <a:ext cx="39597" cy="63911"/>
              </a:xfrm>
              <a:custGeom>
                <a:avLst/>
                <a:gdLst>
                  <a:gd name="T0" fmla="*/ 21 w 24"/>
                  <a:gd name="T1" fmla="*/ 17 h 39"/>
                  <a:gd name="T2" fmla="*/ 17 w 24"/>
                  <a:gd name="T3" fmla="*/ 37 h 39"/>
                  <a:gd name="T4" fmla="*/ 3 w 24"/>
                  <a:gd name="T5" fmla="*/ 22 h 39"/>
                  <a:gd name="T6" fmla="*/ 7 w 24"/>
                  <a:gd name="T7" fmla="*/ 1 h 39"/>
                  <a:gd name="T8" fmla="*/ 21 w 24"/>
                  <a:gd name="T9" fmla="*/ 17 h 39"/>
                </a:gdLst>
                <a:ahLst/>
                <a:cxnLst>
                  <a:cxn ang="0">
                    <a:pos x="T0" y="T1"/>
                  </a:cxn>
                  <a:cxn ang="0">
                    <a:pos x="T2" y="T3"/>
                  </a:cxn>
                  <a:cxn ang="0">
                    <a:pos x="T4" y="T5"/>
                  </a:cxn>
                  <a:cxn ang="0">
                    <a:pos x="T6" y="T7"/>
                  </a:cxn>
                  <a:cxn ang="0">
                    <a:pos x="T8" y="T9"/>
                  </a:cxn>
                </a:cxnLst>
                <a:rect l="0" t="0" r="r" b="b"/>
                <a:pathLst>
                  <a:path w="24" h="39">
                    <a:moveTo>
                      <a:pt x="21" y="17"/>
                    </a:moveTo>
                    <a:cubicBezTo>
                      <a:pt x="24" y="27"/>
                      <a:pt x="22" y="36"/>
                      <a:pt x="17" y="37"/>
                    </a:cubicBezTo>
                    <a:cubicBezTo>
                      <a:pt x="12" y="39"/>
                      <a:pt x="6" y="32"/>
                      <a:pt x="3" y="22"/>
                    </a:cubicBezTo>
                    <a:cubicBezTo>
                      <a:pt x="0" y="11"/>
                      <a:pt x="2" y="2"/>
                      <a:pt x="7" y="1"/>
                    </a:cubicBezTo>
                    <a:cubicBezTo>
                      <a:pt x="12" y="0"/>
                      <a:pt x="18" y="7"/>
                      <a:pt x="21" y="17"/>
                    </a:cubicBezTo>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8" name="Freeform 779"/>
              <p:cNvSpPr>
                <a:spLocks/>
              </p:cNvSpPr>
              <p:nvPr/>
            </p:nvSpPr>
            <p:spPr bwMode="auto">
              <a:xfrm>
                <a:off x="5974401" y="1825129"/>
                <a:ext cx="128517" cy="129906"/>
              </a:xfrm>
              <a:custGeom>
                <a:avLst/>
                <a:gdLst>
                  <a:gd name="T0" fmla="*/ 75 w 78"/>
                  <a:gd name="T1" fmla="*/ 35 h 79"/>
                  <a:gd name="T2" fmla="*/ 30 w 78"/>
                  <a:gd name="T3" fmla="*/ 10 h 79"/>
                  <a:gd name="T4" fmla="*/ 28 w 78"/>
                  <a:gd name="T5" fmla="*/ 59 h 79"/>
                  <a:gd name="T6" fmla="*/ 75 w 78"/>
                  <a:gd name="T7" fmla="*/ 35 h 79"/>
                </a:gdLst>
                <a:ahLst/>
                <a:cxnLst>
                  <a:cxn ang="0">
                    <a:pos x="T0" y="T1"/>
                  </a:cxn>
                  <a:cxn ang="0">
                    <a:pos x="T2" y="T3"/>
                  </a:cxn>
                  <a:cxn ang="0">
                    <a:pos x="T4" y="T5"/>
                  </a:cxn>
                  <a:cxn ang="0">
                    <a:pos x="T6" y="T7"/>
                  </a:cxn>
                </a:cxnLst>
                <a:rect l="0" t="0" r="r" b="b"/>
                <a:pathLst>
                  <a:path w="78" h="79">
                    <a:moveTo>
                      <a:pt x="75" y="35"/>
                    </a:moveTo>
                    <a:cubicBezTo>
                      <a:pt x="75" y="35"/>
                      <a:pt x="59" y="0"/>
                      <a:pt x="30" y="10"/>
                    </a:cubicBezTo>
                    <a:cubicBezTo>
                      <a:pt x="0" y="21"/>
                      <a:pt x="16" y="47"/>
                      <a:pt x="28" y="59"/>
                    </a:cubicBezTo>
                    <a:cubicBezTo>
                      <a:pt x="40" y="71"/>
                      <a:pt x="78" y="79"/>
                      <a:pt x="75" y="35"/>
                    </a:cubicBezTo>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59" name="Freeform 780"/>
              <p:cNvSpPr>
                <a:spLocks/>
              </p:cNvSpPr>
              <p:nvPr/>
            </p:nvSpPr>
            <p:spPr bwMode="auto">
              <a:xfrm>
                <a:off x="6171692" y="1625059"/>
                <a:ext cx="65300" cy="78499"/>
              </a:xfrm>
              <a:custGeom>
                <a:avLst/>
                <a:gdLst>
                  <a:gd name="T0" fmla="*/ 40 w 40"/>
                  <a:gd name="T1" fmla="*/ 38 h 48"/>
                  <a:gd name="T2" fmla="*/ 0 w 40"/>
                  <a:gd name="T3" fmla="*/ 48 h 48"/>
                  <a:gd name="T4" fmla="*/ 40 w 40"/>
                  <a:gd name="T5" fmla="*/ 38 h 48"/>
                </a:gdLst>
                <a:ahLst/>
                <a:cxnLst>
                  <a:cxn ang="0">
                    <a:pos x="T0" y="T1"/>
                  </a:cxn>
                  <a:cxn ang="0">
                    <a:pos x="T2" y="T3"/>
                  </a:cxn>
                  <a:cxn ang="0">
                    <a:pos x="T4" y="T5"/>
                  </a:cxn>
                </a:cxnLst>
                <a:rect l="0" t="0" r="r" b="b"/>
                <a:pathLst>
                  <a:path w="40" h="48">
                    <a:moveTo>
                      <a:pt x="40" y="38"/>
                    </a:moveTo>
                    <a:cubicBezTo>
                      <a:pt x="40" y="38"/>
                      <a:pt x="12" y="16"/>
                      <a:pt x="0" y="48"/>
                    </a:cubicBezTo>
                    <a:cubicBezTo>
                      <a:pt x="0" y="48"/>
                      <a:pt x="6" y="0"/>
                      <a:pt x="40" y="38"/>
                    </a:cubicBezTo>
                  </a:path>
                </a:pathLst>
              </a:custGeom>
              <a:solidFill>
                <a:srgbClr val="3A2B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1" name="Freeform 782"/>
              <p:cNvSpPr>
                <a:spLocks/>
              </p:cNvSpPr>
              <p:nvPr/>
            </p:nvSpPr>
            <p:spPr bwMode="auto">
              <a:xfrm>
                <a:off x="6000799" y="1943920"/>
                <a:ext cx="180618" cy="96561"/>
              </a:xfrm>
              <a:custGeom>
                <a:avLst/>
                <a:gdLst>
                  <a:gd name="T0" fmla="*/ 110 w 110"/>
                  <a:gd name="T1" fmla="*/ 55 h 59"/>
                  <a:gd name="T2" fmla="*/ 30 w 110"/>
                  <a:gd name="T3" fmla="*/ 54 h 59"/>
                  <a:gd name="T4" fmla="*/ 1 w 110"/>
                  <a:gd name="T5" fmla="*/ 36 h 59"/>
                  <a:gd name="T6" fmla="*/ 71 w 110"/>
                  <a:gd name="T7" fmla="*/ 0 h 59"/>
                  <a:gd name="T8" fmla="*/ 110 w 110"/>
                  <a:gd name="T9" fmla="*/ 55 h 59"/>
                </a:gdLst>
                <a:ahLst/>
                <a:cxnLst>
                  <a:cxn ang="0">
                    <a:pos x="T0" y="T1"/>
                  </a:cxn>
                  <a:cxn ang="0">
                    <a:pos x="T2" y="T3"/>
                  </a:cxn>
                  <a:cxn ang="0">
                    <a:pos x="T4" y="T5"/>
                  </a:cxn>
                  <a:cxn ang="0">
                    <a:pos x="T6" y="T7"/>
                  </a:cxn>
                  <a:cxn ang="0">
                    <a:pos x="T8" y="T9"/>
                  </a:cxn>
                </a:cxnLst>
                <a:rect l="0" t="0" r="r" b="b"/>
                <a:pathLst>
                  <a:path w="110" h="59">
                    <a:moveTo>
                      <a:pt x="110" y="55"/>
                    </a:moveTo>
                    <a:cubicBezTo>
                      <a:pt x="110" y="55"/>
                      <a:pt x="52" y="48"/>
                      <a:pt x="30" y="54"/>
                    </a:cubicBezTo>
                    <a:cubicBezTo>
                      <a:pt x="30" y="54"/>
                      <a:pt x="1" y="59"/>
                      <a:pt x="1" y="36"/>
                    </a:cubicBezTo>
                    <a:cubicBezTo>
                      <a:pt x="0" y="12"/>
                      <a:pt x="40" y="14"/>
                      <a:pt x="71" y="0"/>
                    </a:cubicBezTo>
                    <a:lnTo>
                      <a:pt x="110" y="55"/>
                    </a:ln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2" name="Freeform 783"/>
              <p:cNvSpPr>
                <a:spLocks/>
              </p:cNvSpPr>
              <p:nvPr/>
            </p:nvSpPr>
            <p:spPr bwMode="auto">
              <a:xfrm>
                <a:off x="5529108" y="1940446"/>
                <a:ext cx="522403" cy="700937"/>
              </a:xfrm>
              <a:custGeom>
                <a:avLst/>
                <a:gdLst>
                  <a:gd name="T0" fmla="*/ 273 w 318"/>
                  <a:gd name="T1" fmla="*/ 18 h 427"/>
                  <a:gd name="T2" fmla="*/ 118 w 318"/>
                  <a:gd name="T3" fmla="*/ 83 h 427"/>
                  <a:gd name="T4" fmla="*/ 41 w 318"/>
                  <a:gd name="T5" fmla="*/ 427 h 427"/>
                  <a:gd name="T6" fmla="*/ 259 w 318"/>
                  <a:gd name="T7" fmla="*/ 361 h 427"/>
                  <a:gd name="T8" fmla="*/ 256 w 318"/>
                  <a:gd name="T9" fmla="*/ 184 h 427"/>
                  <a:gd name="T10" fmla="*/ 305 w 318"/>
                  <a:gd name="T11" fmla="*/ 56 h 427"/>
                  <a:gd name="T12" fmla="*/ 273 w 318"/>
                  <a:gd name="T13" fmla="*/ 18 h 427"/>
                </a:gdLst>
                <a:ahLst/>
                <a:cxnLst>
                  <a:cxn ang="0">
                    <a:pos x="T0" y="T1"/>
                  </a:cxn>
                  <a:cxn ang="0">
                    <a:pos x="T2" y="T3"/>
                  </a:cxn>
                  <a:cxn ang="0">
                    <a:pos x="T4" y="T5"/>
                  </a:cxn>
                  <a:cxn ang="0">
                    <a:pos x="T6" y="T7"/>
                  </a:cxn>
                  <a:cxn ang="0">
                    <a:pos x="T8" y="T9"/>
                  </a:cxn>
                  <a:cxn ang="0">
                    <a:pos x="T10" y="T11"/>
                  </a:cxn>
                  <a:cxn ang="0">
                    <a:pos x="T12" y="T13"/>
                  </a:cxn>
                </a:cxnLst>
                <a:rect l="0" t="0" r="r" b="b"/>
                <a:pathLst>
                  <a:path w="318" h="427">
                    <a:moveTo>
                      <a:pt x="273" y="18"/>
                    </a:moveTo>
                    <a:cubicBezTo>
                      <a:pt x="273" y="18"/>
                      <a:pt x="198" y="0"/>
                      <a:pt x="118" y="83"/>
                    </a:cubicBezTo>
                    <a:cubicBezTo>
                      <a:pt x="37" y="166"/>
                      <a:pt x="0" y="359"/>
                      <a:pt x="41" y="427"/>
                    </a:cubicBezTo>
                    <a:cubicBezTo>
                      <a:pt x="41" y="427"/>
                      <a:pt x="240" y="407"/>
                      <a:pt x="259" y="361"/>
                    </a:cubicBezTo>
                    <a:cubicBezTo>
                      <a:pt x="259" y="361"/>
                      <a:pt x="203" y="254"/>
                      <a:pt x="256" y="184"/>
                    </a:cubicBezTo>
                    <a:cubicBezTo>
                      <a:pt x="318" y="101"/>
                      <a:pt x="298" y="78"/>
                      <a:pt x="305" y="56"/>
                    </a:cubicBezTo>
                    <a:cubicBezTo>
                      <a:pt x="298" y="30"/>
                      <a:pt x="310" y="30"/>
                      <a:pt x="273" y="1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3" name="Freeform 784"/>
              <p:cNvSpPr>
                <a:spLocks/>
              </p:cNvSpPr>
              <p:nvPr/>
            </p:nvSpPr>
            <p:spPr bwMode="auto">
              <a:xfrm>
                <a:off x="5921605" y="1956424"/>
                <a:ext cx="131990" cy="368183"/>
              </a:xfrm>
              <a:custGeom>
                <a:avLst/>
                <a:gdLst>
                  <a:gd name="T0" fmla="*/ 43 w 80"/>
                  <a:gd name="T1" fmla="*/ 0 h 224"/>
                  <a:gd name="T2" fmla="*/ 33 w 80"/>
                  <a:gd name="T3" fmla="*/ 122 h 224"/>
                  <a:gd name="T4" fmla="*/ 22 w 80"/>
                  <a:gd name="T5" fmla="*/ 141 h 224"/>
                  <a:gd name="T6" fmla="*/ 9 w 80"/>
                  <a:gd name="T7" fmla="*/ 203 h 224"/>
                  <a:gd name="T8" fmla="*/ 76 w 80"/>
                  <a:gd name="T9" fmla="*/ 72 h 224"/>
                  <a:gd name="T10" fmla="*/ 45 w 80"/>
                  <a:gd name="T11" fmla="*/ 0 h 224"/>
                </a:gdLst>
                <a:ahLst/>
                <a:cxnLst>
                  <a:cxn ang="0">
                    <a:pos x="T0" y="T1"/>
                  </a:cxn>
                  <a:cxn ang="0">
                    <a:pos x="T2" y="T3"/>
                  </a:cxn>
                  <a:cxn ang="0">
                    <a:pos x="T4" y="T5"/>
                  </a:cxn>
                  <a:cxn ang="0">
                    <a:pos x="T6" y="T7"/>
                  </a:cxn>
                  <a:cxn ang="0">
                    <a:pos x="T8" y="T9"/>
                  </a:cxn>
                  <a:cxn ang="0">
                    <a:pos x="T10" y="T11"/>
                  </a:cxn>
                </a:cxnLst>
                <a:rect l="0" t="0" r="r" b="b"/>
                <a:pathLst>
                  <a:path w="80" h="224">
                    <a:moveTo>
                      <a:pt x="43" y="0"/>
                    </a:moveTo>
                    <a:cubicBezTo>
                      <a:pt x="43" y="0"/>
                      <a:pt x="36" y="111"/>
                      <a:pt x="33" y="122"/>
                    </a:cubicBezTo>
                    <a:cubicBezTo>
                      <a:pt x="31" y="133"/>
                      <a:pt x="22" y="141"/>
                      <a:pt x="22" y="141"/>
                    </a:cubicBezTo>
                    <a:cubicBezTo>
                      <a:pt x="22" y="141"/>
                      <a:pt x="0" y="182"/>
                      <a:pt x="9" y="203"/>
                    </a:cubicBezTo>
                    <a:cubicBezTo>
                      <a:pt x="17" y="224"/>
                      <a:pt x="80" y="100"/>
                      <a:pt x="76" y="72"/>
                    </a:cubicBezTo>
                    <a:cubicBezTo>
                      <a:pt x="72" y="44"/>
                      <a:pt x="45" y="0"/>
                      <a:pt x="45" y="0"/>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4" name="Freeform 785"/>
              <p:cNvSpPr>
                <a:spLocks/>
              </p:cNvSpPr>
              <p:nvPr/>
            </p:nvSpPr>
            <p:spPr bwMode="auto">
              <a:xfrm>
                <a:off x="5509657" y="2558021"/>
                <a:ext cx="197291" cy="127822"/>
              </a:xfrm>
              <a:custGeom>
                <a:avLst/>
                <a:gdLst>
                  <a:gd name="T0" fmla="*/ 120 w 120"/>
                  <a:gd name="T1" fmla="*/ 43 h 78"/>
                  <a:gd name="T2" fmla="*/ 0 w 120"/>
                  <a:gd name="T3" fmla="*/ 21 h 78"/>
                  <a:gd name="T4" fmla="*/ 37 w 120"/>
                  <a:gd name="T5" fmla="*/ 0 h 78"/>
                  <a:gd name="T6" fmla="*/ 120 w 120"/>
                  <a:gd name="T7" fmla="*/ 43 h 78"/>
                </a:gdLst>
                <a:ahLst/>
                <a:cxnLst>
                  <a:cxn ang="0">
                    <a:pos x="T0" y="T1"/>
                  </a:cxn>
                  <a:cxn ang="0">
                    <a:pos x="T2" y="T3"/>
                  </a:cxn>
                  <a:cxn ang="0">
                    <a:pos x="T4" y="T5"/>
                  </a:cxn>
                  <a:cxn ang="0">
                    <a:pos x="T6" y="T7"/>
                  </a:cxn>
                </a:cxnLst>
                <a:rect l="0" t="0" r="r" b="b"/>
                <a:pathLst>
                  <a:path w="120" h="78">
                    <a:moveTo>
                      <a:pt x="120" y="43"/>
                    </a:moveTo>
                    <a:cubicBezTo>
                      <a:pt x="120" y="43"/>
                      <a:pt x="54" y="78"/>
                      <a:pt x="0" y="21"/>
                    </a:cubicBezTo>
                    <a:cubicBezTo>
                      <a:pt x="0" y="21"/>
                      <a:pt x="39" y="40"/>
                      <a:pt x="37" y="0"/>
                    </a:cubicBezTo>
                    <a:cubicBezTo>
                      <a:pt x="37" y="0"/>
                      <a:pt x="47" y="51"/>
                      <a:pt x="120" y="43"/>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6" name="Freeform 787"/>
              <p:cNvSpPr>
                <a:spLocks/>
              </p:cNvSpPr>
              <p:nvPr/>
            </p:nvSpPr>
            <p:spPr bwMode="auto">
              <a:xfrm>
                <a:off x="6005662" y="2016167"/>
                <a:ext cx="54185" cy="42376"/>
              </a:xfrm>
              <a:custGeom>
                <a:avLst/>
                <a:gdLst>
                  <a:gd name="T0" fmla="*/ 33 w 33"/>
                  <a:gd name="T1" fmla="*/ 10 h 26"/>
                  <a:gd name="T2" fmla="*/ 19 w 33"/>
                  <a:gd name="T3" fmla="*/ 26 h 26"/>
                  <a:gd name="T4" fmla="*/ 2 w 33"/>
                  <a:gd name="T5" fmla="*/ 10 h 26"/>
                  <a:gd name="T6" fmla="*/ 33 w 33"/>
                  <a:gd name="T7" fmla="*/ 10 h 26"/>
                </a:gdLst>
                <a:ahLst/>
                <a:cxnLst>
                  <a:cxn ang="0">
                    <a:pos x="T0" y="T1"/>
                  </a:cxn>
                  <a:cxn ang="0">
                    <a:pos x="T2" y="T3"/>
                  </a:cxn>
                  <a:cxn ang="0">
                    <a:pos x="T4" y="T5"/>
                  </a:cxn>
                  <a:cxn ang="0">
                    <a:pos x="T6" y="T7"/>
                  </a:cxn>
                </a:cxnLst>
                <a:rect l="0" t="0" r="r" b="b"/>
                <a:pathLst>
                  <a:path w="33" h="26">
                    <a:moveTo>
                      <a:pt x="33" y="10"/>
                    </a:moveTo>
                    <a:cubicBezTo>
                      <a:pt x="19" y="26"/>
                      <a:pt x="19" y="26"/>
                      <a:pt x="19" y="26"/>
                    </a:cubicBezTo>
                    <a:cubicBezTo>
                      <a:pt x="19" y="26"/>
                      <a:pt x="0" y="19"/>
                      <a:pt x="2" y="10"/>
                    </a:cubicBezTo>
                    <a:cubicBezTo>
                      <a:pt x="3" y="0"/>
                      <a:pt x="33" y="10"/>
                      <a:pt x="33" y="10"/>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7" name="Freeform 788"/>
              <p:cNvSpPr>
                <a:spLocks/>
              </p:cNvSpPr>
              <p:nvPr/>
            </p:nvSpPr>
            <p:spPr bwMode="auto">
              <a:xfrm>
                <a:off x="6027197" y="2048817"/>
                <a:ext cx="14588" cy="49323"/>
              </a:xfrm>
              <a:custGeom>
                <a:avLst/>
                <a:gdLst>
                  <a:gd name="T0" fmla="*/ 4 w 9"/>
                  <a:gd name="T1" fmla="*/ 0 h 30"/>
                  <a:gd name="T2" fmla="*/ 6 w 9"/>
                  <a:gd name="T3" fmla="*/ 17 h 30"/>
                  <a:gd name="T4" fmla="*/ 0 w 9"/>
                  <a:gd name="T5" fmla="*/ 17 h 30"/>
                  <a:gd name="T6" fmla="*/ 4 w 9"/>
                  <a:gd name="T7" fmla="*/ 0 h 30"/>
                </a:gdLst>
                <a:ahLst/>
                <a:cxnLst>
                  <a:cxn ang="0">
                    <a:pos x="T0" y="T1"/>
                  </a:cxn>
                  <a:cxn ang="0">
                    <a:pos x="T2" y="T3"/>
                  </a:cxn>
                  <a:cxn ang="0">
                    <a:pos x="T4" y="T5"/>
                  </a:cxn>
                  <a:cxn ang="0">
                    <a:pos x="T6" y="T7"/>
                  </a:cxn>
                </a:cxnLst>
                <a:rect l="0" t="0" r="r" b="b"/>
                <a:pathLst>
                  <a:path w="9" h="30">
                    <a:moveTo>
                      <a:pt x="4" y="0"/>
                    </a:moveTo>
                    <a:cubicBezTo>
                      <a:pt x="4" y="0"/>
                      <a:pt x="9" y="4"/>
                      <a:pt x="6" y="17"/>
                    </a:cubicBezTo>
                    <a:cubicBezTo>
                      <a:pt x="3" y="30"/>
                      <a:pt x="0" y="17"/>
                      <a:pt x="0" y="17"/>
                    </a:cubicBezTo>
                    <a:lnTo>
                      <a:pt x="4" y="0"/>
                    </a:lnTo>
                    <a:close/>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8" name="Freeform 789"/>
              <p:cNvSpPr>
                <a:spLocks/>
              </p:cNvSpPr>
              <p:nvPr/>
            </p:nvSpPr>
            <p:spPr bwMode="auto">
              <a:xfrm>
                <a:off x="5847969" y="2122454"/>
                <a:ext cx="127822" cy="311914"/>
              </a:xfrm>
              <a:custGeom>
                <a:avLst/>
                <a:gdLst>
                  <a:gd name="T0" fmla="*/ 78 w 78"/>
                  <a:gd name="T1" fmla="*/ 28 h 190"/>
                  <a:gd name="T2" fmla="*/ 26 w 78"/>
                  <a:gd name="T3" fmla="*/ 0 h 190"/>
                  <a:gd name="T4" fmla="*/ 44 w 78"/>
                  <a:gd name="T5" fmla="*/ 190 h 190"/>
                  <a:gd name="T6" fmla="*/ 78 w 78"/>
                  <a:gd name="T7" fmla="*/ 28 h 190"/>
                </a:gdLst>
                <a:ahLst/>
                <a:cxnLst>
                  <a:cxn ang="0">
                    <a:pos x="T0" y="T1"/>
                  </a:cxn>
                  <a:cxn ang="0">
                    <a:pos x="T2" y="T3"/>
                  </a:cxn>
                  <a:cxn ang="0">
                    <a:pos x="T4" y="T5"/>
                  </a:cxn>
                  <a:cxn ang="0">
                    <a:pos x="T6" y="T7"/>
                  </a:cxn>
                </a:cxnLst>
                <a:rect l="0" t="0" r="r" b="b"/>
                <a:pathLst>
                  <a:path w="78" h="190">
                    <a:moveTo>
                      <a:pt x="78" y="28"/>
                    </a:moveTo>
                    <a:cubicBezTo>
                      <a:pt x="78" y="28"/>
                      <a:pt x="51" y="21"/>
                      <a:pt x="26" y="0"/>
                    </a:cubicBezTo>
                    <a:cubicBezTo>
                      <a:pt x="26" y="0"/>
                      <a:pt x="0" y="137"/>
                      <a:pt x="44" y="190"/>
                    </a:cubicBezTo>
                    <a:cubicBezTo>
                      <a:pt x="44" y="190"/>
                      <a:pt x="33" y="121"/>
                      <a:pt x="78" y="28"/>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69" name="Freeform 790"/>
              <p:cNvSpPr>
                <a:spLocks/>
              </p:cNvSpPr>
              <p:nvPr/>
            </p:nvSpPr>
            <p:spPr bwMode="auto">
              <a:xfrm>
                <a:off x="5909101" y="2002968"/>
                <a:ext cx="118096" cy="165335"/>
              </a:xfrm>
              <a:custGeom>
                <a:avLst/>
                <a:gdLst>
                  <a:gd name="T0" fmla="*/ 54 w 72"/>
                  <a:gd name="T1" fmla="*/ 0 h 101"/>
                  <a:gd name="T2" fmla="*/ 0 w 72"/>
                  <a:gd name="T3" fmla="*/ 9 h 101"/>
                  <a:gd name="T4" fmla="*/ 41 w 72"/>
                  <a:gd name="T5" fmla="*/ 101 h 101"/>
                  <a:gd name="T6" fmla="*/ 54 w 72"/>
                  <a:gd name="T7" fmla="*/ 0 h 101"/>
                </a:gdLst>
                <a:ahLst/>
                <a:cxnLst>
                  <a:cxn ang="0">
                    <a:pos x="T0" y="T1"/>
                  </a:cxn>
                  <a:cxn ang="0">
                    <a:pos x="T2" y="T3"/>
                  </a:cxn>
                  <a:cxn ang="0">
                    <a:pos x="T4" y="T5"/>
                  </a:cxn>
                  <a:cxn ang="0">
                    <a:pos x="T6" y="T7"/>
                  </a:cxn>
                </a:cxnLst>
                <a:rect l="0" t="0" r="r" b="b"/>
                <a:pathLst>
                  <a:path w="72" h="101">
                    <a:moveTo>
                      <a:pt x="54" y="0"/>
                    </a:moveTo>
                    <a:cubicBezTo>
                      <a:pt x="54" y="0"/>
                      <a:pt x="26" y="18"/>
                      <a:pt x="0" y="9"/>
                    </a:cubicBezTo>
                    <a:cubicBezTo>
                      <a:pt x="0" y="9"/>
                      <a:pt x="23" y="79"/>
                      <a:pt x="41" y="101"/>
                    </a:cubicBezTo>
                    <a:cubicBezTo>
                      <a:pt x="41" y="101"/>
                      <a:pt x="72" y="46"/>
                      <a:pt x="54" y="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0" name="Freeform 791"/>
              <p:cNvSpPr>
                <a:spLocks/>
              </p:cNvSpPr>
              <p:nvPr/>
            </p:nvSpPr>
            <p:spPr bwMode="auto">
              <a:xfrm>
                <a:off x="5964676" y="1955035"/>
                <a:ext cx="95172" cy="103508"/>
              </a:xfrm>
              <a:custGeom>
                <a:avLst/>
                <a:gdLst>
                  <a:gd name="T0" fmla="*/ 4 w 58"/>
                  <a:gd name="T1" fmla="*/ 0 h 63"/>
                  <a:gd name="T2" fmla="*/ 32 w 58"/>
                  <a:gd name="T3" fmla="*/ 3 h 63"/>
                  <a:gd name="T4" fmla="*/ 58 w 58"/>
                  <a:gd name="T5" fmla="*/ 47 h 63"/>
                  <a:gd name="T6" fmla="*/ 21 w 58"/>
                  <a:gd name="T7" fmla="*/ 63 h 63"/>
                  <a:gd name="T8" fmla="*/ 4 w 58"/>
                  <a:gd name="T9" fmla="*/ 0 h 63"/>
                </a:gdLst>
                <a:ahLst/>
                <a:cxnLst>
                  <a:cxn ang="0">
                    <a:pos x="T0" y="T1"/>
                  </a:cxn>
                  <a:cxn ang="0">
                    <a:pos x="T2" y="T3"/>
                  </a:cxn>
                  <a:cxn ang="0">
                    <a:pos x="T4" y="T5"/>
                  </a:cxn>
                  <a:cxn ang="0">
                    <a:pos x="T6" y="T7"/>
                  </a:cxn>
                  <a:cxn ang="0">
                    <a:pos x="T8" y="T9"/>
                  </a:cxn>
                </a:cxnLst>
                <a:rect l="0" t="0" r="r" b="b"/>
                <a:pathLst>
                  <a:path w="58" h="63">
                    <a:moveTo>
                      <a:pt x="4" y="0"/>
                    </a:moveTo>
                    <a:cubicBezTo>
                      <a:pt x="32" y="3"/>
                      <a:pt x="32" y="3"/>
                      <a:pt x="32" y="3"/>
                    </a:cubicBezTo>
                    <a:cubicBezTo>
                      <a:pt x="58" y="47"/>
                      <a:pt x="58" y="47"/>
                      <a:pt x="58" y="47"/>
                    </a:cubicBezTo>
                    <a:cubicBezTo>
                      <a:pt x="21" y="63"/>
                      <a:pt x="21" y="63"/>
                      <a:pt x="21" y="63"/>
                    </a:cubicBezTo>
                    <a:cubicBezTo>
                      <a:pt x="21" y="63"/>
                      <a:pt x="0" y="22"/>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1" name="Freeform 792"/>
              <p:cNvSpPr>
                <a:spLocks/>
              </p:cNvSpPr>
              <p:nvPr/>
            </p:nvSpPr>
            <p:spPr bwMode="auto">
              <a:xfrm>
                <a:off x="5738208" y="2514951"/>
                <a:ext cx="216742" cy="105592"/>
              </a:xfrm>
              <a:custGeom>
                <a:avLst/>
                <a:gdLst>
                  <a:gd name="T0" fmla="*/ 0 w 132"/>
                  <a:gd name="T1" fmla="*/ 64 h 64"/>
                  <a:gd name="T2" fmla="*/ 127 w 132"/>
                  <a:gd name="T3" fmla="*/ 19 h 64"/>
                  <a:gd name="T4" fmla="*/ 122 w 132"/>
                  <a:gd name="T5" fmla="*/ 9 h 64"/>
                  <a:gd name="T6" fmla="*/ 132 w 132"/>
                  <a:gd name="T7" fmla="*/ 12 h 64"/>
                  <a:gd name="T8" fmla="*/ 115 w 132"/>
                  <a:gd name="T9" fmla="*/ 0 h 64"/>
                  <a:gd name="T10" fmla="*/ 115 w 132"/>
                  <a:gd name="T11" fmla="*/ 18 h 64"/>
                  <a:gd name="T12" fmla="*/ 0 w 132"/>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32" h="64">
                    <a:moveTo>
                      <a:pt x="0" y="64"/>
                    </a:moveTo>
                    <a:cubicBezTo>
                      <a:pt x="0" y="64"/>
                      <a:pt x="114" y="34"/>
                      <a:pt x="127" y="19"/>
                    </a:cubicBezTo>
                    <a:cubicBezTo>
                      <a:pt x="122" y="9"/>
                      <a:pt x="122" y="9"/>
                      <a:pt x="122" y="9"/>
                    </a:cubicBezTo>
                    <a:cubicBezTo>
                      <a:pt x="132" y="12"/>
                      <a:pt x="132" y="12"/>
                      <a:pt x="132" y="12"/>
                    </a:cubicBezTo>
                    <a:cubicBezTo>
                      <a:pt x="132" y="12"/>
                      <a:pt x="118" y="1"/>
                      <a:pt x="115" y="0"/>
                    </a:cubicBezTo>
                    <a:cubicBezTo>
                      <a:pt x="115" y="18"/>
                      <a:pt x="115" y="18"/>
                      <a:pt x="115" y="18"/>
                    </a:cubicBezTo>
                    <a:cubicBezTo>
                      <a:pt x="115" y="18"/>
                      <a:pt x="35" y="59"/>
                      <a:pt x="0" y="64"/>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2" name="Freeform 793"/>
              <p:cNvSpPr>
                <a:spLocks/>
              </p:cNvSpPr>
              <p:nvPr/>
            </p:nvSpPr>
            <p:spPr bwMode="auto">
              <a:xfrm>
                <a:off x="5736124" y="1991158"/>
                <a:ext cx="606460" cy="518930"/>
              </a:xfrm>
              <a:custGeom>
                <a:avLst/>
                <a:gdLst>
                  <a:gd name="T0" fmla="*/ 122 w 369"/>
                  <a:gd name="T1" fmla="*/ 7 h 316"/>
                  <a:gd name="T2" fmla="*/ 112 w 369"/>
                  <a:gd name="T3" fmla="*/ 190 h 316"/>
                  <a:gd name="T4" fmla="*/ 336 w 369"/>
                  <a:gd name="T5" fmla="*/ 159 h 316"/>
                  <a:gd name="T6" fmla="*/ 369 w 369"/>
                  <a:gd name="T7" fmla="*/ 188 h 316"/>
                  <a:gd name="T8" fmla="*/ 86 w 369"/>
                  <a:gd name="T9" fmla="*/ 235 h 316"/>
                  <a:gd name="T10" fmla="*/ 122 w 369"/>
                  <a:gd name="T11" fmla="*/ 7 h 316"/>
                </a:gdLst>
                <a:ahLst/>
                <a:cxnLst>
                  <a:cxn ang="0">
                    <a:pos x="T0" y="T1"/>
                  </a:cxn>
                  <a:cxn ang="0">
                    <a:pos x="T2" y="T3"/>
                  </a:cxn>
                  <a:cxn ang="0">
                    <a:pos x="T4" y="T5"/>
                  </a:cxn>
                  <a:cxn ang="0">
                    <a:pos x="T6" y="T7"/>
                  </a:cxn>
                  <a:cxn ang="0">
                    <a:pos x="T8" y="T9"/>
                  </a:cxn>
                  <a:cxn ang="0">
                    <a:pos x="T10" y="T11"/>
                  </a:cxn>
                </a:cxnLst>
                <a:rect l="0" t="0" r="r" b="b"/>
                <a:pathLst>
                  <a:path w="369" h="316">
                    <a:moveTo>
                      <a:pt x="122" y="7"/>
                    </a:moveTo>
                    <a:cubicBezTo>
                      <a:pt x="143" y="12"/>
                      <a:pt x="70" y="113"/>
                      <a:pt x="112" y="190"/>
                    </a:cubicBezTo>
                    <a:cubicBezTo>
                      <a:pt x="148" y="256"/>
                      <a:pt x="255" y="204"/>
                      <a:pt x="336" y="159"/>
                    </a:cubicBezTo>
                    <a:cubicBezTo>
                      <a:pt x="336" y="159"/>
                      <a:pt x="350" y="183"/>
                      <a:pt x="369" y="188"/>
                    </a:cubicBezTo>
                    <a:cubicBezTo>
                      <a:pt x="369" y="188"/>
                      <a:pt x="159" y="316"/>
                      <a:pt x="86" y="235"/>
                    </a:cubicBezTo>
                    <a:cubicBezTo>
                      <a:pt x="0" y="140"/>
                      <a:pt x="86" y="0"/>
                      <a:pt x="122" y="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3" name="Freeform 794"/>
              <p:cNvSpPr>
                <a:spLocks/>
              </p:cNvSpPr>
              <p:nvPr/>
            </p:nvSpPr>
            <p:spPr bwMode="auto">
              <a:xfrm>
                <a:off x="5706947" y="2023809"/>
                <a:ext cx="191733" cy="371656"/>
              </a:xfrm>
              <a:custGeom>
                <a:avLst/>
                <a:gdLst>
                  <a:gd name="T0" fmla="*/ 110 w 117"/>
                  <a:gd name="T1" fmla="*/ 0 h 226"/>
                  <a:gd name="T2" fmla="*/ 117 w 117"/>
                  <a:gd name="T3" fmla="*/ 226 h 226"/>
                  <a:gd name="T4" fmla="*/ 110 w 117"/>
                  <a:gd name="T5" fmla="*/ 0 h 226"/>
                </a:gdLst>
                <a:ahLst/>
                <a:cxnLst>
                  <a:cxn ang="0">
                    <a:pos x="T0" y="T1"/>
                  </a:cxn>
                  <a:cxn ang="0">
                    <a:pos x="T2" y="T3"/>
                  </a:cxn>
                  <a:cxn ang="0">
                    <a:pos x="T4" y="T5"/>
                  </a:cxn>
                </a:cxnLst>
                <a:rect l="0" t="0" r="r" b="b"/>
                <a:pathLst>
                  <a:path w="117" h="226">
                    <a:moveTo>
                      <a:pt x="110" y="0"/>
                    </a:moveTo>
                    <a:cubicBezTo>
                      <a:pt x="110" y="0"/>
                      <a:pt x="0" y="126"/>
                      <a:pt x="117" y="226"/>
                    </a:cubicBezTo>
                    <a:cubicBezTo>
                      <a:pt x="117" y="226"/>
                      <a:pt x="13" y="152"/>
                      <a:pt x="110" y="0"/>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4" name="Freeform 795"/>
              <p:cNvSpPr>
                <a:spLocks/>
              </p:cNvSpPr>
              <p:nvPr/>
            </p:nvSpPr>
            <p:spPr bwMode="auto">
              <a:xfrm>
                <a:off x="6281452" y="2140516"/>
                <a:ext cx="174366" cy="169503"/>
              </a:xfrm>
              <a:custGeom>
                <a:avLst/>
                <a:gdLst>
                  <a:gd name="T0" fmla="*/ 4 w 106"/>
                  <a:gd name="T1" fmla="*/ 68 h 103"/>
                  <a:gd name="T2" fmla="*/ 17 w 106"/>
                  <a:gd name="T3" fmla="*/ 8 h 103"/>
                  <a:gd name="T4" fmla="*/ 43 w 106"/>
                  <a:gd name="T5" fmla="*/ 10 h 103"/>
                  <a:gd name="T6" fmla="*/ 76 w 106"/>
                  <a:gd name="T7" fmla="*/ 20 h 103"/>
                  <a:gd name="T8" fmla="*/ 97 w 106"/>
                  <a:gd name="T9" fmla="*/ 59 h 103"/>
                  <a:gd name="T10" fmla="*/ 81 w 106"/>
                  <a:gd name="T11" fmla="*/ 56 h 103"/>
                  <a:gd name="T12" fmla="*/ 55 w 106"/>
                  <a:gd name="T13" fmla="*/ 49 h 103"/>
                  <a:gd name="T14" fmla="*/ 37 w 106"/>
                  <a:gd name="T15" fmla="*/ 97 h 103"/>
                  <a:gd name="T16" fmla="*/ 4 w 106"/>
                  <a:gd name="T17" fmla="*/ 6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3">
                    <a:moveTo>
                      <a:pt x="4" y="68"/>
                    </a:moveTo>
                    <a:cubicBezTo>
                      <a:pt x="4" y="68"/>
                      <a:pt x="0" y="19"/>
                      <a:pt x="17" y="8"/>
                    </a:cubicBezTo>
                    <a:cubicBezTo>
                      <a:pt x="17" y="8"/>
                      <a:pt x="33" y="0"/>
                      <a:pt x="43" y="10"/>
                    </a:cubicBezTo>
                    <a:cubicBezTo>
                      <a:pt x="43" y="10"/>
                      <a:pt x="72" y="3"/>
                      <a:pt x="76" y="20"/>
                    </a:cubicBezTo>
                    <a:cubicBezTo>
                      <a:pt x="76" y="20"/>
                      <a:pt x="106" y="27"/>
                      <a:pt x="97" y="59"/>
                    </a:cubicBezTo>
                    <a:cubicBezTo>
                      <a:pt x="97" y="59"/>
                      <a:pt x="88" y="67"/>
                      <a:pt x="81" y="56"/>
                    </a:cubicBezTo>
                    <a:cubicBezTo>
                      <a:pt x="75" y="45"/>
                      <a:pt x="59" y="31"/>
                      <a:pt x="55" y="49"/>
                    </a:cubicBezTo>
                    <a:cubicBezTo>
                      <a:pt x="52" y="67"/>
                      <a:pt x="61" y="91"/>
                      <a:pt x="37" y="97"/>
                    </a:cubicBezTo>
                    <a:cubicBezTo>
                      <a:pt x="13" y="103"/>
                      <a:pt x="4" y="82"/>
                      <a:pt x="4" y="68"/>
                    </a:cubicBezTo>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5" name="Freeform 796"/>
              <p:cNvSpPr>
                <a:spLocks/>
              </p:cNvSpPr>
              <p:nvPr/>
            </p:nvSpPr>
            <p:spPr bwMode="auto">
              <a:xfrm>
                <a:off x="6317576" y="2171776"/>
                <a:ext cx="106981" cy="106981"/>
              </a:xfrm>
              <a:custGeom>
                <a:avLst/>
                <a:gdLst>
                  <a:gd name="T0" fmla="*/ 64 w 65"/>
                  <a:gd name="T1" fmla="*/ 35 h 65"/>
                  <a:gd name="T2" fmla="*/ 30 w 65"/>
                  <a:gd name="T3" fmla="*/ 64 h 65"/>
                  <a:gd name="T4" fmla="*/ 1 w 65"/>
                  <a:gd name="T5" fmla="*/ 30 h 65"/>
                  <a:gd name="T6" fmla="*/ 35 w 65"/>
                  <a:gd name="T7" fmla="*/ 1 h 65"/>
                  <a:gd name="T8" fmla="*/ 64 w 65"/>
                  <a:gd name="T9" fmla="*/ 35 h 65"/>
                </a:gdLst>
                <a:ahLst/>
                <a:cxnLst>
                  <a:cxn ang="0">
                    <a:pos x="T0" y="T1"/>
                  </a:cxn>
                  <a:cxn ang="0">
                    <a:pos x="T2" y="T3"/>
                  </a:cxn>
                  <a:cxn ang="0">
                    <a:pos x="T4" y="T5"/>
                  </a:cxn>
                  <a:cxn ang="0">
                    <a:pos x="T6" y="T7"/>
                  </a:cxn>
                  <a:cxn ang="0">
                    <a:pos x="T8" y="T9"/>
                  </a:cxn>
                </a:cxnLst>
                <a:rect l="0" t="0" r="r" b="b"/>
                <a:pathLst>
                  <a:path w="65" h="65">
                    <a:moveTo>
                      <a:pt x="64" y="35"/>
                    </a:moveTo>
                    <a:cubicBezTo>
                      <a:pt x="62" y="52"/>
                      <a:pt x="47" y="65"/>
                      <a:pt x="30" y="64"/>
                    </a:cubicBezTo>
                    <a:cubicBezTo>
                      <a:pt x="13" y="62"/>
                      <a:pt x="0" y="47"/>
                      <a:pt x="1" y="30"/>
                    </a:cubicBezTo>
                    <a:cubicBezTo>
                      <a:pt x="2" y="13"/>
                      <a:pt x="17" y="0"/>
                      <a:pt x="35" y="1"/>
                    </a:cubicBezTo>
                    <a:cubicBezTo>
                      <a:pt x="52" y="2"/>
                      <a:pt x="65" y="17"/>
                      <a:pt x="64" y="35"/>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6" name="Freeform 797"/>
              <p:cNvSpPr>
                <a:spLocks/>
              </p:cNvSpPr>
              <p:nvPr/>
            </p:nvSpPr>
            <p:spPr bwMode="auto">
              <a:xfrm>
                <a:off x="6337721" y="2191922"/>
                <a:ext cx="67384" cy="67384"/>
              </a:xfrm>
              <a:custGeom>
                <a:avLst/>
                <a:gdLst>
                  <a:gd name="T0" fmla="*/ 40 w 41"/>
                  <a:gd name="T1" fmla="*/ 22 h 41"/>
                  <a:gd name="T2" fmla="*/ 19 w 41"/>
                  <a:gd name="T3" fmla="*/ 40 h 41"/>
                  <a:gd name="T4" fmla="*/ 1 w 41"/>
                  <a:gd name="T5" fmla="*/ 19 h 41"/>
                  <a:gd name="T6" fmla="*/ 22 w 41"/>
                  <a:gd name="T7" fmla="*/ 1 h 41"/>
                  <a:gd name="T8" fmla="*/ 40 w 41"/>
                  <a:gd name="T9" fmla="*/ 22 h 41"/>
                </a:gdLst>
                <a:ahLst/>
                <a:cxnLst>
                  <a:cxn ang="0">
                    <a:pos x="T0" y="T1"/>
                  </a:cxn>
                  <a:cxn ang="0">
                    <a:pos x="T2" y="T3"/>
                  </a:cxn>
                  <a:cxn ang="0">
                    <a:pos x="T4" y="T5"/>
                  </a:cxn>
                  <a:cxn ang="0">
                    <a:pos x="T6" y="T7"/>
                  </a:cxn>
                  <a:cxn ang="0">
                    <a:pos x="T8" y="T9"/>
                  </a:cxn>
                </a:cxnLst>
                <a:rect l="0" t="0" r="r" b="b"/>
                <a:pathLst>
                  <a:path w="41" h="41">
                    <a:moveTo>
                      <a:pt x="40" y="22"/>
                    </a:moveTo>
                    <a:cubicBezTo>
                      <a:pt x="39" y="33"/>
                      <a:pt x="30" y="41"/>
                      <a:pt x="19" y="40"/>
                    </a:cubicBezTo>
                    <a:cubicBezTo>
                      <a:pt x="8" y="39"/>
                      <a:pt x="0" y="30"/>
                      <a:pt x="1" y="19"/>
                    </a:cubicBezTo>
                    <a:cubicBezTo>
                      <a:pt x="1" y="8"/>
                      <a:pt x="11" y="0"/>
                      <a:pt x="22" y="1"/>
                    </a:cubicBezTo>
                    <a:cubicBezTo>
                      <a:pt x="33" y="2"/>
                      <a:pt x="41" y="11"/>
                      <a:pt x="40" y="22"/>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grpSp>
        <p:grpSp>
          <p:nvGrpSpPr>
            <p:cNvPr id="2" name="Group 1"/>
            <p:cNvGrpSpPr/>
            <p:nvPr/>
          </p:nvGrpSpPr>
          <p:grpSpPr>
            <a:xfrm>
              <a:off x="7358312" y="2496370"/>
              <a:ext cx="985063" cy="735671"/>
              <a:chOff x="4389825" y="2066879"/>
              <a:chExt cx="985063" cy="735671"/>
            </a:xfrm>
          </p:grpSpPr>
          <p:sp>
            <p:nvSpPr>
              <p:cNvPr id="477" name="Freeform 798"/>
              <p:cNvSpPr>
                <a:spLocks/>
              </p:cNvSpPr>
              <p:nvPr/>
            </p:nvSpPr>
            <p:spPr bwMode="auto">
              <a:xfrm>
                <a:off x="4942794" y="2147462"/>
                <a:ext cx="182702" cy="167419"/>
              </a:xfrm>
              <a:custGeom>
                <a:avLst/>
                <a:gdLst>
                  <a:gd name="T0" fmla="*/ 104 w 111"/>
                  <a:gd name="T1" fmla="*/ 57 h 102"/>
                  <a:gd name="T2" fmla="*/ 39 w 111"/>
                  <a:gd name="T3" fmla="*/ 6 h 102"/>
                  <a:gd name="T4" fmla="*/ 18 w 111"/>
                  <a:gd name="T5" fmla="*/ 8 h 102"/>
                  <a:gd name="T6" fmla="*/ 6 w 111"/>
                  <a:gd name="T7" fmla="*/ 23 h 102"/>
                  <a:gd name="T8" fmla="*/ 8 w 111"/>
                  <a:gd name="T9" fmla="*/ 45 h 102"/>
                  <a:gd name="T10" fmla="*/ 9 w 111"/>
                  <a:gd name="T11" fmla="*/ 46 h 102"/>
                  <a:gd name="T12" fmla="*/ 12 w 111"/>
                  <a:gd name="T13" fmla="*/ 38 h 102"/>
                  <a:gd name="T14" fmla="*/ 23 w 111"/>
                  <a:gd name="T15" fmla="*/ 24 h 102"/>
                  <a:gd name="T16" fmla="*/ 40 w 111"/>
                  <a:gd name="T17" fmla="*/ 21 h 102"/>
                  <a:gd name="T18" fmla="*/ 89 w 111"/>
                  <a:gd name="T19" fmla="*/ 59 h 102"/>
                  <a:gd name="T20" fmla="*/ 89 w 111"/>
                  <a:gd name="T21" fmla="*/ 77 h 102"/>
                  <a:gd name="T22" fmla="*/ 79 w 111"/>
                  <a:gd name="T23" fmla="*/ 91 h 102"/>
                  <a:gd name="T24" fmla="*/ 72 w 111"/>
                  <a:gd name="T25" fmla="*/ 96 h 102"/>
                  <a:gd name="T26" fmla="*/ 72 w 111"/>
                  <a:gd name="T27" fmla="*/ 96 h 102"/>
                  <a:gd name="T28" fmla="*/ 94 w 111"/>
                  <a:gd name="T29" fmla="*/ 94 h 102"/>
                  <a:gd name="T30" fmla="*/ 106 w 111"/>
                  <a:gd name="T31" fmla="*/ 79 h 102"/>
                  <a:gd name="T32" fmla="*/ 104 w 111"/>
                  <a:gd name="T3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2">
                    <a:moveTo>
                      <a:pt x="104" y="57"/>
                    </a:moveTo>
                    <a:cubicBezTo>
                      <a:pt x="39" y="6"/>
                      <a:pt x="39" y="6"/>
                      <a:pt x="39" y="6"/>
                    </a:cubicBezTo>
                    <a:cubicBezTo>
                      <a:pt x="33" y="0"/>
                      <a:pt x="23" y="2"/>
                      <a:pt x="18" y="8"/>
                    </a:cubicBezTo>
                    <a:cubicBezTo>
                      <a:pt x="6" y="23"/>
                      <a:pt x="6" y="23"/>
                      <a:pt x="6" y="23"/>
                    </a:cubicBezTo>
                    <a:cubicBezTo>
                      <a:pt x="0" y="30"/>
                      <a:pt x="1" y="40"/>
                      <a:pt x="8" y="45"/>
                    </a:cubicBezTo>
                    <a:cubicBezTo>
                      <a:pt x="9" y="46"/>
                      <a:pt x="9" y="46"/>
                      <a:pt x="9" y="46"/>
                    </a:cubicBezTo>
                    <a:cubicBezTo>
                      <a:pt x="9" y="43"/>
                      <a:pt x="10" y="40"/>
                      <a:pt x="12" y="38"/>
                    </a:cubicBezTo>
                    <a:cubicBezTo>
                      <a:pt x="23" y="24"/>
                      <a:pt x="23" y="24"/>
                      <a:pt x="23" y="24"/>
                    </a:cubicBezTo>
                    <a:cubicBezTo>
                      <a:pt x="27" y="18"/>
                      <a:pt x="35" y="17"/>
                      <a:pt x="40" y="21"/>
                    </a:cubicBezTo>
                    <a:cubicBezTo>
                      <a:pt x="89" y="59"/>
                      <a:pt x="89" y="59"/>
                      <a:pt x="89" y="59"/>
                    </a:cubicBezTo>
                    <a:cubicBezTo>
                      <a:pt x="94" y="63"/>
                      <a:pt x="94" y="72"/>
                      <a:pt x="89" y="77"/>
                    </a:cubicBezTo>
                    <a:cubicBezTo>
                      <a:pt x="79" y="91"/>
                      <a:pt x="79" y="91"/>
                      <a:pt x="79" y="91"/>
                    </a:cubicBezTo>
                    <a:cubicBezTo>
                      <a:pt x="77" y="93"/>
                      <a:pt x="74" y="95"/>
                      <a:pt x="72" y="96"/>
                    </a:cubicBezTo>
                    <a:cubicBezTo>
                      <a:pt x="72" y="96"/>
                      <a:pt x="72" y="96"/>
                      <a:pt x="72" y="96"/>
                    </a:cubicBezTo>
                    <a:cubicBezTo>
                      <a:pt x="79" y="102"/>
                      <a:pt x="89" y="101"/>
                      <a:pt x="94" y="94"/>
                    </a:cubicBezTo>
                    <a:cubicBezTo>
                      <a:pt x="106" y="79"/>
                      <a:pt x="106" y="79"/>
                      <a:pt x="106" y="79"/>
                    </a:cubicBezTo>
                    <a:cubicBezTo>
                      <a:pt x="111" y="72"/>
                      <a:pt x="110" y="62"/>
                      <a:pt x="104" y="57"/>
                    </a:cubicBezTo>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8" name="Freeform 799"/>
              <p:cNvSpPr>
                <a:spLocks/>
              </p:cNvSpPr>
              <p:nvPr/>
            </p:nvSpPr>
            <p:spPr bwMode="auto">
              <a:xfrm>
                <a:off x="4931679" y="2139126"/>
                <a:ext cx="182007" cy="166030"/>
              </a:xfrm>
              <a:custGeom>
                <a:avLst/>
                <a:gdLst>
                  <a:gd name="T0" fmla="*/ 103 w 111"/>
                  <a:gd name="T1" fmla="*/ 56 h 101"/>
                  <a:gd name="T2" fmla="*/ 39 w 111"/>
                  <a:gd name="T3" fmla="*/ 5 h 101"/>
                  <a:gd name="T4" fmla="*/ 17 w 111"/>
                  <a:gd name="T5" fmla="*/ 7 h 101"/>
                  <a:gd name="T6" fmla="*/ 5 w 111"/>
                  <a:gd name="T7" fmla="*/ 23 h 101"/>
                  <a:gd name="T8" fmla="*/ 8 w 111"/>
                  <a:gd name="T9" fmla="*/ 44 h 101"/>
                  <a:gd name="T10" fmla="*/ 8 w 111"/>
                  <a:gd name="T11" fmla="*/ 45 h 101"/>
                  <a:gd name="T12" fmla="*/ 12 w 111"/>
                  <a:gd name="T13" fmla="*/ 37 h 101"/>
                  <a:gd name="T14" fmla="*/ 22 w 111"/>
                  <a:gd name="T15" fmla="*/ 24 h 101"/>
                  <a:gd name="T16" fmla="*/ 40 w 111"/>
                  <a:gd name="T17" fmla="*/ 20 h 101"/>
                  <a:gd name="T18" fmla="*/ 88 w 111"/>
                  <a:gd name="T19" fmla="*/ 59 h 101"/>
                  <a:gd name="T20" fmla="*/ 89 w 111"/>
                  <a:gd name="T21" fmla="*/ 77 h 101"/>
                  <a:gd name="T22" fmla="*/ 78 w 111"/>
                  <a:gd name="T23" fmla="*/ 90 h 101"/>
                  <a:gd name="T24" fmla="*/ 71 w 111"/>
                  <a:gd name="T25" fmla="*/ 95 h 101"/>
                  <a:gd name="T26" fmla="*/ 72 w 111"/>
                  <a:gd name="T27" fmla="*/ 96 h 101"/>
                  <a:gd name="T28" fmla="*/ 94 w 111"/>
                  <a:gd name="T29" fmla="*/ 93 h 101"/>
                  <a:gd name="T30" fmla="*/ 106 w 111"/>
                  <a:gd name="T31" fmla="*/ 78 h 101"/>
                  <a:gd name="T32" fmla="*/ 103 w 111"/>
                  <a:gd name="T33" fmla="*/ 5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03" y="56"/>
                    </a:moveTo>
                    <a:cubicBezTo>
                      <a:pt x="39" y="5"/>
                      <a:pt x="39" y="5"/>
                      <a:pt x="39" y="5"/>
                    </a:cubicBezTo>
                    <a:cubicBezTo>
                      <a:pt x="32" y="0"/>
                      <a:pt x="23" y="1"/>
                      <a:pt x="17" y="7"/>
                    </a:cubicBezTo>
                    <a:cubicBezTo>
                      <a:pt x="5" y="23"/>
                      <a:pt x="5" y="23"/>
                      <a:pt x="5" y="23"/>
                    </a:cubicBezTo>
                    <a:cubicBezTo>
                      <a:pt x="0" y="29"/>
                      <a:pt x="1" y="39"/>
                      <a:pt x="8" y="44"/>
                    </a:cubicBezTo>
                    <a:cubicBezTo>
                      <a:pt x="8" y="45"/>
                      <a:pt x="8" y="45"/>
                      <a:pt x="8" y="45"/>
                    </a:cubicBezTo>
                    <a:cubicBezTo>
                      <a:pt x="9" y="42"/>
                      <a:pt x="10" y="39"/>
                      <a:pt x="12" y="37"/>
                    </a:cubicBezTo>
                    <a:cubicBezTo>
                      <a:pt x="22" y="24"/>
                      <a:pt x="22" y="24"/>
                      <a:pt x="22" y="24"/>
                    </a:cubicBezTo>
                    <a:cubicBezTo>
                      <a:pt x="27" y="18"/>
                      <a:pt x="35" y="16"/>
                      <a:pt x="40" y="20"/>
                    </a:cubicBezTo>
                    <a:cubicBezTo>
                      <a:pt x="88" y="59"/>
                      <a:pt x="88" y="59"/>
                      <a:pt x="88" y="59"/>
                    </a:cubicBezTo>
                    <a:cubicBezTo>
                      <a:pt x="93" y="63"/>
                      <a:pt x="94" y="71"/>
                      <a:pt x="89" y="77"/>
                    </a:cubicBezTo>
                    <a:cubicBezTo>
                      <a:pt x="78" y="90"/>
                      <a:pt x="78" y="90"/>
                      <a:pt x="78" y="90"/>
                    </a:cubicBezTo>
                    <a:cubicBezTo>
                      <a:pt x="76" y="93"/>
                      <a:pt x="74" y="94"/>
                      <a:pt x="71" y="95"/>
                    </a:cubicBezTo>
                    <a:cubicBezTo>
                      <a:pt x="72" y="96"/>
                      <a:pt x="72" y="96"/>
                      <a:pt x="72" y="96"/>
                    </a:cubicBezTo>
                    <a:cubicBezTo>
                      <a:pt x="79" y="101"/>
                      <a:pt x="88" y="100"/>
                      <a:pt x="94" y="93"/>
                    </a:cubicBezTo>
                    <a:cubicBezTo>
                      <a:pt x="106" y="78"/>
                      <a:pt x="106" y="78"/>
                      <a:pt x="106" y="78"/>
                    </a:cubicBezTo>
                    <a:cubicBezTo>
                      <a:pt x="111" y="71"/>
                      <a:pt x="110" y="61"/>
                      <a:pt x="103" y="56"/>
                    </a:cubicBezTo>
                  </a:path>
                </a:pathLst>
              </a:custGeom>
              <a:solidFill>
                <a:schemeClr val="tx2"/>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79" name="Freeform 800"/>
              <p:cNvSpPr>
                <a:spLocks/>
              </p:cNvSpPr>
              <p:nvPr/>
            </p:nvSpPr>
            <p:spPr bwMode="auto">
              <a:xfrm>
                <a:off x="4563496" y="2101613"/>
                <a:ext cx="724556" cy="700937"/>
              </a:xfrm>
              <a:custGeom>
                <a:avLst/>
                <a:gdLst>
                  <a:gd name="T0" fmla="*/ 286 w 441"/>
                  <a:gd name="T1" fmla="*/ 419 h 427"/>
                  <a:gd name="T2" fmla="*/ 264 w 441"/>
                  <a:gd name="T3" fmla="*/ 422 h 427"/>
                  <a:gd name="T4" fmla="*/ 8 w 441"/>
                  <a:gd name="T5" fmla="*/ 219 h 427"/>
                  <a:gd name="T6" fmla="*/ 6 w 441"/>
                  <a:gd name="T7" fmla="*/ 197 h 427"/>
                  <a:gd name="T8" fmla="*/ 156 w 441"/>
                  <a:gd name="T9" fmla="*/ 8 h 427"/>
                  <a:gd name="T10" fmla="*/ 178 w 441"/>
                  <a:gd name="T11" fmla="*/ 5 h 427"/>
                  <a:gd name="T12" fmla="*/ 434 w 441"/>
                  <a:gd name="T13" fmla="*/ 208 h 427"/>
                  <a:gd name="T14" fmla="*/ 436 w 441"/>
                  <a:gd name="T15" fmla="*/ 230 h 427"/>
                  <a:gd name="T16" fmla="*/ 286 w 441"/>
                  <a:gd name="T17" fmla="*/ 41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427">
                    <a:moveTo>
                      <a:pt x="286" y="419"/>
                    </a:moveTo>
                    <a:cubicBezTo>
                      <a:pt x="280" y="426"/>
                      <a:pt x="270" y="427"/>
                      <a:pt x="264" y="422"/>
                    </a:cubicBezTo>
                    <a:cubicBezTo>
                      <a:pt x="8" y="219"/>
                      <a:pt x="8" y="219"/>
                      <a:pt x="8" y="219"/>
                    </a:cubicBezTo>
                    <a:cubicBezTo>
                      <a:pt x="2" y="213"/>
                      <a:pt x="0" y="204"/>
                      <a:pt x="6" y="197"/>
                    </a:cubicBezTo>
                    <a:cubicBezTo>
                      <a:pt x="156" y="8"/>
                      <a:pt x="156" y="8"/>
                      <a:pt x="156" y="8"/>
                    </a:cubicBezTo>
                    <a:cubicBezTo>
                      <a:pt x="162" y="1"/>
                      <a:pt x="171" y="0"/>
                      <a:pt x="178" y="5"/>
                    </a:cubicBezTo>
                    <a:cubicBezTo>
                      <a:pt x="434" y="208"/>
                      <a:pt x="434" y="208"/>
                      <a:pt x="434" y="208"/>
                    </a:cubicBezTo>
                    <a:cubicBezTo>
                      <a:pt x="440" y="214"/>
                      <a:pt x="441" y="223"/>
                      <a:pt x="436" y="230"/>
                    </a:cubicBezTo>
                    <a:lnTo>
                      <a:pt x="286" y="419"/>
                    </a:lnTo>
                    <a:close/>
                  </a:path>
                </a:pathLst>
              </a:custGeom>
              <a:solidFill>
                <a:schemeClr val="tx2">
                  <a:lumMod val="5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0" name="Freeform 801"/>
              <p:cNvSpPr>
                <a:spLocks/>
              </p:cNvSpPr>
              <p:nvPr/>
            </p:nvSpPr>
            <p:spPr bwMode="auto">
              <a:xfrm>
                <a:off x="4563496" y="2101613"/>
                <a:ext cx="694685" cy="676623"/>
              </a:xfrm>
              <a:custGeom>
                <a:avLst/>
                <a:gdLst>
                  <a:gd name="T0" fmla="*/ 267 w 423"/>
                  <a:gd name="T1" fmla="*/ 404 h 412"/>
                  <a:gd name="T2" fmla="*/ 246 w 423"/>
                  <a:gd name="T3" fmla="*/ 407 h 412"/>
                  <a:gd name="T4" fmla="*/ 8 w 423"/>
                  <a:gd name="T5" fmla="*/ 218 h 412"/>
                  <a:gd name="T6" fmla="*/ 6 w 423"/>
                  <a:gd name="T7" fmla="*/ 197 h 412"/>
                  <a:gd name="T8" fmla="*/ 156 w 423"/>
                  <a:gd name="T9" fmla="*/ 8 h 412"/>
                  <a:gd name="T10" fmla="*/ 177 w 423"/>
                  <a:gd name="T11" fmla="*/ 5 h 412"/>
                  <a:gd name="T12" fmla="*/ 415 w 423"/>
                  <a:gd name="T13" fmla="*/ 194 h 412"/>
                  <a:gd name="T14" fmla="*/ 417 w 423"/>
                  <a:gd name="T15" fmla="*/ 215 h 412"/>
                  <a:gd name="T16" fmla="*/ 267 w 423"/>
                  <a:gd name="T17" fmla="*/ 404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412">
                    <a:moveTo>
                      <a:pt x="267" y="404"/>
                    </a:moveTo>
                    <a:cubicBezTo>
                      <a:pt x="261" y="411"/>
                      <a:pt x="252" y="412"/>
                      <a:pt x="246" y="407"/>
                    </a:cubicBezTo>
                    <a:cubicBezTo>
                      <a:pt x="8" y="218"/>
                      <a:pt x="8" y="218"/>
                      <a:pt x="8" y="218"/>
                    </a:cubicBezTo>
                    <a:cubicBezTo>
                      <a:pt x="1" y="213"/>
                      <a:pt x="0" y="204"/>
                      <a:pt x="6" y="197"/>
                    </a:cubicBezTo>
                    <a:cubicBezTo>
                      <a:pt x="156" y="8"/>
                      <a:pt x="156" y="8"/>
                      <a:pt x="156" y="8"/>
                    </a:cubicBezTo>
                    <a:cubicBezTo>
                      <a:pt x="162" y="1"/>
                      <a:pt x="171" y="0"/>
                      <a:pt x="177" y="5"/>
                    </a:cubicBezTo>
                    <a:cubicBezTo>
                      <a:pt x="415" y="194"/>
                      <a:pt x="415" y="194"/>
                      <a:pt x="415" y="194"/>
                    </a:cubicBezTo>
                    <a:cubicBezTo>
                      <a:pt x="422" y="199"/>
                      <a:pt x="423" y="209"/>
                      <a:pt x="417" y="215"/>
                    </a:cubicBezTo>
                    <a:lnTo>
                      <a:pt x="267" y="404"/>
                    </a:lnTo>
                    <a:close/>
                  </a:path>
                </a:pathLst>
              </a:custGeom>
              <a:solidFill>
                <a:schemeClr val="tx2">
                  <a:lumMod val="5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1" name="Freeform 802"/>
              <p:cNvSpPr>
                <a:spLocks/>
              </p:cNvSpPr>
              <p:nvPr/>
            </p:nvSpPr>
            <p:spPr bwMode="auto">
              <a:xfrm>
                <a:off x="4563496" y="2101613"/>
                <a:ext cx="694685" cy="676623"/>
              </a:xfrm>
              <a:custGeom>
                <a:avLst/>
                <a:gdLst>
                  <a:gd name="T0" fmla="*/ 267 w 423"/>
                  <a:gd name="T1" fmla="*/ 404 h 412"/>
                  <a:gd name="T2" fmla="*/ 246 w 423"/>
                  <a:gd name="T3" fmla="*/ 407 h 412"/>
                  <a:gd name="T4" fmla="*/ 8 w 423"/>
                  <a:gd name="T5" fmla="*/ 218 h 412"/>
                  <a:gd name="T6" fmla="*/ 6 w 423"/>
                  <a:gd name="T7" fmla="*/ 197 h 412"/>
                  <a:gd name="T8" fmla="*/ 156 w 423"/>
                  <a:gd name="T9" fmla="*/ 8 h 412"/>
                  <a:gd name="T10" fmla="*/ 177 w 423"/>
                  <a:gd name="T11" fmla="*/ 5 h 412"/>
                  <a:gd name="T12" fmla="*/ 415 w 423"/>
                  <a:gd name="T13" fmla="*/ 194 h 412"/>
                  <a:gd name="T14" fmla="*/ 417 w 423"/>
                  <a:gd name="T15" fmla="*/ 215 h 412"/>
                  <a:gd name="T16" fmla="*/ 267 w 423"/>
                  <a:gd name="T17" fmla="*/ 404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412">
                    <a:moveTo>
                      <a:pt x="267" y="404"/>
                    </a:moveTo>
                    <a:cubicBezTo>
                      <a:pt x="261" y="411"/>
                      <a:pt x="252" y="412"/>
                      <a:pt x="246" y="407"/>
                    </a:cubicBezTo>
                    <a:cubicBezTo>
                      <a:pt x="8" y="218"/>
                      <a:pt x="8" y="218"/>
                      <a:pt x="8" y="218"/>
                    </a:cubicBezTo>
                    <a:cubicBezTo>
                      <a:pt x="1" y="213"/>
                      <a:pt x="0" y="204"/>
                      <a:pt x="6" y="197"/>
                    </a:cubicBezTo>
                    <a:cubicBezTo>
                      <a:pt x="156" y="8"/>
                      <a:pt x="156" y="8"/>
                      <a:pt x="156" y="8"/>
                    </a:cubicBezTo>
                    <a:cubicBezTo>
                      <a:pt x="162" y="1"/>
                      <a:pt x="171" y="0"/>
                      <a:pt x="177" y="5"/>
                    </a:cubicBezTo>
                    <a:cubicBezTo>
                      <a:pt x="415" y="194"/>
                      <a:pt x="415" y="194"/>
                      <a:pt x="415" y="194"/>
                    </a:cubicBezTo>
                    <a:cubicBezTo>
                      <a:pt x="422" y="199"/>
                      <a:pt x="423" y="209"/>
                      <a:pt x="417" y="215"/>
                    </a:cubicBezTo>
                    <a:lnTo>
                      <a:pt x="267" y="404"/>
                    </a:lnTo>
                    <a:close/>
                  </a:path>
                </a:pathLst>
              </a:custGeom>
              <a:noFill/>
              <a:ln w="14288"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2" name="Freeform 803"/>
              <p:cNvSpPr>
                <a:spLocks/>
              </p:cNvSpPr>
              <p:nvPr/>
            </p:nvSpPr>
            <p:spPr bwMode="auto">
              <a:xfrm>
                <a:off x="4521120" y="2066879"/>
                <a:ext cx="698158" cy="681486"/>
              </a:xfrm>
              <a:custGeom>
                <a:avLst/>
                <a:gdLst>
                  <a:gd name="T0" fmla="*/ 269 w 425"/>
                  <a:gd name="T1" fmla="*/ 406 h 415"/>
                  <a:gd name="T2" fmla="*/ 248 w 425"/>
                  <a:gd name="T3" fmla="*/ 409 h 415"/>
                  <a:gd name="T4" fmla="*/ 8 w 425"/>
                  <a:gd name="T5" fmla="*/ 218 h 415"/>
                  <a:gd name="T6" fmla="*/ 6 w 425"/>
                  <a:gd name="T7" fmla="*/ 197 h 415"/>
                  <a:gd name="T8" fmla="*/ 156 w 425"/>
                  <a:gd name="T9" fmla="*/ 8 h 415"/>
                  <a:gd name="T10" fmla="*/ 177 w 425"/>
                  <a:gd name="T11" fmla="*/ 5 h 415"/>
                  <a:gd name="T12" fmla="*/ 418 w 425"/>
                  <a:gd name="T13" fmla="*/ 196 h 415"/>
                  <a:gd name="T14" fmla="*/ 419 w 425"/>
                  <a:gd name="T15" fmla="*/ 217 h 415"/>
                  <a:gd name="T16" fmla="*/ 269 w 425"/>
                  <a:gd name="T17" fmla="*/ 406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5" h="415">
                    <a:moveTo>
                      <a:pt x="269" y="406"/>
                    </a:moveTo>
                    <a:cubicBezTo>
                      <a:pt x="264" y="413"/>
                      <a:pt x="254" y="415"/>
                      <a:pt x="248" y="409"/>
                    </a:cubicBezTo>
                    <a:cubicBezTo>
                      <a:pt x="8" y="218"/>
                      <a:pt x="8" y="218"/>
                      <a:pt x="8" y="218"/>
                    </a:cubicBezTo>
                    <a:cubicBezTo>
                      <a:pt x="1" y="213"/>
                      <a:pt x="0" y="204"/>
                      <a:pt x="6" y="197"/>
                    </a:cubicBezTo>
                    <a:cubicBezTo>
                      <a:pt x="156" y="8"/>
                      <a:pt x="156" y="8"/>
                      <a:pt x="156" y="8"/>
                    </a:cubicBezTo>
                    <a:cubicBezTo>
                      <a:pt x="162" y="1"/>
                      <a:pt x="171" y="0"/>
                      <a:pt x="177" y="5"/>
                    </a:cubicBezTo>
                    <a:cubicBezTo>
                      <a:pt x="418" y="196"/>
                      <a:pt x="418" y="196"/>
                      <a:pt x="418" y="196"/>
                    </a:cubicBezTo>
                    <a:cubicBezTo>
                      <a:pt x="424" y="201"/>
                      <a:pt x="425" y="211"/>
                      <a:pt x="419" y="217"/>
                    </a:cubicBezTo>
                    <a:lnTo>
                      <a:pt x="269" y="406"/>
                    </a:lnTo>
                    <a:close/>
                  </a:path>
                </a:pathLst>
              </a:custGeom>
              <a:solidFill>
                <a:schemeClr val="tx2">
                  <a:lumMod val="75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3" name="Freeform 804"/>
              <p:cNvSpPr>
                <a:spLocks/>
              </p:cNvSpPr>
              <p:nvPr/>
            </p:nvSpPr>
            <p:spPr bwMode="auto">
              <a:xfrm>
                <a:off x="4553770" y="2099529"/>
                <a:ext cx="617575" cy="602986"/>
              </a:xfrm>
              <a:custGeom>
                <a:avLst/>
                <a:gdLst>
                  <a:gd name="T0" fmla="*/ 237 w 376"/>
                  <a:gd name="T1" fmla="*/ 360 h 367"/>
                  <a:gd name="T2" fmla="*/ 218 w 376"/>
                  <a:gd name="T3" fmla="*/ 363 h 367"/>
                  <a:gd name="T4" fmla="*/ 6 w 376"/>
                  <a:gd name="T5" fmla="*/ 194 h 367"/>
                  <a:gd name="T6" fmla="*/ 5 w 376"/>
                  <a:gd name="T7" fmla="*/ 175 h 367"/>
                  <a:gd name="T8" fmla="*/ 139 w 376"/>
                  <a:gd name="T9" fmla="*/ 7 h 367"/>
                  <a:gd name="T10" fmla="*/ 158 w 376"/>
                  <a:gd name="T11" fmla="*/ 4 h 367"/>
                  <a:gd name="T12" fmla="*/ 369 w 376"/>
                  <a:gd name="T13" fmla="*/ 172 h 367"/>
                  <a:gd name="T14" fmla="*/ 371 w 376"/>
                  <a:gd name="T15" fmla="*/ 191 h 367"/>
                  <a:gd name="T16" fmla="*/ 237 w 376"/>
                  <a:gd name="T17" fmla="*/ 36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67">
                    <a:moveTo>
                      <a:pt x="237" y="360"/>
                    </a:moveTo>
                    <a:cubicBezTo>
                      <a:pt x="232" y="366"/>
                      <a:pt x="223" y="367"/>
                      <a:pt x="218" y="363"/>
                    </a:cubicBezTo>
                    <a:cubicBezTo>
                      <a:pt x="6" y="194"/>
                      <a:pt x="6" y="194"/>
                      <a:pt x="6" y="194"/>
                    </a:cubicBezTo>
                    <a:cubicBezTo>
                      <a:pt x="1" y="190"/>
                      <a:pt x="0" y="181"/>
                      <a:pt x="5" y="175"/>
                    </a:cubicBezTo>
                    <a:cubicBezTo>
                      <a:pt x="139" y="7"/>
                      <a:pt x="139" y="7"/>
                      <a:pt x="139" y="7"/>
                    </a:cubicBezTo>
                    <a:cubicBezTo>
                      <a:pt x="144" y="1"/>
                      <a:pt x="152" y="0"/>
                      <a:pt x="158" y="4"/>
                    </a:cubicBezTo>
                    <a:cubicBezTo>
                      <a:pt x="369" y="172"/>
                      <a:pt x="369" y="172"/>
                      <a:pt x="369" y="172"/>
                    </a:cubicBezTo>
                    <a:cubicBezTo>
                      <a:pt x="375" y="177"/>
                      <a:pt x="376" y="185"/>
                      <a:pt x="371" y="191"/>
                    </a:cubicBezTo>
                    <a:lnTo>
                      <a:pt x="237" y="360"/>
                    </a:lnTo>
                    <a:close/>
                  </a:path>
                </a:pathLst>
              </a:custGeom>
              <a:solidFill>
                <a:schemeClr val="tx2"/>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4" name="Freeform 805"/>
              <p:cNvSpPr>
                <a:spLocks/>
              </p:cNvSpPr>
              <p:nvPr/>
            </p:nvSpPr>
            <p:spPr bwMode="auto">
              <a:xfrm>
                <a:off x="5296389" y="2401717"/>
                <a:ext cx="42376" cy="72247"/>
              </a:xfrm>
              <a:custGeom>
                <a:avLst/>
                <a:gdLst>
                  <a:gd name="T0" fmla="*/ 6 w 26"/>
                  <a:gd name="T1" fmla="*/ 16 h 44"/>
                  <a:gd name="T2" fmla="*/ 11 w 26"/>
                  <a:gd name="T3" fmla="*/ 34 h 44"/>
                  <a:gd name="T4" fmla="*/ 26 w 26"/>
                  <a:gd name="T5" fmla="*/ 34 h 44"/>
                  <a:gd name="T6" fmla="*/ 18 w 26"/>
                  <a:gd name="T7" fmla="*/ 8 h 44"/>
                  <a:gd name="T8" fmla="*/ 6 w 26"/>
                  <a:gd name="T9" fmla="*/ 16 h 44"/>
                </a:gdLst>
                <a:ahLst/>
                <a:cxnLst>
                  <a:cxn ang="0">
                    <a:pos x="T0" y="T1"/>
                  </a:cxn>
                  <a:cxn ang="0">
                    <a:pos x="T2" y="T3"/>
                  </a:cxn>
                  <a:cxn ang="0">
                    <a:pos x="T4" y="T5"/>
                  </a:cxn>
                  <a:cxn ang="0">
                    <a:pos x="T6" y="T7"/>
                  </a:cxn>
                  <a:cxn ang="0">
                    <a:pos x="T8" y="T9"/>
                  </a:cxn>
                </a:cxnLst>
                <a:rect l="0" t="0" r="r" b="b"/>
                <a:pathLst>
                  <a:path w="26" h="44">
                    <a:moveTo>
                      <a:pt x="6" y="16"/>
                    </a:moveTo>
                    <a:cubicBezTo>
                      <a:pt x="9" y="21"/>
                      <a:pt x="10" y="27"/>
                      <a:pt x="11" y="34"/>
                    </a:cubicBezTo>
                    <a:cubicBezTo>
                      <a:pt x="11" y="44"/>
                      <a:pt x="26" y="44"/>
                      <a:pt x="26" y="34"/>
                    </a:cubicBezTo>
                    <a:cubicBezTo>
                      <a:pt x="25" y="25"/>
                      <a:pt x="23" y="16"/>
                      <a:pt x="18" y="8"/>
                    </a:cubicBezTo>
                    <a:cubicBezTo>
                      <a:pt x="13" y="0"/>
                      <a:pt x="0" y="7"/>
                      <a:pt x="6" y="16"/>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5" name="Freeform 806"/>
              <p:cNvSpPr>
                <a:spLocks/>
              </p:cNvSpPr>
              <p:nvPr/>
            </p:nvSpPr>
            <p:spPr bwMode="auto">
              <a:xfrm>
                <a:off x="5342238" y="2403801"/>
                <a:ext cx="32650" cy="60438"/>
              </a:xfrm>
              <a:custGeom>
                <a:avLst/>
                <a:gdLst>
                  <a:gd name="T0" fmla="*/ 3 w 20"/>
                  <a:gd name="T1" fmla="*/ 13 h 37"/>
                  <a:gd name="T2" fmla="*/ 5 w 20"/>
                  <a:gd name="T3" fmla="*/ 27 h 37"/>
                  <a:gd name="T4" fmla="*/ 20 w 20"/>
                  <a:gd name="T5" fmla="*/ 27 h 37"/>
                  <a:gd name="T6" fmla="*/ 17 w 20"/>
                  <a:gd name="T7" fmla="*/ 9 h 37"/>
                  <a:gd name="T8" fmla="*/ 3 w 20"/>
                  <a:gd name="T9" fmla="*/ 13 h 37"/>
                </a:gdLst>
                <a:ahLst/>
                <a:cxnLst>
                  <a:cxn ang="0">
                    <a:pos x="T0" y="T1"/>
                  </a:cxn>
                  <a:cxn ang="0">
                    <a:pos x="T2" y="T3"/>
                  </a:cxn>
                  <a:cxn ang="0">
                    <a:pos x="T4" y="T5"/>
                  </a:cxn>
                  <a:cxn ang="0">
                    <a:pos x="T6" y="T7"/>
                  </a:cxn>
                  <a:cxn ang="0">
                    <a:pos x="T8" y="T9"/>
                  </a:cxn>
                </a:cxnLst>
                <a:rect l="0" t="0" r="r" b="b"/>
                <a:pathLst>
                  <a:path w="20" h="37">
                    <a:moveTo>
                      <a:pt x="3" y="13"/>
                    </a:moveTo>
                    <a:cubicBezTo>
                      <a:pt x="4" y="17"/>
                      <a:pt x="4" y="22"/>
                      <a:pt x="5" y="27"/>
                    </a:cubicBezTo>
                    <a:cubicBezTo>
                      <a:pt x="5" y="37"/>
                      <a:pt x="20" y="37"/>
                      <a:pt x="20" y="27"/>
                    </a:cubicBezTo>
                    <a:cubicBezTo>
                      <a:pt x="19" y="21"/>
                      <a:pt x="19" y="15"/>
                      <a:pt x="17" y="9"/>
                    </a:cubicBezTo>
                    <a:cubicBezTo>
                      <a:pt x="14" y="0"/>
                      <a:pt x="0" y="4"/>
                      <a:pt x="3" y="13"/>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6" name="Freeform 807"/>
              <p:cNvSpPr>
                <a:spLocks/>
              </p:cNvSpPr>
              <p:nvPr/>
            </p:nvSpPr>
            <p:spPr bwMode="auto">
              <a:xfrm>
                <a:off x="4430811" y="2354479"/>
                <a:ext cx="42376" cy="100035"/>
              </a:xfrm>
              <a:custGeom>
                <a:avLst/>
                <a:gdLst>
                  <a:gd name="T0" fmla="*/ 7 w 26"/>
                  <a:gd name="T1" fmla="*/ 9 h 61"/>
                  <a:gd name="T2" fmla="*/ 9 w 26"/>
                  <a:gd name="T3" fmla="*/ 53 h 61"/>
                  <a:gd name="T4" fmla="*/ 21 w 26"/>
                  <a:gd name="T5" fmla="*/ 45 h 61"/>
                  <a:gd name="T6" fmla="*/ 19 w 26"/>
                  <a:gd name="T7" fmla="*/ 17 h 61"/>
                  <a:gd name="T8" fmla="*/ 7 w 26"/>
                  <a:gd name="T9" fmla="*/ 9 h 61"/>
                </a:gdLst>
                <a:ahLst/>
                <a:cxnLst>
                  <a:cxn ang="0">
                    <a:pos x="T0" y="T1"/>
                  </a:cxn>
                  <a:cxn ang="0">
                    <a:pos x="T2" y="T3"/>
                  </a:cxn>
                  <a:cxn ang="0">
                    <a:pos x="T4" y="T5"/>
                  </a:cxn>
                  <a:cxn ang="0">
                    <a:pos x="T6" y="T7"/>
                  </a:cxn>
                  <a:cxn ang="0">
                    <a:pos x="T8" y="T9"/>
                  </a:cxn>
                </a:cxnLst>
                <a:rect l="0" t="0" r="r" b="b"/>
                <a:pathLst>
                  <a:path w="26" h="61">
                    <a:moveTo>
                      <a:pt x="7" y="9"/>
                    </a:moveTo>
                    <a:cubicBezTo>
                      <a:pt x="0" y="24"/>
                      <a:pt x="2" y="38"/>
                      <a:pt x="9" y="53"/>
                    </a:cubicBezTo>
                    <a:cubicBezTo>
                      <a:pt x="13" y="61"/>
                      <a:pt x="26" y="54"/>
                      <a:pt x="21" y="45"/>
                    </a:cubicBezTo>
                    <a:cubicBezTo>
                      <a:pt x="17" y="36"/>
                      <a:pt x="15" y="26"/>
                      <a:pt x="19" y="17"/>
                    </a:cubicBezTo>
                    <a:cubicBezTo>
                      <a:pt x="23" y="8"/>
                      <a:pt x="11" y="0"/>
                      <a:pt x="7" y="9"/>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sp>
            <p:nvSpPr>
              <p:cNvPr id="487" name="Freeform 808"/>
              <p:cNvSpPr>
                <a:spLocks/>
              </p:cNvSpPr>
              <p:nvPr/>
            </p:nvSpPr>
            <p:spPr bwMode="auto">
              <a:xfrm>
                <a:off x="4389825" y="2365594"/>
                <a:ext cx="31261" cy="80583"/>
              </a:xfrm>
              <a:custGeom>
                <a:avLst/>
                <a:gdLst>
                  <a:gd name="T0" fmla="*/ 1 w 19"/>
                  <a:gd name="T1" fmla="*/ 10 h 49"/>
                  <a:gd name="T2" fmla="*/ 3 w 19"/>
                  <a:gd name="T3" fmla="*/ 40 h 49"/>
                  <a:gd name="T4" fmla="*/ 17 w 19"/>
                  <a:gd name="T5" fmla="*/ 36 h 49"/>
                  <a:gd name="T6" fmla="*/ 16 w 19"/>
                  <a:gd name="T7" fmla="*/ 10 h 49"/>
                  <a:gd name="T8" fmla="*/ 1 w 19"/>
                  <a:gd name="T9" fmla="*/ 10 h 49"/>
                </a:gdLst>
                <a:ahLst/>
                <a:cxnLst>
                  <a:cxn ang="0">
                    <a:pos x="T0" y="T1"/>
                  </a:cxn>
                  <a:cxn ang="0">
                    <a:pos x="T2" y="T3"/>
                  </a:cxn>
                  <a:cxn ang="0">
                    <a:pos x="T4" y="T5"/>
                  </a:cxn>
                  <a:cxn ang="0">
                    <a:pos x="T6" y="T7"/>
                  </a:cxn>
                  <a:cxn ang="0">
                    <a:pos x="T8" y="T9"/>
                  </a:cxn>
                </a:cxnLst>
                <a:rect l="0" t="0" r="r" b="b"/>
                <a:pathLst>
                  <a:path w="19" h="49">
                    <a:moveTo>
                      <a:pt x="1" y="10"/>
                    </a:moveTo>
                    <a:cubicBezTo>
                      <a:pt x="1" y="20"/>
                      <a:pt x="1" y="30"/>
                      <a:pt x="3" y="40"/>
                    </a:cubicBezTo>
                    <a:cubicBezTo>
                      <a:pt x="5" y="49"/>
                      <a:pt x="19" y="45"/>
                      <a:pt x="17" y="36"/>
                    </a:cubicBezTo>
                    <a:cubicBezTo>
                      <a:pt x="16" y="27"/>
                      <a:pt x="16" y="19"/>
                      <a:pt x="16" y="10"/>
                    </a:cubicBezTo>
                    <a:cubicBezTo>
                      <a:pt x="15" y="0"/>
                      <a:pt x="0" y="0"/>
                      <a:pt x="1" y="10"/>
                    </a:cubicBezTo>
                  </a:path>
                </a:pathLst>
              </a:custGeom>
              <a:solidFill>
                <a:schemeClr val="tx2">
                  <a:lumMod val="60000"/>
                  <a:lumOff val="40000"/>
                </a:schemeClr>
              </a:solidFill>
              <a:ln>
                <a:noFill/>
              </a:ln>
            </p:spPr>
            <p:txBody>
              <a:bodyPr vert="horz" wrap="square" lIns="90988" tIns="45495" rIns="90988" bIns="45495" numCol="1" anchor="t" anchorCtr="0" compatLnSpc="1">
                <a:prstTxWarp prst="textNoShape">
                  <a:avLst/>
                </a:prstTxWarp>
              </a:bodyPr>
              <a:lstStyle/>
              <a:p>
                <a:endParaRPr lang="en-US" sz="1791">
                  <a:latin typeface="Raleway" panose="020B0503030101060003" pitchFamily="34" charset="0"/>
                </a:endParaRPr>
              </a:p>
            </p:txBody>
          </p:sp>
        </p:grpSp>
      </p:grpSp>
      <p:grpSp>
        <p:nvGrpSpPr>
          <p:cNvPr id="128" name="Group 127"/>
          <p:cNvGrpSpPr/>
          <p:nvPr/>
        </p:nvGrpSpPr>
        <p:grpSpPr>
          <a:xfrm>
            <a:off x="3021335" y="336960"/>
            <a:ext cx="6149332" cy="1134097"/>
            <a:chOff x="6095803" y="310881"/>
            <a:chExt cx="12359700" cy="2279451"/>
          </a:xfrm>
        </p:grpSpPr>
        <p:sp>
          <p:nvSpPr>
            <p:cNvPr id="129" name="TextBox 128"/>
            <p:cNvSpPr txBox="1"/>
            <p:nvPr/>
          </p:nvSpPr>
          <p:spPr>
            <a:xfrm>
              <a:off x="6095803" y="310881"/>
              <a:ext cx="12359700" cy="1453255"/>
            </a:xfrm>
            <a:prstGeom prst="rect">
              <a:avLst/>
            </a:prstGeom>
            <a:noFill/>
          </p:spPr>
          <p:txBody>
            <a:bodyPr wrap="square" lIns="45485" tIns="22743" rIns="45485" bIns="22743" rtlCol="0">
              <a:spAutoFit/>
            </a:bodyPr>
            <a:lstStyle/>
            <a:p>
              <a:pPr algn="ctr"/>
              <a:r>
                <a:rPr lang="en-AU" sz="4400" b="1" dirty="0">
                  <a:solidFill>
                    <a:schemeClr val="bg2">
                      <a:lumMod val="50000"/>
                    </a:schemeClr>
                  </a:solidFill>
                  <a:latin typeface="Raleway SemiBold" panose="020B0703030101060003" pitchFamily="34" charset="0"/>
                  <a:cs typeface="Lato Regular"/>
                </a:rPr>
                <a:t>Future Career</a:t>
              </a:r>
              <a:r>
                <a:rPr lang="en-US" sz="4400" b="1" dirty="0">
                  <a:solidFill>
                    <a:schemeClr val="tx2"/>
                  </a:solidFill>
                  <a:latin typeface="Raleway SemiBold" panose="020B0703030101060003" pitchFamily="34" charset="0"/>
                  <a:cs typeface="Lato Regular"/>
                </a:rPr>
                <a:t> </a:t>
              </a:r>
              <a:r>
                <a:rPr lang="en-US" sz="4400" b="1" dirty="0">
                  <a:solidFill>
                    <a:srgbClr val="00B0F0"/>
                  </a:solidFill>
                  <a:latin typeface="Raleway SemiBold" panose="020B0703030101060003" pitchFamily="34" charset="0"/>
                  <a:cs typeface="Lato Regular"/>
                </a:rPr>
                <a:t>Success</a:t>
              </a:r>
              <a:endParaRPr lang="id-ID" sz="4400" b="1" dirty="0">
                <a:solidFill>
                  <a:srgbClr val="00B0F0"/>
                </a:solidFill>
                <a:latin typeface="Raleway SemiBold" panose="020B0703030101060003" pitchFamily="34" charset="0"/>
                <a:cs typeface="Lato Regular"/>
              </a:endParaRPr>
            </a:p>
          </p:txBody>
        </p:sp>
        <p:sp>
          <p:nvSpPr>
            <p:cNvPr id="130" name="Subtitle 2"/>
            <p:cNvSpPr txBox="1">
              <a:spLocks/>
            </p:cNvSpPr>
            <p:nvPr/>
          </p:nvSpPr>
          <p:spPr>
            <a:xfrm>
              <a:off x="6448061" y="1751216"/>
              <a:ext cx="11655186" cy="839116"/>
            </a:xfrm>
            <a:prstGeom prst="rect">
              <a:avLst/>
            </a:prstGeom>
          </p:spPr>
          <p:txBody>
            <a:bodyPr vert="horz" lIns="108208" tIns="54104" rIns="108208" bIns="54104"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43" dirty="0">
                  <a:solidFill>
                    <a:schemeClr val="tx1">
                      <a:lumMod val="65000"/>
                      <a:lumOff val="35000"/>
                    </a:schemeClr>
                  </a:solidFill>
                  <a:latin typeface="Raleway" panose="020B0503030101060003" pitchFamily="34" charset="0"/>
                  <a:cs typeface="Lato Light"/>
                </a:rPr>
                <a:t>future proof your capabilities and your career</a:t>
              </a:r>
            </a:p>
          </p:txBody>
        </p:sp>
      </p:grpSp>
      <p:grpSp>
        <p:nvGrpSpPr>
          <p:cNvPr id="147" name="Group 146">
            <a:extLst>
              <a:ext uri="{FF2B5EF4-FFF2-40B4-BE49-F238E27FC236}">
                <a16:creationId xmlns:a16="http://schemas.microsoft.com/office/drawing/2014/main" id="{52829F1E-154A-4B01-838C-5E25A4B20183}"/>
              </a:ext>
            </a:extLst>
          </p:cNvPr>
          <p:cNvGrpSpPr/>
          <p:nvPr/>
        </p:nvGrpSpPr>
        <p:grpSpPr>
          <a:xfrm>
            <a:off x="9894840" y="1377973"/>
            <a:ext cx="2083912" cy="1941027"/>
            <a:chOff x="4802817" y="2434859"/>
            <a:chExt cx="2485396" cy="2486861"/>
          </a:xfrm>
        </p:grpSpPr>
        <p:sp>
          <p:nvSpPr>
            <p:cNvPr id="148" name="Oval 16">
              <a:extLst>
                <a:ext uri="{FF2B5EF4-FFF2-40B4-BE49-F238E27FC236}">
                  <a16:creationId xmlns:a16="http://schemas.microsoft.com/office/drawing/2014/main" id="{D9FBED0B-9866-4684-891C-9A3CF877F04B}"/>
                </a:ext>
              </a:extLst>
            </p:cNvPr>
            <p:cNvSpPr>
              <a:spLocks noChangeArrowheads="1"/>
            </p:cNvSpPr>
            <p:nvPr/>
          </p:nvSpPr>
          <p:spPr bwMode="auto">
            <a:xfrm>
              <a:off x="4981496" y="2615003"/>
              <a:ext cx="2128038" cy="2126574"/>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49" name="Freeform 8">
              <a:extLst>
                <a:ext uri="{FF2B5EF4-FFF2-40B4-BE49-F238E27FC236}">
                  <a16:creationId xmlns:a16="http://schemas.microsoft.com/office/drawing/2014/main" id="{A1341BD3-B3EB-4658-9C41-7E13CFF21F5B}"/>
                </a:ext>
              </a:extLst>
            </p:cNvPr>
            <p:cNvSpPr>
              <a:spLocks noEditPoints="1"/>
            </p:cNvSpPr>
            <p:nvPr/>
          </p:nvSpPr>
          <p:spPr bwMode="auto">
            <a:xfrm>
              <a:off x="4802817" y="2434859"/>
              <a:ext cx="2485396" cy="2486861"/>
            </a:xfrm>
            <a:custGeom>
              <a:avLst/>
              <a:gdLst>
                <a:gd name="T0" fmla="*/ 1180 w 1435"/>
                <a:gd name="T1" fmla="*/ 256 h 1436"/>
                <a:gd name="T2" fmla="*/ 255 w 1435"/>
                <a:gd name="T3" fmla="*/ 256 h 1436"/>
                <a:gd name="T4" fmla="*/ 255 w 1435"/>
                <a:gd name="T5" fmla="*/ 1181 h 1436"/>
                <a:gd name="T6" fmla="*/ 1180 w 1435"/>
                <a:gd name="T7" fmla="*/ 1181 h 1436"/>
                <a:gd name="T8" fmla="*/ 1180 w 1435"/>
                <a:gd name="T9" fmla="*/ 256 h 1436"/>
                <a:gd name="T10" fmla="*/ 283 w 1435"/>
                <a:gd name="T11" fmla="*/ 1152 h 1436"/>
                <a:gd name="T12" fmla="*/ 283 w 1435"/>
                <a:gd name="T13" fmla="*/ 284 h 1436"/>
                <a:gd name="T14" fmla="*/ 1152 w 1435"/>
                <a:gd name="T15" fmla="*/ 284 h 1436"/>
                <a:gd name="T16" fmla="*/ 1152 w 1435"/>
                <a:gd name="T17" fmla="*/ 1152 h 1436"/>
                <a:gd name="T18" fmla="*/ 283 w 1435"/>
                <a:gd name="T19" fmla="*/ 1152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5" h="1436">
                  <a:moveTo>
                    <a:pt x="1180" y="256"/>
                  </a:moveTo>
                  <a:cubicBezTo>
                    <a:pt x="925" y="0"/>
                    <a:pt x="510" y="0"/>
                    <a:pt x="255" y="256"/>
                  </a:cubicBezTo>
                  <a:cubicBezTo>
                    <a:pt x="0" y="511"/>
                    <a:pt x="0" y="926"/>
                    <a:pt x="255" y="1181"/>
                  </a:cubicBezTo>
                  <a:cubicBezTo>
                    <a:pt x="510" y="1436"/>
                    <a:pt x="925" y="1436"/>
                    <a:pt x="1180" y="1181"/>
                  </a:cubicBezTo>
                  <a:cubicBezTo>
                    <a:pt x="1435" y="926"/>
                    <a:pt x="1435" y="511"/>
                    <a:pt x="1180" y="256"/>
                  </a:cubicBezTo>
                  <a:moveTo>
                    <a:pt x="283" y="1152"/>
                  </a:moveTo>
                  <a:cubicBezTo>
                    <a:pt x="44" y="913"/>
                    <a:pt x="44" y="523"/>
                    <a:pt x="283" y="284"/>
                  </a:cubicBezTo>
                  <a:cubicBezTo>
                    <a:pt x="523" y="44"/>
                    <a:pt x="912" y="44"/>
                    <a:pt x="1152" y="284"/>
                  </a:cubicBezTo>
                  <a:cubicBezTo>
                    <a:pt x="1391" y="523"/>
                    <a:pt x="1391" y="913"/>
                    <a:pt x="1152" y="1152"/>
                  </a:cubicBezTo>
                  <a:cubicBezTo>
                    <a:pt x="912" y="1392"/>
                    <a:pt x="523" y="1392"/>
                    <a:pt x="283" y="1152"/>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0" name="Freeform 9">
              <a:extLst>
                <a:ext uri="{FF2B5EF4-FFF2-40B4-BE49-F238E27FC236}">
                  <a16:creationId xmlns:a16="http://schemas.microsoft.com/office/drawing/2014/main" id="{52E83A2E-5C3E-44AD-92C3-EDEAB322B90A}"/>
                </a:ext>
              </a:extLst>
            </p:cNvPr>
            <p:cNvSpPr>
              <a:spLocks/>
            </p:cNvSpPr>
            <p:nvPr/>
          </p:nvSpPr>
          <p:spPr bwMode="auto">
            <a:xfrm>
              <a:off x="4963921" y="2597428"/>
              <a:ext cx="744740" cy="743276"/>
            </a:xfrm>
            <a:custGeom>
              <a:avLst/>
              <a:gdLst>
                <a:gd name="T0" fmla="*/ 71 w 430"/>
                <a:gd name="T1" fmla="*/ 359 h 429"/>
                <a:gd name="T2" fmla="*/ 190 w 430"/>
                <a:gd name="T3" fmla="*/ 190 h 429"/>
                <a:gd name="T4" fmla="*/ 359 w 430"/>
                <a:gd name="T5" fmla="*/ 70 h 429"/>
                <a:gd name="T6" fmla="*/ 430 w 430"/>
                <a:gd name="T7" fmla="*/ 0 h 429"/>
                <a:gd name="T8" fmla="*/ 162 w 430"/>
                <a:gd name="T9" fmla="*/ 162 h 429"/>
                <a:gd name="T10" fmla="*/ 0 w 430"/>
                <a:gd name="T11" fmla="*/ 429 h 429"/>
                <a:gd name="T12" fmla="*/ 71 w 430"/>
                <a:gd name="T13" fmla="*/ 359 h 429"/>
              </a:gdLst>
              <a:ahLst/>
              <a:cxnLst>
                <a:cxn ang="0">
                  <a:pos x="T0" y="T1"/>
                </a:cxn>
                <a:cxn ang="0">
                  <a:pos x="T2" y="T3"/>
                </a:cxn>
                <a:cxn ang="0">
                  <a:pos x="T4" y="T5"/>
                </a:cxn>
                <a:cxn ang="0">
                  <a:pos x="T6" y="T7"/>
                </a:cxn>
                <a:cxn ang="0">
                  <a:pos x="T8" y="T9"/>
                </a:cxn>
                <a:cxn ang="0">
                  <a:pos x="T10" y="T11"/>
                </a:cxn>
                <a:cxn ang="0">
                  <a:pos x="T12" y="T13"/>
                </a:cxn>
              </a:cxnLst>
              <a:rect l="0" t="0" r="r" b="b"/>
              <a:pathLst>
                <a:path w="430" h="429">
                  <a:moveTo>
                    <a:pt x="71" y="359"/>
                  </a:moveTo>
                  <a:cubicBezTo>
                    <a:pt x="100" y="298"/>
                    <a:pt x="140" y="240"/>
                    <a:pt x="190" y="190"/>
                  </a:cubicBezTo>
                  <a:cubicBezTo>
                    <a:pt x="241" y="139"/>
                    <a:pt x="298" y="100"/>
                    <a:pt x="359" y="70"/>
                  </a:cubicBezTo>
                  <a:cubicBezTo>
                    <a:pt x="430" y="0"/>
                    <a:pt x="430" y="0"/>
                    <a:pt x="430" y="0"/>
                  </a:cubicBezTo>
                  <a:cubicBezTo>
                    <a:pt x="332" y="30"/>
                    <a:pt x="239" y="84"/>
                    <a:pt x="162" y="162"/>
                  </a:cubicBezTo>
                  <a:cubicBezTo>
                    <a:pt x="84" y="239"/>
                    <a:pt x="30" y="331"/>
                    <a:pt x="0" y="429"/>
                  </a:cubicBezTo>
                  <a:cubicBezTo>
                    <a:pt x="71" y="359"/>
                    <a:pt x="71" y="359"/>
                    <a:pt x="71" y="359"/>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1" name="Freeform 10">
              <a:extLst>
                <a:ext uri="{FF2B5EF4-FFF2-40B4-BE49-F238E27FC236}">
                  <a16:creationId xmlns:a16="http://schemas.microsoft.com/office/drawing/2014/main" id="{B34B6C57-5EB3-4293-83EF-92C8E11F955E}"/>
                </a:ext>
              </a:extLst>
            </p:cNvPr>
            <p:cNvSpPr>
              <a:spLocks/>
            </p:cNvSpPr>
            <p:nvPr/>
          </p:nvSpPr>
          <p:spPr bwMode="auto">
            <a:xfrm>
              <a:off x="6041122" y="2547632"/>
              <a:ext cx="351500" cy="109112"/>
            </a:xfrm>
            <a:custGeom>
              <a:avLst/>
              <a:gdLst>
                <a:gd name="T0" fmla="*/ 203 w 203"/>
                <a:gd name="T1" fmla="*/ 30 h 63"/>
                <a:gd name="T2" fmla="*/ 39 w 203"/>
                <a:gd name="T3" fmla="*/ 0 h 63"/>
                <a:gd name="T4" fmla="*/ 0 w 203"/>
                <a:gd name="T5" fmla="*/ 39 h 63"/>
                <a:gd name="T6" fmla="*/ 171 w 203"/>
                <a:gd name="T7" fmla="*/ 63 h 63"/>
                <a:gd name="T8" fmla="*/ 203 w 203"/>
                <a:gd name="T9" fmla="*/ 30 h 63"/>
              </a:gdLst>
              <a:ahLst/>
              <a:cxnLst>
                <a:cxn ang="0">
                  <a:pos x="T0" y="T1"/>
                </a:cxn>
                <a:cxn ang="0">
                  <a:pos x="T2" y="T3"/>
                </a:cxn>
                <a:cxn ang="0">
                  <a:pos x="T4" y="T5"/>
                </a:cxn>
                <a:cxn ang="0">
                  <a:pos x="T6" y="T7"/>
                </a:cxn>
                <a:cxn ang="0">
                  <a:pos x="T8" y="T9"/>
                </a:cxn>
              </a:cxnLst>
              <a:rect l="0" t="0" r="r" b="b"/>
              <a:pathLst>
                <a:path w="203" h="63">
                  <a:moveTo>
                    <a:pt x="203" y="30"/>
                  </a:moveTo>
                  <a:cubicBezTo>
                    <a:pt x="150" y="13"/>
                    <a:pt x="95" y="3"/>
                    <a:pt x="39" y="0"/>
                  </a:cubicBezTo>
                  <a:cubicBezTo>
                    <a:pt x="0" y="39"/>
                    <a:pt x="0" y="39"/>
                    <a:pt x="0" y="39"/>
                  </a:cubicBezTo>
                  <a:cubicBezTo>
                    <a:pt x="58" y="39"/>
                    <a:pt x="115" y="47"/>
                    <a:pt x="171" y="63"/>
                  </a:cubicBezTo>
                  <a:cubicBezTo>
                    <a:pt x="203" y="30"/>
                    <a:pt x="203" y="30"/>
                    <a:pt x="203" y="30"/>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2" name="Freeform 11">
              <a:extLst>
                <a:ext uri="{FF2B5EF4-FFF2-40B4-BE49-F238E27FC236}">
                  <a16:creationId xmlns:a16="http://schemas.microsoft.com/office/drawing/2014/main" id="{B0D15758-95CF-4FC6-A122-ADBF61ACDA1A}"/>
                </a:ext>
              </a:extLst>
            </p:cNvPr>
            <p:cNvSpPr>
              <a:spLocks/>
            </p:cNvSpPr>
            <p:nvPr/>
          </p:nvSpPr>
          <p:spPr bwMode="auto">
            <a:xfrm>
              <a:off x="4915590" y="3674628"/>
              <a:ext cx="107647" cy="351500"/>
            </a:xfrm>
            <a:custGeom>
              <a:avLst/>
              <a:gdLst>
                <a:gd name="T0" fmla="*/ 62 w 62"/>
                <a:gd name="T1" fmla="*/ 170 h 203"/>
                <a:gd name="T2" fmla="*/ 39 w 62"/>
                <a:gd name="T3" fmla="*/ 0 h 203"/>
                <a:gd name="T4" fmla="*/ 0 w 62"/>
                <a:gd name="T5" fmla="*/ 39 h 203"/>
                <a:gd name="T6" fmla="*/ 30 w 62"/>
                <a:gd name="T7" fmla="*/ 203 h 203"/>
                <a:gd name="T8" fmla="*/ 62 w 62"/>
                <a:gd name="T9" fmla="*/ 170 h 203"/>
              </a:gdLst>
              <a:ahLst/>
              <a:cxnLst>
                <a:cxn ang="0">
                  <a:pos x="T0" y="T1"/>
                </a:cxn>
                <a:cxn ang="0">
                  <a:pos x="T2" y="T3"/>
                </a:cxn>
                <a:cxn ang="0">
                  <a:pos x="T4" y="T5"/>
                </a:cxn>
                <a:cxn ang="0">
                  <a:pos x="T6" y="T7"/>
                </a:cxn>
                <a:cxn ang="0">
                  <a:pos x="T8" y="T9"/>
                </a:cxn>
              </a:cxnLst>
              <a:rect l="0" t="0" r="r" b="b"/>
              <a:pathLst>
                <a:path w="62" h="203">
                  <a:moveTo>
                    <a:pt x="62" y="170"/>
                  </a:moveTo>
                  <a:cubicBezTo>
                    <a:pt x="46" y="115"/>
                    <a:pt x="39" y="57"/>
                    <a:pt x="39" y="0"/>
                  </a:cubicBezTo>
                  <a:cubicBezTo>
                    <a:pt x="0" y="39"/>
                    <a:pt x="0" y="39"/>
                    <a:pt x="0" y="39"/>
                  </a:cubicBezTo>
                  <a:cubicBezTo>
                    <a:pt x="3" y="94"/>
                    <a:pt x="13" y="149"/>
                    <a:pt x="30" y="203"/>
                  </a:cubicBezTo>
                  <a:cubicBezTo>
                    <a:pt x="62" y="170"/>
                    <a:pt x="62" y="170"/>
                    <a:pt x="62" y="170"/>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3" name="Freeform 12">
              <a:extLst>
                <a:ext uri="{FF2B5EF4-FFF2-40B4-BE49-F238E27FC236}">
                  <a16:creationId xmlns:a16="http://schemas.microsoft.com/office/drawing/2014/main" id="{4C138325-A9DA-47F8-BC34-0A4180E4DAE7}"/>
                </a:ext>
              </a:extLst>
            </p:cNvPr>
            <p:cNvSpPr>
              <a:spLocks/>
            </p:cNvSpPr>
            <p:nvPr/>
          </p:nvSpPr>
          <p:spPr bwMode="auto">
            <a:xfrm>
              <a:off x="5163104" y="2796611"/>
              <a:ext cx="2125108" cy="2125109"/>
            </a:xfrm>
            <a:custGeom>
              <a:avLst/>
              <a:gdLst>
                <a:gd name="T0" fmla="*/ 972 w 1227"/>
                <a:gd name="T1" fmla="*/ 47 h 1227"/>
                <a:gd name="T2" fmla="*/ 920 w 1227"/>
                <a:gd name="T3" fmla="*/ 0 h 1227"/>
                <a:gd name="T4" fmla="*/ 892 w 1227"/>
                <a:gd name="T5" fmla="*/ 29 h 1227"/>
                <a:gd name="T6" fmla="*/ 944 w 1227"/>
                <a:gd name="T7" fmla="*/ 75 h 1227"/>
                <a:gd name="T8" fmla="*/ 944 w 1227"/>
                <a:gd name="T9" fmla="*/ 943 h 1227"/>
                <a:gd name="T10" fmla="*/ 75 w 1227"/>
                <a:gd name="T11" fmla="*/ 943 h 1227"/>
                <a:gd name="T12" fmla="*/ 29 w 1227"/>
                <a:gd name="T13" fmla="*/ 891 h 1227"/>
                <a:gd name="T14" fmla="*/ 0 w 1227"/>
                <a:gd name="T15" fmla="*/ 920 h 1227"/>
                <a:gd name="T16" fmla="*/ 47 w 1227"/>
                <a:gd name="T17" fmla="*/ 972 h 1227"/>
                <a:gd name="T18" fmla="*/ 972 w 1227"/>
                <a:gd name="T19" fmla="*/ 972 h 1227"/>
                <a:gd name="T20" fmla="*/ 972 w 1227"/>
                <a:gd name="T21" fmla="*/ 47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7" h="1227">
                  <a:moveTo>
                    <a:pt x="972" y="47"/>
                  </a:moveTo>
                  <a:cubicBezTo>
                    <a:pt x="955" y="30"/>
                    <a:pt x="938" y="14"/>
                    <a:pt x="920" y="0"/>
                  </a:cubicBezTo>
                  <a:cubicBezTo>
                    <a:pt x="892" y="29"/>
                    <a:pt x="892" y="29"/>
                    <a:pt x="892" y="29"/>
                  </a:cubicBezTo>
                  <a:cubicBezTo>
                    <a:pt x="910" y="43"/>
                    <a:pt x="927" y="58"/>
                    <a:pt x="944" y="75"/>
                  </a:cubicBezTo>
                  <a:cubicBezTo>
                    <a:pt x="1183" y="314"/>
                    <a:pt x="1183" y="704"/>
                    <a:pt x="944" y="943"/>
                  </a:cubicBezTo>
                  <a:cubicBezTo>
                    <a:pt x="704" y="1183"/>
                    <a:pt x="315" y="1183"/>
                    <a:pt x="75" y="943"/>
                  </a:cubicBezTo>
                  <a:cubicBezTo>
                    <a:pt x="59" y="927"/>
                    <a:pt x="43" y="909"/>
                    <a:pt x="29" y="891"/>
                  </a:cubicBezTo>
                  <a:cubicBezTo>
                    <a:pt x="0" y="920"/>
                    <a:pt x="0" y="920"/>
                    <a:pt x="0" y="920"/>
                  </a:cubicBezTo>
                  <a:cubicBezTo>
                    <a:pt x="15" y="938"/>
                    <a:pt x="30" y="955"/>
                    <a:pt x="47" y="972"/>
                  </a:cubicBezTo>
                  <a:cubicBezTo>
                    <a:pt x="302" y="1227"/>
                    <a:pt x="717" y="1227"/>
                    <a:pt x="972" y="972"/>
                  </a:cubicBezTo>
                  <a:cubicBezTo>
                    <a:pt x="1227" y="717"/>
                    <a:pt x="1227" y="302"/>
                    <a:pt x="972" y="47"/>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4" name="Oval 18">
              <a:extLst>
                <a:ext uri="{FF2B5EF4-FFF2-40B4-BE49-F238E27FC236}">
                  <a16:creationId xmlns:a16="http://schemas.microsoft.com/office/drawing/2014/main" id="{3ECBA753-F07A-41DD-A16E-BB24854C4300}"/>
                </a:ext>
              </a:extLst>
            </p:cNvPr>
            <p:cNvSpPr>
              <a:spLocks noChangeArrowheads="1"/>
            </p:cNvSpPr>
            <p:nvPr/>
          </p:nvSpPr>
          <p:spPr bwMode="auto">
            <a:xfrm>
              <a:off x="5190932" y="2822973"/>
              <a:ext cx="1709167" cy="17106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5" name="Oval 19">
              <a:extLst>
                <a:ext uri="{FF2B5EF4-FFF2-40B4-BE49-F238E27FC236}">
                  <a16:creationId xmlns:a16="http://schemas.microsoft.com/office/drawing/2014/main" id="{EC4C33AE-81C7-42FB-BDC4-5030B8311A32}"/>
                </a:ext>
              </a:extLst>
            </p:cNvPr>
            <p:cNvSpPr>
              <a:spLocks noChangeArrowheads="1"/>
            </p:cNvSpPr>
            <p:nvPr/>
          </p:nvSpPr>
          <p:spPr bwMode="auto">
            <a:xfrm>
              <a:off x="5398902" y="3032409"/>
              <a:ext cx="1293226" cy="129176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6" name="Oval 20">
              <a:extLst>
                <a:ext uri="{FF2B5EF4-FFF2-40B4-BE49-F238E27FC236}">
                  <a16:creationId xmlns:a16="http://schemas.microsoft.com/office/drawing/2014/main" id="{248854F0-7755-4A12-B62F-FBDC5760D109}"/>
                </a:ext>
              </a:extLst>
            </p:cNvPr>
            <p:cNvSpPr>
              <a:spLocks noChangeArrowheads="1"/>
            </p:cNvSpPr>
            <p:nvPr/>
          </p:nvSpPr>
          <p:spPr bwMode="auto">
            <a:xfrm>
              <a:off x="5608337" y="3240379"/>
              <a:ext cx="874355" cy="87582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157" name="Oval 21">
              <a:extLst>
                <a:ext uri="{FF2B5EF4-FFF2-40B4-BE49-F238E27FC236}">
                  <a16:creationId xmlns:a16="http://schemas.microsoft.com/office/drawing/2014/main" id="{27166F00-E00F-4745-B5B3-268628775D0E}"/>
                </a:ext>
              </a:extLst>
            </p:cNvPr>
            <p:cNvSpPr>
              <a:spLocks noChangeArrowheads="1"/>
            </p:cNvSpPr>
            <p:nvPr/>
          </p:nvSpPr>
          <p:spPr bwMode="auto">
            <a:xfrm>
              <a:off x="5816308" y="3449815"/>
              <a:ext cx="459147" cy="458414"/>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nvGrpSpPr>
          <p:cNvPr id="169" name="Group 168">
            <a:extLst>
              <a:ext uri="{FF2B5EF4-FFF2-40B4-BE49-F238E27FC236}">
                <a16:creationId xmlns:a16="http://schemas.microsoft.com/office/drawing/2014/main" id="{AE897035-7B6A-477D-868E-F40836A11575}"/>
              </a:ext>
            </a:extLst>
          </p:cNvPr>
          <p:cNvGrpSpPr/>
          <p:nvPr/>
        </p:nvGrpSpPr>
        <p:grpSpPr>
          <a:xfrm>
            <a:off x="3293754" y="3055860"/>
            <a:ext cx="1261900" cy="221813"/>
            <a:chOff x="3817146" y="3274339"/>
            <a:chExt cx="1268162" cy="222914"/>
          </a:xfrm>
        </p:grpSpPr>
        <p:cxnSp>
          <p:nvCxnSpPr>
            <p:cNvPr id="170" name="Straight Connector 169">
              <a:extLst>
                <a:ext uri="{FF2B5EF4-FFF2-40B4-BE49-F238E27FC236}">
                  <a16:creationId xmlns:a16="http://schemas.microsoft.com/office/drawing/2014/main" id="{594633EC-979F-4F75-84B6-25C4E4C26904}"/>
                </a:ext>
              </a:extLst>
            </p:cNvPr>
            <p:cNvCxnSpPr/>
            <p:nvPr/>
          </p:nvCxnSpPr>
          <p:spPr>
            <a:xfrm>
              <a:off x="3817146" y="3274339"/>
              <a:ext cx="644679" cy="528"/>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95E7FF76-0E82-423F-B408-E743CAEB3AB1}"/>
                </a:ext>
              </a:extLst>
            </p:cNvPr>
            <p:cNvCxnSpPr/>
            <p:nvPr/>
          </p:nvCxnSpPr>
          <p:spPr>
            <a:xfrm>
              <a:off x="4428719" y="3274867"/>
              <a:ext cx="656589" cy="222386"/>
            </a:xfrm>
            <a:prstGeom prst="line">
              <a:avLst/>
            </a:prstGeom>
            <a:ln w="1270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74" name="Group 173">
            <a:extLst>
              <a:ext uri="{FF2B5EF4-FFF2-40B4-BE49-F238E27FC236}">
                <a16:creationId xmlns:a16="http://schemas.microsoft.com/office/drawing/2014/main" id="{358A1D32-EC8F-4416-B350-EA6CA69EAD13}"/>
              </a:ext>
            </a:extLst>
          </p:cNvPr>
          <p:cNvGrpSpPr/>
          <p:nvPr/>
        </p:nvGrpSpPr>
        <p:grpSpPr>
          <a:xfrm>
            <a:off x="291606" y="1638288"/>
            <a:ext cx="2304404" cy="791362"/>
            <a:chOff x="800100" y="1849733"/>
            <a:chExt cx="2315840" cy="795291"/>
          </a:xfrm>
        </p:grpSpPr>
        <p:sp>
          <p:nvSpPr>
            <p:cNvPr id="175" name="TextBox 174">
              <a:extLst>
                <a:ext uri="{FF2B5EF4-FFF2-40B4-BE49-F238E27FC236}">
                  <a16:creationId xmlns:a16="http://schemas.microsoft.com/office/drawing/2014/main" id="{AA1EFE67-50F1-4497-ACC0-A38AA4986EAC}"/>
                </a:ext>
              </a:extLst>
            </p:cNvPr>
            <p:cNvSpPr txBox="1"/>
            <p:nvPr/>
          </p:nvSpPr>
          <p:spPr>
            <a:xfrm flipH="1">
              <a:off x="2065291" y="1849733"/>
              <a:ext cx="1047445" cy="339011"/>
            </a:xfrm>
            <a:prstGeom prst="rect">
              <a:avLst/>
            </a:prstGeom>
            <a:noFill/>
          </p:spPr>
          <p:txBody>
            <a:bodyPr wrap="none" rtlCol="0">
              <a:spAutoFit/>
            </a:bodyPr>
            <a:lstStyle/>
            <a:p>
              <a:pPr algn="r"/>
              <a:r>
                <a:rPr lang="en-US" sz="1592" b="1" dirty="0">
                  <a:solidFill>
                    <a:schemeClr val="accent1"/>
                  </a:solidFill>
                  <a:latin typeface="Raleway" panose="020B0503030101060003" pitchFamily="34" charset="0"/>
                  <a:ea typeface="Source Sans Pro" panose="020B0503030403020204" pitchFamily="34" charset="0"/>
                </a:rPr>
                <a:t>Succeed</a:t>
              </a:r>
              <a:endParaRPr lang="id-ID" sz="1592" b="1" dirty="0">
                <a:solidFill>
                  <a:schemeClr val="accent1"/>
                </a:solidFill>
                <a:latin typeface="Raleway" panose="020B0503030101060003" pitchFamily="34" charset="0"/>
                <a:ea typeface="Source Sans Pro" panose="020B0503030403020204" pitchFamily="34" charset="0"/>
              </a:endParaRPr>
            </a:p>
          </p:txBody>
        </p:sp>
        <p:sp>
          <p:nvSpPr>
            <p:cNvPr id="176" name="TextBox 175">
              <a:extLst>
                <a:ext uri="{FF2B5EF4-FFF2-40B4-BE49-F238E27FC236}">
                  <a16:creationId xmlns:a16="http://schemas.microsoft.com/office/drawing/2014/main" id="{AF472D7E-8DB7-40DF-9DEB-1C57CAD55D9C}"/>
                </a:ext>
              </a:extLst>
            </p:cNvPr>
            <p:cNvSpPr txBox="1"/>
            <p:nvPr/>
          </p:nvSpPr>
          <p:spPr>
            <a:xfrm flipH="1">
              <a:off x="800100" y="2123975"/>
              <a:ext cx="2315840" cy="521049"/>
            </a:xfrm>
            <a:prstGeom prst="rect">
              <a:avLst/>
            </a:prstGeom>
            <a:noFill/>
          </p:spPr>
          <p:txBody>
            <a:bodyPr wrap="square" rtlCol="0">
              <a:spAutoFit/>
            </a:bodyPr>
            <a:lstStyle/>
            <a:p>
              <a:pPr algn="r">
                <a:lnSpc>
                  <a:spcPct val="120000"/>
                </a:lnSpc>
              </a:pPr>
              <a:r>
                <a:rPr lang="en-US" sz="1195" dirty="0">
                  <a:solidFill>
                    <a:schemeClr val="tx2"/>
                  </a:solidFill>
                  <a:latin typeface="Raleway" panose="020B0503030101060003" pitchFamily="34" charset="0"/>
                  <a:ea typeface="Source Sans Pro" panose="020B0503030403020204" pitchFamily="34" charset="0"/>
                </a:rPr>
                <a:t>Confirm and sell ALL your capabilities.</a:t>
              </a:r>
            </a:p>
          </p:txBody>
        </p:sp>
      </p:grpSp>
      <p:grpSp>
        <p:nvGrpSpPr>
          <p:cNvPr id="177" name="Group 176">
            <a:extLst>
              <a:ext uri="{FF2B5EF4-FFF2-40B4-BE49-F238E27FC236}">
                <a16:creationId xmlns:a16="http://schemas.microsoft.com/office/drawing/2014/main" id="{D3B4BAE6-7A9F-4832-B4B0-341899FB8466}"/>
              </a:ext>
            </a:extLst>
          </p:cNvPr>
          <p:cNvGrpSpPr/>
          <p:nvPr/>
        </p:nvGrpSpPr>
        <p:grpSpPr>
          <a:xfrm>
            <a:off x="59474" y="2529030"/>
            <a:ext cx="2536537" cy="1012065"/>
            <a:chOff x="587536" y="2886129"/>
            <a:chExt cx="2528404" cy="1017088"/>
          </a:xfrm>
        </p:grpSpPr>
        <p:sp>
          <p:nvSpPr>
            <p:cNvPr id="178" name="TextBox 177">
              <a:extLst>
                <a:ext uri="{FF2B5EF4-FFF2-40B4-BE49-F238E27FC236}">
                  <a16:creationId xmlns:a16="http://schemas.microsoft.com/office/drawing/2014/main" id="{C274079D-DA2F-45F9-9350-2DF0D3127B27}"/>
                </a:ext>
              </a:extLst>
            </p:cNvPr>
            <p:cNvSpPr txBox="1"/>
            <p:nvPr/>
          </p:nvSpPr>
          <p:spPr>
            <a:xfrm flipH="1">
              <a:off x="2112152" y="2886129"/>
              <a:ext cx="1000582" cy="339010"/>
            </a:xfrm>
            <a:prstGeom prst="rect">
              <a:avLst/>
            </a:prstGeom>
            <a:noFill/>
          </p:spPr>
          <p:txBody>
            <a:bodyPr wrap="none" rtlCol="0">
              <a:spAutoFit/>
            </a:bodyPr>
            <a:lstStyle/>
            <a:p>
              <a:pPr algn="r"/>
              <a:r>
                <a:rPr lang="en-US" sz="1592" b="1" dirty="0">
                  <a:solidFill>
                    <a:schemeClr val="accent2"/>
                  </a:solidFill>
                  <a:latin typeface="Raleway" panose="020B0503030101060003" pitchFamily="34" charset="0"/>
                  <a:ea typeface="Source Sans Pro" panose="020B0503030403020204" pitchFamily="34" charset="0"/>
                </a:rPr>
                <a:t>Validate</a:t>
              </a:r>
              <a:endParaRPr lang="id-ID" sz="1592" b="1" dirty="0">
                <a:solidFill>
                  <a:schemeClr val="accent2"/>
                </a:solidFill>
                <a:latin typeface="Raleway" panose="020B0503030101060003" pitchFamily="34" charset="0"/>
                <a:ea typeface="Source Sans Pro" panose="020B0503030403020204" pitchFamily="34" charset="0"/>
              </a:endParaRPr>
            </a:p>
          </p:txBody>
        </p:sp>
        <p:sp>
          <p:nvSpPr>
            <p:cNvPr id="179" name="TextBox 178">
              <a:extLst>
                <a:ext uri="{FF2B5EF4-FFF2-40B4-BE49-F238E27FC236}">
                  <a16:creationId xmlns:a16="http://schemas.microsoft.com/office/drawing/2014/main" id="{6E311669-70DA-458C-9E74-0CC369D644A3}"/>
                </a:ext>
              </a:extLst>
            </p:cNvPr>
            <p:cNvSpPr txBox="1"/>
            <p:nvPr/>
          </p:nvSpPr>
          <p:spPr>
            <a:xfrm flipH="1">
              <a:off x="587536" y="3160371"/>
              <a:ext cx="2528404" cy="742846"/>
            </a:xfrm>
            <a:prstGeom prst="rect">
              <a:avLst/>
            </a:prstGeom>
            <a:noFill/>
          </p:spPr>
          <p:txBody>
            <a:bodyPr wrap="square" rtlCol="0">
              <a:spAutoFit/>
            </a:bodyPr>
            <a:lstStyle/>
            <a:p>
              <a:pPr algn="r">
                <a:lnSpc>
                  <a:spcPct val="120000"/>
                </a:lnSpc>
              </a:pPr>
              <a:r>
                <a:rPr lang="en-US" sz="1195" dirty="0">
                  <a:solidFill>
                    <a:schemeClr val="tx2"/>
                  </a:solidFill>
                  <a:latin typeface="Raleway" panose="020B0503030101060003" pitchFamily="34" charset="0"/>
                  <a:ea typeface="Source Sans Pro" panose="020B0503030403020204" pitchFamily="34" charset="0"/>
                </a:rPr>
                <a:t>Provide evidence of capability, qualification + micro-credentials (experience or learning).</a:t>
              </a:r>
            </a:p>
          </p:txBody>
        </p:sp>
      </p:grpSp>
      <p:grpSp>
        <p:nvGrpSpPr>
          <p:cNvPr id="180" name="Group 179">
            <a:extLst>
              <a:ext uri="{FF2B5EF4-FFF2-40B4-BE49-F238E27FC236}">
                <a16:creationId xmlns:a16="http://schemas.microsoft.com/office/drawing/2014/main" id="{DDECD97A-BB6A-4C62-B31D-A2DD6E4A2548}"/>
              </a:ext>
            </a:extLst>
          </p:cNvPr>
          <p:cNvGrpSpPr/>
          <p:nvPr/>
        </p:nvGrpSpPr>
        <p:grpSpPr>
          <a:xfrm>
            <a:off x="291606" y="3700842"/>
            <a:ext cx="2304405" cy="791362"/>
            <a:chOff x="800100" y="3922525"/>
            <a:chExt cx="2315840" cy="795291"/>
          </a:xfrm>
        </p:grpSpPr>
        <p:sp>
          <p:nvSpPr>
            <p:cNvPr id="181" name="TextBox 180">
              <a:extLst>
                <a:ext uri="{FF2B5EF4-FFF2-40B4-BE49-F238E27FC236}">
                  <a16:creationId xmlns:a16="http://schemas.microsoft.com/office/drawing/2014/main" id="{BA7D806A-4914-4487-8871-0687E13FEA96}"/>
                </a:ext>
              </a:extLst>
            </p:cNvPr>
            <p:cNvSpPr txBox="1"/>
            <p:nvPr/>
          </p:nvSpPr>
          <p:spPr>
            <a:xfrm flipH="1">
              <a:off x="1755985" y="3922525"/>
              <a:ext cx="1356749" cy="339011"/>
            </a:xfrm>
            <a:prstGeom prst="rect">
              <a:avLst/>
            </a:prstGeom>
            <a:noFill/>
          </p:spPr>
          <p:txBody>
            <a:bodyPr wrap="none" rtlCol="0">
              <a:spAutoFit/>
            </a:bodyPr>
            <a:lstStyle/>
            <a:p>
              <a:pPr algn="r"/>
              <a:r>
                <a:rPr lang="en-US" sz="1592" b="1" dirty="0">
                  <a:solidFill>
                    <a:schemeClr val="accent3"/>
                  </a:solidFill>
                  <a:latin typeface="Raleway" panose="020B0503030101060003" pitchFamily="34" charset="0"/>
                  <a:ea typeface="Source Sans Pro" panose="020B0503030403020204" pitchFamily="34" charset="0"/>
                </a:rPr>
                <a:t>Your Target</a:t>
              </a:r>
              <a:endParaRPr lang="id-ID" sz="1592" b="1" dirty="0">
                <a:solidFill>
                  <a:schemeClr val="accent3"/>
                </a:solidFill>
                <a:latin typeface="Raleway" panose="020B0503030101060003" pitchFamily="34" charset="0"/>
                <a:ea typeface="Source Sans Pro" panose="020B0503030403020204" pitchFamily="34" charset="0"/>
              </a:endParaRPr>
            </a:p>
          </p:txBody>
        </p:sp>
        <p:sp>
          <p:nvSpPr>
            <p:cNvPr id="182" name="TextBox 181">
              <a:extLst>
                <a:ext uri="{FF2B5EF4-FFF2-40B4-BE49-F238E27FC236}">
                  <a16:creationId xmlns:a16="http://schemas.microsoft.com/office/drawing/2014/main" id="{12834809-D726-4319-9868-BE061A444F5E}"/>
                </a:ext>
              </a:extLst>
            </p:cNvPr>
            <p:cNvSpPr txBox="1"/>
            <p:nvPr/>
          </p:nvSpPr>
          <p:spPr>
            <a:xfrm flipH="1">
              <a:off x="800100" y="4196767"/>
              <a:ext cx="2315840" cy="521049"/>
            </a:xfrm>
            <a:prstGeom prst="rect">
              <a:avLst/>
            </a:prstGeom>
            <a:noFill/>
          </p:spPr>
          <p:txBody>
            <a:bodyPr wrap="square" rtlCol="0">
              <a:spAutoFit/>
            </a:bodyPr>
            <a:lstStyle/>
            <a:p>
              <a:pPr algn="r">
                <a:lnSpc>
                  <a:spcPct val="120000"/>
                </a:lnSpc>
              </a:pPr>
              <a:r>
                <a:rPr lang="en-US" sz="1195" dirty="0">
                  <a:solidFill>
                    <a:schemeClr val="tx2"/>
                  </a:solidFill>
                  <a:latin typeface="Raleway" panose="020B0503030101060003" pitchFamily="34" charset="0"/>
                  <a:ea typeface="Source Sans Pro" panose="020B0503030403020204" pitchFamily="34" charset="0"/>
                </a:rPr>
                <a:t>Match profile to future role, not just past jobs.</a:t>
              </a:r>
            </a:p>
          </p:txBody>
        </p:sp>
      </p:grpSp>
      <p:grpSp>
        <p:nvGrpSpPr>
          <p:cNvPr id="183" name="Group 182">
            <a:extLst>
              <a:ext uri="{FF2B5EF4-FFF2-40B4-BE49-F238E27FC236}">
                <a16:creationId xmlns:a16="http://schemas.microsoft.com/office/drawing/2014/main" id="{877E4944-E3EE-4F5F-8751-A1F0422EDE59}"/>
              </a:ext>
            </a:extLst>
          </p:cNvPr>
          <p:cNvGrpSpPr/>
          <p:nvPr/>
        </p:nvGrpSpPr>
        <p:grpSpPr>
          <a:xfrm>
            <a:off x="479241" y="4732121"/>
            <a:ext cx="2116769" cy="1008795"/>
            <a:chOff x="800100" y="4958921"/>
            <a:chExt cx="2315840" cy="1013801"/>
          </a:xfrm>
        </p:grpSpPr>
        <p:sp>
          <p:nvSpPr>
            <p:cNvPr id="184" name="TextBox 183">
              <a:extLst>
                <a:ext uri="{FF2B5EF4-FFF2-40B4-BE49-F238E27FC236}">
                  <a16:creationId xmlns:a16="http://schemas.microsoft.com/office/drawing/2014/main" id="{FD41A88D-4AF4-4931-8DB3-556B52C95BF6}"/>
                </a:ext>
              </a:extLst>
            </p:cNvPr>
            <p:cNvSpPr txBox="1"/>
            <p:nvPr/>
          </p:nvSpPr>
          <p:spPr>
            <a:xfrm flipH="1">
              <a:off x="1647997" y="4958921"/>
              <a:ext cx="1464739" cy="339010"/>
            </a:xfrm>
            <a:prstGeom prst="rect">
              <a:avLst/>
            </a:prstGeom>
            <a:noFill/>
          </p:spPr>
          <p:txBody>
            <a:bodyPr wrap="none" rtlCol="0">
              <a:spAutoFit/>
            </a:bodyPr>
            <a:lstStyle/>
            <a:p>
              <a:pPr algn="r"/>
              <a:r>
                <a:rPr lang="en-US" sz="1592" b="1" dirty="0">
                  <a:solidFill>
                    <a:schemeClr val="accent4"/>
                  </a:solidFill>
                  <a:latin typeface="Raleway" panose="020B0503030101060003" pitchFamily="34" charset="0"/>
                  <a:ea typeface="Source Sans Pro" panose="020B0503030403020204" pitchFamily="34" charset="0"/>
                </a:rPr>
                <a:t>Your Profile</a:t>
              </a:r>
              <a:endParaRPr lang="id-ID" sz="1592" b="1" dirty="0">
                <a:solidFill>
                  <a:schemeClr val="accent4"/>
                </a:solidFill>
                <a:latin typeface="Raleway" panose="020B0503030101060003" pitchFamily="34" charset="0"/>
                <a:ea typeface="Source Sans Pro" panose="020B0503030403020204" pitchFamily="34" charset="0"/>
              </a:endParaRPr>
            </a:p>
          </p:txBody>
        </p:sp>
        <p:sp>
          <p:nvSpPr>
            <p:cNvPr id="185" name="TextBox 184">
              <a:extLst>
                <a:ext uri="{FF2B5EF4-FFF2-40B4-BE49-F238E27FC236}">
                  <a16:creationId xmlns:a16="http://schemas.microsoft.com/office/drawing/2014/main" id="{7D48A98E-42C6-47E6-AADB-A67970B23877}"/>
                </a:ext>
              </a:extLst>
            </p:cNvPr>
            <p:cNvSpPr txBox="1"/>
            <p:nvPr/>
          </p:nvSpPr>
          <p:spPr>
            <a:xfrm flipH="1">
              <a:off x="800100" y="5233163"/>
              <a:ext cx="2315840" cy="739559"/>
            </a:xfrm>
            <a:prstGeom prst="rect">
              <a:avLst/>
            </a:prstGeom>
            <a:noFill/>
          </p:spPr>
          <p:txBody>
            <a:bodyPr wrap="square" rtlCol="0">
              <a:spAutoFit/>
            </a:bodyPr>
            <a:lstStyle/>
            <a:p>
              <a:pPr algn="r">
                <a:lnSpc>
                  <a:spcPct val="120000"/>
                </a:lnSpc>
              </a:pPr>
              <a:r>
                <a:rPr lang="en-US" sz="1195" dirty="0">
                  <a:solidFill>
                    <a:schemeClr val="tx2"/>
                  </a:solidFill>
                  <a:latin typeface="Raleway" panose="020B0503030101060003" pitchFamily="34" charset="0"/>
                  <a:ea typeface="Source Sans Pro" panose="020B0503030403020204" pitchFamily="34" charset="0"/>
                </a:rPr>
                <a:t>Assesses and get current capability and talent profile.</a:t>
              </a:r>
            </a:p>
          </p:txBody>
        </p:sp>
      </p:grpSp>
      <p:grpSp>
        <p:nvGrpSpPr>
          <p:cNvPr id="188" name="Group 187">
            <a:extLst>
              <a:ext uri="{FF2B5EF4-FFF2-40B4-BE49-F238E27FC236}">
                <a16:creationId xmlns:a16="http://schemas.microsoft.com/office/drawing/2014/main" id="{0D8CA400-E4FC-4F2D-9B7C-6C9257FF09D2}"/>
              </a:ext>
            </a:extLst>
          </p:cNvPr>
          <p:cNvGrpSpPr/>
          <p:nvPr/>
        </p:nvGrpSpPr>
        <p:grpSpPr>
          <a:xfrm>
            <a:off x="3293754" y="2024582"/>
            <a:ext cx="1536797" cy="798564"/>
            <a:chOff x="3817146" y="2237942"/>
            <a:chExt cx="1544424" cy="802527"/>
          </a:xfrm>
        </p:grpSpPr>
        <p:cxnSp>
          <p:nvCxnSpPr>
            <p:cNvPr id="189" name="Straight Connector 188">
              <a:extLst>
                <a:ext uri="{FF2B5EF4-FFF2-40B4-BE49-F238E27FC236}">
                  <a16:creationId xmlns:a16="http://schemas.microsoft.com/office/drawing/2014/main" id="{48571419-8066-4C37-8D6C-95AD82DF286F}"/>
                </a:ext>
              </a:extLst>
            </p:cNvPr>
            <p:cNvCxnSpPr/>
            <p:nvPr/>
          </p:nvCxnSpPr>
          <p:spPr>
            <a:xfrm flipV="1">
              <a:off x="3817146" y="2237942"/>
              <a:ext cx="767322" cy="1"/>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124525E0-1628-487B-AC9A-4010FA709E36}"/>
                </a:ext>
              </a:extLst>
            </p:cNvPr>
            <p:cNvCxnSpPr/>
            <p:nvPr/>
          </p:nvCxnSpPr>
          <p:spPr>
            <a:xfrm>
              <a:off x="4580068" y="2237942"/>
              <a:ext cx="781502" cy="802527"/>
            </a:xfrm>
            <a:prstGeom prst="line">
              <a:avLst/>
            </a:prstGeom>
            <a:ln w="1270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74A8FE84-3945-455F-9195-D2B1C38732F6}"/>
              </a:ext>
            </a:extLst>
          </p:cNvPr>
          <p:cNvGrpSpPr/>
          <p:nvPr/>
        </p:nvGrpSpPr>
        <p:grpSpPr>
          <a:xfrm>
            <a:off x="2688907" y="2700399"/>
            <a:ext cx="710923" cy="710923"/>
            <a:chOff x="2016680" y="2012599"/>
            <a:chExt cx="533192" cy="533192"/>
          </a:xfrm>
        </p:grpSpPr>
        <p:grpSp>
          <p:nvGrpSpPr>
            <p:cNvPr id="168" name="Group 167">
              <a:extLst>
                <a:ext uri="{FF2B5EF4-FFF2-40B4-BE49-F238E27FC236}">
                  <a16:creationId xmlns:a16="http://schemas.microsoft.com/office/drawing/2014/main" id="{DAC298C5-2FCD-438F-9E1E-A148CA79F655}"/>
                </a:ext>
              </a:extLst>
            </p:cNvPr>
            <p:cNvGrpSpPr/>
            <p:nvPr/>
          </p:nvGrpSpPr>
          <p:grpSpPr>
            <a:xfrm>
              <a:off x="2016680" y="2012599"/>
              <a:ext cx="533192" cy="533192"/>
              <a:chOff x="3209297" y="2917113"/>
              <a:chExt cx="714451" cy="714451"/>
            </a:xfrm>
          </p:grpSpPr>
          <p:sp>
            <p:nvSpPr>
              <p:cNvPr id="172" name="Oval 171">
                <a:extLst>
                  <a:ext uri="{FF2B5EF4-FFF2-40B4-BE49-F238E27FC236}">
                    <a16:creationId xmlns:a16="http://schemas.microsoft.com/office/drawing/2014/main" id="{A53DCB45-FFE0-4A42-B4FA-DCACD8FA0B79}"/>
                  </a:ext>
                </a:extLst>
              </p:cNvPr>
              <p:cNvSpPr/>
              <p:nvPr/>
            </p:nvSpPr>
            <p:spPr>
              <a:xfrm flipH="1">
                <a:off x="3209297" y="2917113"/>
                <a:ext cx="714451" cy="714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87">
                  <a:latin typeface="Raleway" panose="020B0503030101060003" pitchFamily="34" charset="0"/>
                  <a:ea typeface="Source Sans Pro" panose="020B0503030403020204" pitchFamily="34" charset="0"/>
                </a:endParaRPr>
              </a:p>
            </p:txBody>
          </p:sp>
          <p:sp>
            <p:nvSpPr>
              <p:cNvPr id="173" name="Oval 172">
                <a:extLst>
                  <a:ext uri="{FF2B5EF4-FFF2-40B4-BE49-F238E27FC236}">
                    <a16:creationId xmlns:a16="http://schemas.microsoft.com/office/drawing/2014/main" id="{41A05B57-5C28-494E-BBA9-E3DF31569B37}"/>
                  </a:ext>
                </a:extLst>
              </p:cNvPr>
              <p:cNvSpPr/>
              <p:nvPr/>
            </p:nvSpPr>
            <p:spPr>
              <a:xfrm>
                <a:off x="3253577" y="2961393"/>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1">
                  <a:latin typeface="Raleway" panose="020B0503030101060003" pitchFamily="34" charset="0"/>
                  <a:ea typeface="Source Sans Pro" panose="020B0503030403020204" pitchFamily="34" charset="0"/>
                </a:endParaRPr>
              </a:p>
            </p:txBody>
          </p:sp>
        </p:grpSp>
        <p:sp>
          <p:nvSpPr>
            <p:cNvPr id="195" name="Freeform 250">
              <a:extLst>
                <a:ext uri="{FF2B5EF4-FFF2-40B4-BE49-F238E27FC236}">
                  <a16:creationId xmlns:a16="http://schemas.microsoft.com/office/drawing/2014/main" id="{467BD050-9B9D-4F53-B06D-ABD5299BB293}"/>
                </a:ext>
              </a:extLst>
            </p:cNvPr>
            <p:cNvSpPr>
              <a:spLocks noEditPoints="1"/>
            </p:cNvSpPr>
            <p:nvPr/>
          </p:nvSpPr>
          <p:spPr bwMode="auto">
            <a:xfrm>
              <a:off x="2167510" y="2158436"/>
              <a:ext cx="228334" cy="23343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317" tIns="60659" rIns="121317" bIns="60659" numCol="1" anchor="t" anchorCtr="0" compatLnSpc="1">
              <a:prstTxWarp prst="textNoShape">
                <a:avLst/>
              </a:prstTxWarp>
            </a:bodyPr>
            <a:lstStyle/>
            <a:p>
              <a:endParaRPr lang="en-US" sz="2388" dirty="0">
                <a:latin typeface="Raleway" panose="020B0503030101060003" pitchFamily="34" charset="0"/>
                <a:ea typeface="Source Sans Pro" panose="020B0503030403020204" pitchFamily="34" charset="0"/>
              </a:endParaRPr>
            </a:p>
          </p:txBody>
        </p:sp>
      </p:grpSp>
      <p:grpSp>
        <p:nvGrpSpPr>
          <p:cNvPr id="196" name="Group 195">
            <a:extLst>
              <a:ext uri="{FF2B5EF4-FFF2-40B4-BE49-F238E27FC236}">
                <a16:creationId xmlns:a16="http://schemas.microsoft.com/office/drawing/2014/main" id="{BCB3879E-F22E-4718-9FFE-32C18EF41581}"/>
              </a:ext>
            </a:extLst>
          </p:cNvPr>
          <p:cNvGrpSpPr/>
          <p:nvPr/>
        </p:nvGrpSpPr>
        <p:grpSpPr>
          <a:xfrm>
            <a:off x="3293754" y="4318165"/>
            <a:ext cx="1536797" cy="800251"/>
            <a:chOff x="3817146" y="4542909"/>
            <a:chExt cx="1544424" cy="804222"/>
          </a:xfrm>
        </p:grpSpPr>
        <p:cxnSp>
          <p:nvCxnSpPr>
            <p:cNvPr id="197" name="Straight Connector 196">
              <a:extLst>
                <a:ext uri="{FF2B5EF4-FFF2-40B4-BE49-F238E27FC236}">
                  <a16:creationId xmlns:a16="http://schemas.microsoft.com/office/drawing/2014/main" id="{E2B29456-1D26-49B9-BDE4-BA2F4994FCC1}"/>
                </a:ext>
              </a:extLst>
            </p:cNvPr>
            <p:cNvCxnSpPr/>
            <p:nvPr/>
          </p:nvCxnSpPr>
          <p:spPr>
            <a:xfrm flipV="1">
              <a:off x="3817146" y="5345436"/>
              <a:ext cx="767322" cy="1695"/>
            </a:xfrm>
            <a:prstGeom prst="line">
              <a:avLst/>
            </a:prstGeom>
            <a:ln w="12700">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9B51F10F-1E67-47DD-982E-E036B97A08AF}"/>
                </a:ext>
              </a:extLst>
            </p:cNvPr>
            <p:cNvCxnSpPr/>
            <p:nvPr/>
          </p:nvCxnSpPr>
          <p:spPr>
            <a:xfrm flipV="1">
              <a:off x="4580068" y="4542909"/>
              <a:ext cx="781502" cy="802527"/>
            </a:xfrm>
            <a:prstGeom prst="line">
              <a:avLst/>
            </a:prstGeom>
            <a:ln w="1270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01" name="Group 200">
            <a:extLst>
              <a:ext uri="{FF2B5EF4-FFF2-40B4-BE49-F238E27FC236}">
                <a16:creationId xmlns:a16="http://schemas.microsoft.com/office/drawing/2014/main" id="{FDE70646-B527-48F8-B506-EA851A1D1829}"/>
              </a:ext>
            </a:extLst>
          </p:cNvPr>
          <p:cNvGrpSpPr/>
          <p:nvPr/>
        </p:nvGrpSpPr>
        <p:grpSpPr>
          <a:xfrm>
            <a:off x="3293755" y="3866247"/>
            <a:ext cx="1261891" cy="221288"/>
            <a:chOff x="3817148" y="4088746"/>
            <a:chExt cx="1268153" cy="222386"/>
          </a:xfrm>
        </p:grpSpPr>
        <p:cxnSp>
          <p:nvCxnSpPr>
            <p:cNvPr id="202" name="Straight Connector 201">
              <a:extLst>
                <a:ext uri="{FF2B5EF4-FFF2-40B4-BE49-F238E27FC236}">
                  <a16:creationId xmlns:a16="http://schemas.microsoft.com/office/drawing/2014/main" id="{751B9026-5F6D-4BB7-BA46-161D529CCF0B}"/>
                </a:ext>
              </a:extLst>
            </p:cNvPr>
            <p:cNvCxnSpPr/>
            <p:nvPr/>
          </p:nvCxnSpPr>
          <p:spPr>
            <a:xfrm>
              <a:off x="3817148" y="4310735"/>
              <a:ext cx="644676" cy="397"/>
            </a:xfrm>
            <a:prstGeom prst="line">
              <a:avLst/>
            </a:prstGeom>
            <a:ln w="1270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70CB2C6E-0D18-47FF-8B67-8F62C072EFF0}"/>
                </a:ext>
              </a:extLst>
            </p:cNvPr>
            <p:cNvCxnSpPr/>
            <p:nvPr/>
          </p:nvCxnSpPr>
          <p:spPr>
            <a:xfrm flipV="1">
              <a:off x="4428713" y="4088746"/>
              <a:ext cx="656588" cy="222386"/>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D5158F84-30D8-42E2-9252-33BEF35A5E22}"/>
              </a:ext>
            </a:extLst>
          </p:cNvPr>
          <p:cNvGrpSpPr/>
          <p:nvPr/>
        </p:nvGrpSpPr>
        <p:grpSpPr>
          <a:xfrm>
            <a:off x="2688907" y="1669120"/>
            <a:ext cx="710923" cy="710923"/>
            <a:chOff x="2016680" y="1239140"/>
            <a:chExt cx="533192" cy="533192"/>
          </a:xfrm>
        </p:grpSpPr>
        <p:grpSp>
          <p:nvGrpSpPr>
            <p:cNvPr id="187" name="Group 186">
              <a:extLst>
                <a:ext uri="{FF2B5EF4-FFF2-40B4-BE49-F238E27FC236}">
                  <a16:creationId xmlns:a16="http://schemas.microsoft.com/office/drawing/2014/main" id="{40106C6A-163D-4456-BAF6-996208B88FFD}"/>
                </a:ext>
              </a:extLst>
            </p:cNvPr>
            <p:cNvGrpSpPr/>
            <p:nvPr/>
          </p:nvGrpSpPr>
          <p:grpSpPr>
            <a:xfrm>
              <a:off x="2016680" y="1239140"/>
              <a:ext cx="533192" cy="533192"/>
              <a:chOff x="3209297" y="1880717"/>
              <a:chExt cx="714451" cy="714451"/>
            </a:xfrm>
          </p:grpSpPr>
          <p:sp>
            <p:nvSpPr>
              <p:cNvPr id="191" name="Oval 190">
                <a:extLst>
                  <a:ext uri="{FF2B5EF4-FFF2-40B4-BE49-F238E27FC236}">
                    <a16:creationId xmlns:a16="http://schemas.microsoft.com/office/drawing/2014/main" id="{2E2EC8BF-B2E1-43F7-B838-D93ED8F1503D}"/>
                  </a:ext>
                </a:extLst>
              </p:cNvPr>
              <p:cNvSpPr/>
              <p:nvPr/>
            </p:nvSpPr>
            <p:spPr>
              <a:xfrm flipH="1">
                <a:off x="3209297" y="1880717"/>
                <a:ext cx="714451" cy="7144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87">
                  <a:latin typeface="Raleway" panose="020B0503030101060003" pitchFamily="34" charset="0"/>
                  <a:ea typeface="Source Sans Pro" panose="020B0503030403020204" pitchFamily="34" charset="0"/>
                </a:endParaRPr>
              </a:p>
            </p:txBody>
          </p:sp>
          <p:sp>
            <p:nvSpPr>
              <p:cNvPr id="192" name="Oval 191">
                <a:extLst>
                  <a:ext uri="{FF2B5EF4-FFF2-40B4-BE49-F238E27FC236}">
                    <a16:creationId xmlns:a16="http://schemas.microsoft.com/office/drawing/2014/main" id="{DDA352F9-8827-40C9-9B8F-E40195A29924}"/>
                  </a:ext>
                </a:extLst>
              </p:cNvPr>
              <p:cNvSpPr/>
              <p:nvPr/>
            </p:nvSpPr>
            <p:spPr>
              <a:xfrm>
                <a:off x="3253577" y="1924997"/>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1">
                  <a:latin typeface="Raleway" panose="020B0503030101060003" pitchFamily="34" charset="0"/>
                  <a:ea typeface="Source Sans Pro" panose="020B0503030403020204" pitchFamily="34" charset="0"/>
                </a:endParaRPr>
              </a:p>
            </p:txBody>
          </p:sp>
        </p:grpSp>
        <p:sp>
          <p:nvSpPr>
            <p:cNvPr id="263" name="Freeform 162">
              <a:extLst>
                <a:ext uri="{FF2B5EF4-FFF2-40B4-BE49-F238E27FC236}">
                  <a16:creationId xmlns:a16="http://schemas.microsoft.com/office/drawing/2014/main" id="{FD3B132E-FC3E-411F-A9EF-C642D175905A}"/>
                </a:ext>
              </a:extLst>
            </p:cNvPr>
            <p:cNvSpPr>
              <a:spLocks noChangeAspect="1" noChangeArrowheads="1"/>
            </p:cNvSpPr>
            <p:nvPr/>
          </p:nvSpPr>
          <p:spPr bwMode="auto">
            <a:xfrm>
              <a:off x="2171542" y="1365021"/>
              <a:ext cx="213738" cy="255812"/>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388" dirty="0">
                <a:latin typeface="Raleway" panose="020B0503030101060003" pitchFamily="34" charset="0"/>
                <a:ea typeface="Source Sans Pro" panose="020B0503030403020204" pitchFamily="34" charset="0"/>
              </a:endParaRPr>
            </a:p>
          </p:txBody>
        </p:sp>
      </p:grpSp>
      <p:grpSp>
        <p:nvGrpSpPr>
          <p:cNvPr id="27" name="Group 26">
            <a:extLst>
              <a:ext uri="{FF2B5EF4-FFF2-40B4-BE49-F238E27FC236}">
                <a16:creationId xmlns:a16="http://schemas.microsoft.com/office/drawing/2014/main" id="{55599A38-E242-44AD-8530-7900D33C6545}"/>
              </a:ext>
            </a:extLst>
          </p:cNvPr>
          <p:cNvGrpSpPr/>
          <p:nvPr/>
        </p:nvGrpSpPr>
        <p:grpSpPr>
          <a:xfrm>
            <a:off x="2689284" y="4772161"/>
            <a:ext cx="710545" cy="699508"/>
            <a:chOff x="2016962" y="3566420"/>
            <a:chExt cx="532909" cy="524631"/>
          </a:xfrm>
        </p:grpSpPr>
        <p:sp>
          <p:nvSpPr>
            <p:cNvPr id="193" name="Oval 192">
              <a:extLst>
                <a:ext uri="{FF2B5EF4-FFF2-40B4-BE49-F238E27FC236}">
                  <a16:creationId xmlns:a16="http://schemas.microsoft.com/office/drawing/2014/main" id="{66411CC5-D547-4B28-95C0-749A2F6975AF}"/>
                </a:ext>
              </a:extLst>
            </p:cNvPr>
            <p:cNvSpPr/>
            <p:nvPr/>
          </p:nvSpPr>
          <p:spPr>
            <a:xfrm flipH="1">
              <a:off x="2016962" y="3566420"/>
              <a:ext cx="532909" cy="5246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87">
                <a:latin typeface="Raleway" panose="020B0503030101060003" pitchFamily="34" charset="0"/>
                <a:ea typeface="Source Sans Pro" panose="020B0503030403020204" pitchFamily="34" charset="0"/>
              </a:endParaRPr>
            </a:p>
          </p:txBody>
        </p:sp>
        <p:sp>
          <p:nvSpPr>
            <p:cNvPr id="194" name="Oval 193">
              <a:extLst>
                <a:ext uri="{FF2B5EF4-FFF2-40B4-BE49-F238E27FC236}">
                  <a16:creationId xmlns:a16="http://schemas.microsoft.com/office/drawing/2014/main" id="{1D7A1F21-F834-4410-A946-6352E965BABA}"/>
                </a:ext>
              </a:extLst>
            </p:cNvPr>
            <p:cNvSpPr/>
            <p:nvPr/>
          </p:nvSpPr>
          <p:spPr>
            <a:xfrm>
              <a:off x="2049726" y="3592562"/>
              <a:ext cx="467100" cy="4671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1">
                <a:latin typeface="Raleway" panose="020B0503030101060003" pitchFamily="34" charset="0"/>
                <a:ea typeface="Source Sans Pro" panose="020B0503030403020204" pitchFamily="34" charset="0"/>
              </a:endParaRPr>
            </a:p>
          </p:txBody>
        </p:sp>
        <p:grpSp>
          <p:nvGrpSpPr>
            <p:cNvPr id="12" name="Group 11">
              <a:extLst>
                <a:ext uri="{FF2B5EF4-FFF2-40B4-BE49-F238E27FC236}">
                  <a16:creationId xmlns:a16="http://schemas.microsoft.com/office/drawing/2014/main" id="{483977E7-21F6-4B0B-9AEB-EABB5690EF60}"/>
                </a:ext>
              </a:extLst>
            </p:cNvPr>
            <p:cNvGrpSpPr/>
            <p:nvPr/>
          </p:nvGrpSpPr>
          <p:grpSpPr>
            <a:xfrm>
              <a:off x="2161809" y="3652229"/>
              <a:ext cx="272616" cy="332650"/>
              <a:chOff x="2398777" y="4311516"/>
              <a:chExt cx="568114" cy="626740"/>
            </a:xfrm>
            <a:solidFill>
              <a:schemeClr val="bg1"/>
            </a:solidFill>
          </p:grpSpPr>
          <p:grpSp>
            <p:nvGrpSpPr>
              <p:cNvPr id="270" name="Group 269">
                <a:extLst>
                  <a:ext uri="{FF2B5EF4-FFF2-40B4-BE49-F238E27FC236}">
                    <a16:creationId xmlns:a16="http://schemas.microsoft.com/office/drawing/2014/main" id="{7ABFD2AC-5BC0-4D07-871C-BA8BA5304B67}"/>
                  </a:ext>
                </a:extLst>
              </p:cNvPr>
              <p:cNvGrpSpPr/>
              <p:nvPr/>
            </p:nvGrpSpPr>
            <p:grpSpPr>
              <a:xfrm>
                <a:off x="2398777" y="4311516"/>
                <a:ext cx="442912" cy="490538"/>
                <a:chOff x="10548938" y="3619500"/>
                <a:chExt cx="442912" cy="490538"/>
              </a:xfrm>
              <a:grpFill/>
            </p:grpSpPr>
            <p:sp>
              <p:nvSpPr>
                <p:cNvPr id="271" name="Freeform 25">
                  <a:extLst>
                    <a:ext uri="{FF2B5EF4-FFF2-40B4-BE49-F238E27FC236}">
                      <a16:creationId xmlns:a16="http://schemas.microsoft.com/office/drawing/2014/main" id="{099F1648-1887-4BDF-B81A-979D2FFF708A}"/>
                    </a:ext>
                  </a:extLst>
                </p:cNvPr>
                <p:cNvSpPr>
                  <a:spLocks noEditPoints="1"/>
                </p:cNvSpPr>
                <p:nvPr/>
              </p:nvSpPr>
              <p:spPr bwMode="auto">
                <a:xfrm>
                  <a:off x="10575925" y="3619500"/>
                  <a:ext cx="388937" cy="347663"/>
                </a:xfrm>
                <a:custGeom>
                  <a:avLst/>
                  <a:gdLst>
                    <a:gd name="T0" fmla="*/ 8 w 101"/>
                    <a:gd name="T1" fmla="*/ 81 h 91"/>
                    <a:gd name="T2" fmla="*/ 27 w 101"/>
                    <a:gd name="T3" fmla="*/ 82 h 91"/>
                    <a:gd name="T4" fmla="*/ 74 w 101"/>
                    <a:gd name="T5" fmla="*/ 82 h 91"/>
                    <a:gd name="T6" fmla="*/ 94 w 101"/>
                    <a:gd name="T7" fmla="*/ 81 h 91"/>
                    <a:gd name="T8" fmla="*/ 99 w 101"/>
                    <a:gd name="T9" fmla="*/ 56 h 91"/>
                    <a:gd name="T10" fmla="*/ 93 w 101"/>
                    <a:gd name="T11" fmla="*/ 42 h 91"/>
                    <a:gd name="T12" fmla="*/ 92 w 101"/>
                    <a:gd name="T13" fmla="*/ 32 h 91"/>
                    <a:gd name="T14" fmla="*/ 69 w 101"/>
                    <a:gd name="T15" fmla="*/ 4 h 91"/>
                    <a:gd name="T16" fmla="*/ 66 w 101"/>
                    <a:gd name="T17" fmla="*/ 3 h 91"/>
                    <a:gd name="T18" fmla="*/ 63 w 101"/>
                    <a:gd name="T19" fmla="*/ 2 h 91"/>
                    <a:gd name="T20" fmla="*/ 51 w 101"/>
                    <a:gd name="T21" fmla="*/ 0 h 91"/>
                    <a:gd name="T22" fmla="*/ 9 w 101"/>
                    <a:gd name="T23" fmla="*/ 33 h 91"/>
                    <a:gd name="T24" fmla="*/ 8 w 101"/>
                    <a:gd name="T25" fmla="*/ 35 h 91"/>
                    <a:gd name="T26" fmla="*/ 8 w 101"/>
                    <a:gd name="T27" fmla="*/ 37 h 91"/>
                    <a:gd name="T28" fmla="*/ 7 w 101"/>
                    <a:gd name="T29" fmla="*/ 42 h 91"/>
                    <a:gd name="T30" fmla="*/ 8 w 101"/>
                    <a:gd name="T31" fmla="*/ 65 h 91"/>
                    <a:gd name="T32" fmla="*/ 13 w 101"/>
                    <a:gd name="T33" fmla="*/ 65 h 91"/>
                    <a:gd name="T34" fmla="*/ 12 w 101"/>
                    <a:gd name="T35" fmla="*/ 79 h 91"/>
                    <a:gd name="T36" fmla="*/ 90 w 101"/>
                    <a:gd name="T37" fmla="*/ 79 h 91"/>
                    <a:gd name="T38" fmla="*/ 88 w 101"/>
                    <a:gd name="T39" fmla="*/ 65 h 91"/>
                    <a:gd name="T40" fmla="*/ 90 w 101"/>
                    <a:gd name="T41" fmla="*/ 65 h 91"/>
                    <a:gd name="T42" fmla="*/ 51 w 101"/>
                    <a:gd name="T43" fmla="*/ 4 h 91"/>
                    <a:gd name="T44" fmla="*/ 88 w 101"/>
                    <a:gd name="T45" fmla="*/ 32 h 91"/>
                    <a:gd name="T46" fmla="*/ 36 w 101"/>
                    <a:gd name="T47" fmla="*/ 18 h 91"/>
                    <a:gd name="T48" fmla="*/ 34 w 101"/>
                    <a:gd name="T49" fmla="*/ 18 h 91"/>
                    <a:gd name="T50" fmla="*/ 12 w 101"/>
                    <a:gd name="T51" fmla="*/ 35 h 91"/>
                    <a:gd name="T52" fmla="*/ 8 w 101"/>
                    <a:gd name="T53" fmla="*/ 45 h 91"/>
                    <a:gd name="T54" fmla="*/ 11 w 101"/>
                    <a:gd name="T55" fmla="*/ 43 h 91"/>
                    <a:gd name="T56" fmla="*/ 35 w 101"/>
                    <a:gd name="T57" fmla="*/ 23 h 91"/>
                    <a:gd name="T58" fmla="*/ 89 w 101"/>
                    <a:gd name="T59" fmla="*/ 35 h 91"/>
                    <a:gd name="T60" fmla="*/ 90 w 101"/>
                    <a:gd name="T61" fmla="*/ 44 h 91"/>
                    <a:gd name="T62" fmla="*/ 93 w 101"/>
                    <a:gd name="T63" fmla="*/ 45 h 91"/>
                    <a:gd name="T64" fmla="*/ 92 w 101"/>
                    <a:gd name="T65" fmla="*/ 61 h 91"/>
                    <a:gd name="T66" fmla="*/ 88 w 101"/>
                    <a:gd name="T67" fmla="*/ 62 h 91"/>
                    <a:gd name="T68" fmla="*/ 85 w 101"/>
                    <a:gd name="T69" fmla="*/ 63 h 91"/>
                    <a:gd name="T70" fmla="*/ 15 w 101"/>
                    <a:gd name="T71" fmla="*/ 63 h 91"/>
                    <a:gd name="T72" fmla="*/ 13 w 101"/>
                    <a:gd name="T73" fmla="*/ 62 h 91"/>
                    <a:gd name="T74" fmla="*/ 5 w 101"/>
                    <a:gd name="T75" fmla="*/ 5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91">
                      <a:moveTo>
                        <a:pt x="8" y="65"/>
                      </a:moveTo>
                      <a:cubicBezTo>
                        <a:pt x="8" y="81"/>
                        <a:pt x="8" y="81"/>
                        <a:pt x="8" y="81"/>
                      </a:cubicBezTo>
                      <a:cubicBezTo>
                        <a:pt x="8" y="81"/>
                        <a:pt x="9" y="82"/>
                        <a:pt x="10" y="82"/>
                      </a:cubicBezTo>
                      <a:cubicBezTo>
                        <a:pt x="27" y="82"/>
                        <a:pt x="27" y="82"/>
                        <a:pt x="27" y="82"/>
                      </a:cubicBezTo>
                      <a:cubicBezTo>
                        <a:pt x="34" y="88"/>
                        <a:pt x="42" y="91"/>
                        <a:pt x="50" y="91"/>
                      </a:cubicBezTo>
                      <a:cubicBezTo>
                        <a:pt x="59" y="91"/>
                        <a:pt x="67" y="88"/>
                        <a:pt x="74" y="82"/>
                      </a:cubicBezTo>
                      <a:cubicBezTo>
                        <a:pt x="92" y="82"/>
                        <a:pt x="92" y="82"/>
                        <a:pt x="92" y="82"/>
                      </a:cubicBezTo>
                      <a:cubicBezTo>
                        <a:pt x="93" y="82"/>
                        <a:pt x="94" y="81"/>
                        <a:pt x="94" y="81"/>
                      </a:cubicBezTo>
                      <a:cubicBezTo>
                        <a:pt x="94" y="64"/>
                        <a:pt x="94" y="64"/>
                        <a:pt x="94" y="64"/>
                      </a:cubicBezTo>
                      <a:cubicBezTo>
                        <a:pt x="96" y="62"/>
                        <a:pt x="98" y="59"/>
                        <a:pt x="99" y="56"/>
                      </a:cubicBezTo>
                      <a:cubicBezTo>
                        <a:pt x="101" y="50"/>
                        <a:pt x="98" y="43"/>
                        <a:pt x="93" y="42"/>
                      </a:cubicBezTo>
                      <a:cubicBezTo>
                        <a:pt x="93" y="42"/>
                        <a:pt x="93" y="42"/>
                        <a:pt x="93" y="42"/>
                      </a:cubicBezTo>
                      <a:cubicBezTo>
                        <a:pt x="93" y="39"/>
                        <a:pt x="93" y="36"/>
                        <a:pt x="92" y="33"/>
                      </a:cubicBezTo>
                      <a:cubicBezTo>
                        <a:pt x="92" y="33"/>
                        <a:pt x="92" y="32"/>
                        <a:pt x="92" y="32"/>
                      </a:cubicBezTo>
                      <a:cubicBezTo>
                        <a:pt x="92" y="32"/>
                        <a:pt x="92" y="32"/>
                        <a:pt x="92" y="31"/>
                      </a:cubicBezTo>
                      <a:cubicBezTo>
                        <a:pt x="88" y="20"/>
                        <a:pt x="80" y="10"/>
                        <a:pt x="69" y="4"/>
                      </a:cubicBezTo>
                      <a:cubicBezTo>
                        <a:pt x="69" y="4"/>
                        <a:pt x="68" y="4"/>
                        <a:pt x="67" y="3"/>
                      </a:cubicBezTo>
                      <a:cubicBezTo>
                        <a:pt x="67" y="3"/>
                        <a:pt x="67" y="3"/>
                        <a:pt x="66" y="3"/>
                      </a:cubicBezTo>
                      <a:cubicBezTo>
                        <a:pt x="65" y="3"/>
                        <a:pt x="64" y="2"/>
                        <a:pt x="63" y="2"/>
                      </a:cubicBezTo>
                      <a:cubicBezTo>
                        <a:pt x="63" y="2"/>
                        <a:pt x="63" y="2"/>
                        <a:pt x="63" y="2"/>
                      </a:cubicBezTo>
                      <a:cubicBezTo>
                        <a:pt x="59" y="1"/>
                        <a:pt x="55" y="0"/>
                        <a:pt x="51" y="0"/>
                      </a:cubicBezTo>
                      <a:cubicBezTo>
                        <a:pt x="51" y="0"/>
                        <a:pt x="51" y="0"/>
                        <a:pt x="51" y="0"/>
                      </a:cubicBezTo>
                      <a:cubicBezTo>
                        <a:pt x="50" y="0"/>
                        <a:pt x="50" y="0"/>
                        <a:pt x="50" y="0"/>
                      </a:cubicBezTo>
                      <a:cubicBezTo>
                        <a:pt x="30" y="0"/>
                        <a:pt x="13" y="14"/>
                        <a:pt x="9" y="33"/>
                      </a:cubicBezTo>
                      <a:cubicBezTo>
                        <a:pt x="9" y="33"/>
                        <a:pt x="9" y="33"/>
                        <a:pt x="9" y="33"/>
                      </a:cubicBezTo>
                      <a:cubicBezTo>
                        <a:pt x="8" y="34"/>
                        <a:pt x="8" y="34"/>
                        <a:pt x="8" y="35"/>
                      </a:cubicBezTo>
                      <a:cubicBezTo>
                        <a:pt x="8" y="36"/>
                        <a:pt x="8" y="36"/>
                        <a:pt x="8" y="37"/>
                      </a:cubicBezTo>
                      <a:cubicBezTo>
                        <a:pt x="8" y="37"/>
                        <a:pt x="8" y="37"/>
                        <a:pt x="8" y="37"/>
                      </a:cubicBezTo>
                      <a:cubicBezTo>
                        <a:pt x="7" y="38"/>
                        <a:pt x="7" y="40"/>
                        <a:pt x="7" y="42"/>
                      </a:cubicBezTo>
                      <a:cubicBezTo>
                        <a:pt x="7" y="42"/>
                        <a:pt x="7" y="42"/>
                        <a:pt x="7" y="42"/>
                      </a:cubicBezTo>
                      <a:cubicBezTo>
                        <a:pt x="2" y="43"/>
                        <a:pt x="0" y="50"/>
                        <a:pt x="1" y="56"/>
                      </a:cubicBezTo>
                      <a:cubicBezTo>
                        <a:pt x="3" y="60"/>
                        <a:pt x="5" y="63"/>
                        <a:pt x="8" y="65"/>
                      </a:cubicBezTo>
                      <a:close/>
                      <a:moveTo>
                        <a:pt x="12" y="65"/>
                      </a:moveTo>
                      <a:cubicBezTo>
                        <a:pt x="12" y="65"/>
                        <a:pt x="12" y="65"/>
                        <a:pt x="13" y="65"/>
                      </a:cubicBezTo>
                      <a:cubicBezTo>
                        <a:pt x="15" y="71"/>
                        <a:pt x="19" y="75"/>
                        <a:pt x="23" y="79"/>
                      </a:cubicBezTo>
                      <a:cubicBezTo>
                        <a:pt x="12" y="79"/>
                        <a:pt x="12" y="79"/>
                        <a:pt x="12" y="79"/>
                      </a:cubicBezTo>
                      <a:lnTo>
                        <a:pt x="12" y="65"/>
                      </a:lnTo>
                      <a:close/>
                      <a:moveTo>
                        <a:pt x="90" y="79"/>
                      </a:moveTo>
                      <a:cubicBezTo>
                        <a:pt x="78" y="79"/>
                        <a:pt x="78" y="79"/>
                        <a:pt x="78" y="79"/>
                      </a:cubicBezTo>
                      <a:cubicBezTo>
                        <a:pt x="82" y="75"/>
                        <a:pt x="85" y="71"/>
                        <a:pt x="88" y="65"/>
                      </a:cubicBezTo>
                      <a:cubicBezTo>
                        <a:pt x="88" y="65"/>
                        <a:pt x="89" y="66"/>
                        <a:pt x="89" y="66"/>
                      </a:cubicBezTo>
                      <a:cubicBezTo>
                        <a:pt x="89" y="66"/>
                        <a:pt x="90" y="65"/>
                        <a:pt x="90" y="65"/>
                      </a:cubicBezTo>
                      <a:lnTo>
                        <a:pt x="90" y="79"/>
                      </a:lnTo>
                      <a:close/>
                      <a:moveTo>
                        <a:pt x="51" y="4"/>
                      </a:moveTo>
                      <a:cubicBezTo>
                        <a:pt x="57" y="4"/>
                        <a:pt x="63" y="5"/>
                        <a:pt x="69" y="8"/>
                      </a:cubicBezTo>
                      <a:cubicBezTo>
                        <a:pt x="78" y="13"/>
                        <a:pt x="85" y="22"/>
                        <a:pt x="88" y="32"/>
                      </a:cubicBezTo>
                      <a:cubicBezTo>
                        <a:pt x="83" y="34"/>
                        <a:pt x="77" y="36"/>
                        <a:pt x="70" y="36"/>
                      </a:cubicBezTo>
                      <a:cubicBezTo>
                        <a:pt x="56" y="36"/>
                        <a:pt x="44" y="29"/>
                        <a:pt x="36" y="18"/>
                      </a:cubicBezTo>
                      <a:cubicBezTo>
                        <a:pt x="36" y="18"/>
                        <a:pt x="35" y="18"/>
                        <a:pt x="35" y="18"/>
                      </a:cubicBezTo>
                      <a:cubicBezTo>
                        <a:pt x="35" y="18"/>
                        <a:pt x="35" y="18"/>
                        <a:pt x="34" y="18"/>
                      </a:cubicBezTo>
                      <a:cubicBezTo>
                        <a:pt x="34" y="18"/>
                        <a:pt x="33" y="18"/>
                        <a:pt x="33" y="19"/>
                      </a:cubicBezTo>
                      <a:cubicBezTo>
                        <a:pt x="29" y="27"/>
                        <a:pt x="21" y="33"/>
                        <a:pt x="12" y="35"/>
                      </a:cubicBezTo>
                      <a:cubicBezTo>
                        <a:pt x="16" y="17"/>
                        <a:pt x="32" y="4"/>
                        <a:pt x="51" y="4"/>
                      </a:cubicBezTo>
                      <a:close/>
                      <a:moveTo>
                        <a:pt x="8" y="45"/>
                      </a:moveTo>
                      <a:cubicBezTo>
                        <a:pt x="8" y="45"/>
                        <a:pt x="9" y="45"/>
                        <a:pt x="9" y="45"/>
                      </a:cubicBezTo>
                      <a:cubicBezTo>
                        <a:pt x="10" y="45"/>
                        <a:pt x="11" y="44"/>
                        <a:pt x="11" y="43"/>
                      </a:cubicBezTo>
                      <a:cubicBezTo>
                        <a:pt x="11" y="41"/>
                        <a:pt x="11" y="40"/>
                        <a:pt x="11" y="38"/>
                      </a:cubicBezTo>
                      <a:cubicBezTo>
                        <a:pt x="21" y="37"/>
                        <a:pt x="30" y="31"/>
                        <a:pt x="35" y="23"/>
                      </a:cubicBezTo>
                      <a:cubicBezTo>
                        <a:pt x="43" y="33"/>
                        <a:pt x="56" y="39"/>
                        <a:pt x="70" y="39"/>
                      </a:cubicBezTo>
                      <a:cubicBezTo>
                        <a:pt x="77" y="39"/>
                        <a:pt x="84" y="38"/>
                        <a:pt x="89" y="35"/>
                      </a:cubicBezTo>
                      <a:cubicBezTo>
                        <a:pt x="89" y="38"/>
                        <a:pt x="90" y="40"/>
                        <a:pt x="90" y="43"/>
                      </a:cubicBezTo>
                      <a:cubicBezTo>
                        <a:pt x="90" y="44"/>
                        <a:pt x="90" y="44"/>
                        <a:pt x="90" y="44"/>
                      </a:cubicBezTo>
                      <a:cubicBezTo>
                        <a:pt x="90" y="45"/>
                        <a:pt x="90" y="45"/>
                        <a:pt x="91" y="45"/>
                      </a:cubicBezTo>
                      <a:cubicBezTo>
                        <a:pt x="92" y="45"/>
                        <a:pt x="92" y="45"/>
                        <a:pt x="93" y="45"/>
                      </a:cubicBezTo>
                      <a:cubicBezTo>
                        <a:pt x="95" y="46"/>
                        <a:pt x="97" y="51"/>
                        <a:pt x="96" y="55"/>
                      </a:cubicBezTo>
                      <a:cubicBezTo>
                        <a:pt x="95" y="58"/>
                        <a:pt x="93" y="60"/>
                        <a:pt x="92" y="61"/>
                      </a:cubicBezTo>
                      <a:cubicBezTo>
                        <a:pt x="91" y="61"/>
                        <a:pt x="91" y="61"/>
                        <a:pt x="91" y="61"/>
                      </a:cubicBezTo>
                      <a:cubicBezTo>
                        <a:pt x="90" y="62"/>
                        <a:pt x="89" y="62"/>
                        <a:pt x="88" y="62"/>
                      </a:cubicBezTo>
                      <a:cubicBezTo>
                        <a:pt x="88" y="62"/>
                        <a:pt x="88" y="62"/>
                        <a:pt x="87" y="62"/>
                      </a:cubicBezTo>
                      <a:cubicBezTo>
                        <a:pt x="87" y="61"/>
                        <a:pt x="86" y="62"/>
                        <a:pt x="85" y="63"/>
                      </a:cubicBezTo>
                      <a:cubicBezTo>
                        <a:pt x="78" y="78"/>
                        <a:pt x="64" y="87"/>
                        <a:pt x="50" y="87"/>
                      </a:cubicBezTo>
                      <a:cubicBezTo>
                        <a:pt x="36" y="87"/>
                        <a:pt x="23" y="78"/>
                        <a:pt x="15" y="63"/>
                      </a:cubicBezTo>
                      <a:cubicBezTo>
                        <a:pt x="15" y="62"/>
                        <a:pt x="14" y="62"/>
                        <a:pt x="14" y="62"/>
                      </a:cubicBezTo>
                      <a:cubicBezTo>
                        <a:pt x="14" y="62"/>
                        <a:pt x="13" y="62"/>
                        <a:pt x="13" y="62"/>
                      </a:cubicBezTo>
                      <a:cubicBezTo>
                        <a:pt x="13" y="62"/>
                        <a:pt x="13" y="62"/>
                        <a:pt x="13" y="62"/>
                      </a:cubicBezTo>
                      <a:cubicBezTo>
                        <a:pt x="10" y="63"/>
                        <a:pt x="6" y="60"/>
                        <a:pt x="5" y="55"/>
                      </a:cubicBezTo>
                      <a:cubicBezTo>
                        <a:pt x="4" y="51"/>
                        <a:pt x="5" y="46"/>
                        <a:pt x="8" y="45"/>
                      </a:cubicBezTo>
                      <a:close/>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72" name="Freeform 26">
                  <a:extLst>
                    <a:ext uri="{FF2B5EF4-FFF2-40B4-BE49-F238E27FC236}">
                      <a16:creationId xmlns:a16="http://schemas.microsoft.com/office/drawing/2014/main" id="{F6692B08-FFC6-474F-A443-03D77B307576}"/>
                    </a:ext>
                  </a:extLst>
                </p:cNvPr>
                <p:cNvSpPr>
                  <a:spLocks noEditPoints="1"/>
                </p:cNvSpPr>
                <p:nvPr/>
              </p:nvSpPr>
              <p:spPr bwMode="auto">
                <a:xfrm>
                  <a:off x="10548938" y="3960813"/>
                  <a:ext cx="442912" cy="149225"/>
                </a:xfrm>
                <a:custGeom>
                  <a:avLst/>
                  <a:gdLst>
                    <a:gd name="T0" fmla="*/ 94 w 115"/>
                    <a:gd name="T1" fmla="*/ 0 h 39"/>
                    <a:gd name="T2" fmla="*/ 81 w 115"/>
                    <a:gd name="T3" fmla="*/ 0 h 39"/>
                    <a:gd name="T4" fmla="*/ 80 w 115"/>
                    <a:gd name="T5" fmla="*/ 1 h 39"/>
                    <a:gd name="T6" fmla="*/ 57 w 115"/>
                    <a:gd name="T7" fmla="*/ 11 h 39"/>
                    <a:gd name="T8" fmla="*/ 35 w 115"/>
                    <a:gd name="T9" fmla="*/ 1 h 39"/>
                    <a:gd name="T10" fmla="*/ 34 w 115"/>
                    <a:gd name="T11" fmla="*/ 0 h 39"/>
                    <a:gd name="T12" fmla="*/ 20 w 115"/>
                    <a:gd name="T13" fmla="*/ 0 h 39"/>
                    <a:gd name="T14" fmla="*/ 0 w 115"/>
                    <a:gd name="T15" fmla="*/ 31 h 39"/>
                    <a:gd name="T16" fmla="*/ 0 w 115"/>
                    <a:gd name="T17" fmla="*/ 37 h 39"/>
                    <a:gd name="T18" fmla="*/ 1 w 115"/>
                    <a:gd name="T19" fmla="*/ 39 h 39"/>
                    <a:gd name="T20" fmla="*/ 113 w 115"/>
                    <a:gd name="T21" fmla="*/ 39 h 39"/>
                    <a:gd name="T22" fmla="*/ 115 w 115"/>
                    <a:gd name="T23" fmla="*/ 37 h 39"/>
                    <a:gd name="T24" fmla="*/ 115 w 115"/>
                    <a:gd name="T25" fmla="*/ 31 h 39"/>
                    <a:gd name="T26" fmla="*/ 94 w 115"/>
                    <a:gd name="T27" fmla="*/ 0 h 39"/>
                    <a:gd name="T28" fmla="*/ 111 w 115"/>
                    <a:gd name="T29" fmla="*/ 35 h 39"/>
                    <a:gd name="T30" fmla="*/ 3 w 115"/>
                    <a:gd name="T31" fmla="*/ 35 h 39"/>
                    <a:gd name="T32" fmla="*/ 3 w 115"/>
                    <a:gd name="T33" fmla="*/ 31 h 39"/>
                    <a:gd name="T34" fmla="*/ 20 w 115"/>
                    <a:gd name="T35" fmla="*/ 4 h 39"/>
                    <a:gd name="T36" fmla="*/ 33 w 115"/>
                    <a:gd name="T37" fmla="*/ 4 h 39"/>
                    <a:gd name="T38" fmla="*/ 57 w 115"/>
                    <a:gd name="T39" fmla="*/ 14 h 39"/>
                    <a:gd name="T40" fmla="*/ 82 w 115"/>
                    <a:gd name="T41" fmla="*/ 4 h 39"/>
                    <a:gd name="T42" fmla="*/ 94 w 115"/>
                    <a:gd name="T43" fmla="*/ 4 h 39"/>
                    <a:gd name="T44" fmla="*/ 111 w 115"/>
                    <a:gd name="T45" fmla="*/ 31 h 39"/>
                    <a:gd name="T46" fmla="*/ 111 w 115"/>
                    <a:gd name="T4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 h="39">
                      <a:moveTo>
                        <a:pt x="94" y="0"/>
                      </a:moveTo>
                      <a:cubicBezTo>
                        <a:pt x="81" y="0"/>
                        <a:pt x="81" y="0"/>
                        <a:pt x="81" y="0"/>
                      </a:cubicBezTo>
                      <a:cubicBezTo>
                        <a:pt x="80" y="0"/>
                        <a:pt x="80" y="0"/>
                        <a:pt x="80" y="1"/>
                      </a:cubicBezTo>
                      <a:cubicBezTo>
                        <a:pt x="74" y="9"/>
                        <a:pt x="65" y="11"/>
                        <a:pt x="57" y="11"/>
                      </a:cubicBezTo>
                      <a:cubicBezTo>
                        <a:pt x="49" y="11"/>
                        <a:pt x="41" y="9"/>
                        <a:pt x="35" y="1"/>
                      </a:cubicBezTo>
                      <a:cubicBezTo>
                        <a:pt x="35" y="0"/>
                        <a:pt x="34" y="0"/>
                        <a:pt x="34" y="0"/>
                      </a:cubicBezTo>
                      <a:cubicBezTo>
                        <a:pt x="20" y="0"/>
                        <a:pt x="20" y="0"/>
                        <a:pt x="20" y="0"/>
                      </a:cubicBezTo>
                      <a:cubicBezTo>
                        <a:pt x="9" y="0"/>
                        <a:pt x="0" y="14"/>
                        <a:pt x="0" y="31"/>
                      </a:cubicBezTo>
                      <a:cubicBezTo>
                        <a:pt x="0" y="37"/>
                        <a:pt x="0" y="37"/>
                        <a:pt x="0" y="37"/>
                      </a:cubicBezTo>
                      <a:cubicBezTo>
                        <a:pt x="0" y="38"/>
                        <a:pt x="0" y="39"/>
                        <a:pt x="1" y="39"/>
                      </a:cubicBezTo>
                      <a:cubicBezTo>
                        <a:pt x="113" y="39"/>
                        <a:pt x="113" y="39"/>
                        <a:pt x="113" y="39"/>
                      </a:cubicBezTo>
                      <a:cubicBezTo>
                        <a:pt x="114" y="39"/>
                        <a:pt x="115" y="38"/>
                        <a:pt x="115" y="37"/>
                      </a:cubicBezTo>
                      <a:cubicBezTo>
                        <a:pt x="115" y="31"/>
                        <a:pt x="115" y="31"/>
                        <a:pt x="115" y="31"/>
                      </a:cubicBezTo>
                      <a:cubicBezTo>
                        <a:pt x="115" y="14"/>
                        <a:pt x="106" y="0"/>
                        <a:pt x="94" y="0"/>
                      </a:cubicBezTo>
                      <a:close/>
                      <a:moveTo>
                        <a:pt x="111" y="35"/>
                      </a:moveTo>
                      <a:cubicBezTo>
                        <a:pt x="3" y="35"/>
                        <a:pt x="3" y="35"/>
                        <a:pt x="3" y="35"/>
                      </a:cubicBezTo>
                      <a:cubicBezTo>
                        <a:pt x="3" y="31"/>
                        <a:pt x="3" y="31"/>
                        <a:pt x="3" y="31"/>
                      </a:cubicBezTo>
                      <a:cubicBezTo>
                        <a:pt x="3" y="16"/>
                        <a:pt x="11" y="4"/>
                        <a:pt x="20" y="4"/>
                      </a:cubicBezTo>
                      <a:cubicBezTo>
                        <a:pt x="33" y="4"/>
                        <a:pt x="33" y="4"/>
                        <a:pt x="33" y="4"/>
                      </a:cubicBezTo>
                      <a:cubicBezTo>
                        <a:pt x="39" y="13"/>
                        <a:pt x="49" y="14"/>
                        <a:pt x="57" y="14"/>
                      </a:cubicBezTo>
                      <a:cubicBezTo>
                        <a:pt x="66" y="14"/>
                        <a:pt x="75" y="13"/>
                        <a:pt x="82" y="4"/>
                      </a:cubicBezTo>
                      <a:cubicBezTo>
                        <a:pt x="94" y="4"/>
                        <a:pt x="94" y="4"/>
                        <a:pt x="94" y="4"/>
                      </a:cubicBezTo>
                      <a:cubicBezTo>
                        <a:pt x="104" y="4"/>
                        <a:pt x="111" y="16"/>
                        <a:pt x="111" y="31"/>
                      </a:cubicBezTo>
                      <a:lnTo>
                        <a:pt x="111" y="35"/>
                      </a:lnTo>
                      <a:close/>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nvGrpSpPr>
              <p:cNvPr id="273" name="Group 272">
                <a:extLst>
                  <a:ext uri="{FF2B5EF4-FFF2-40B4-BE49-F238E27FC236}">
                    <a16:creationId xmlns:a16="http://schemas.microsoft.com/office/drawing/2014/main" id="{DFB7FC9D-FB84-40F2-807B-C68E17E771E8}"/>
                  </a:ext>
                </a:extLst>
              </p:cNvPr>
              <p:cNvGrpSpPr/>
              <p:nvPr/>
            </p:nvGrpSpPr>
            <p:grpSpPr>
              <a:xfrm flipH="1">
                <a:off x="2697585" y="4652134"/>
                <a:ext cx="269306" cy="286122"/>
                <a:chOff x="10377488" y="1201738"/>
                <a:chExt cx="492124" cy="492125"/>
              </a:xfrm>
              <a:grpFill/>
            </p:grpSpPr>
            <p:sp>
              <p:nvSpPr>
                <p:cNvPr id="274" name="Freeform 227">
                  <a:extLst>
                    <a:ext uri="{FF2B5EF4-FFF2-40B4-BE49-F238E27FC236}">
                      <a16:creationId xmlns:a16="http://schemas.microsoft.com/office/drawing/2014/main" id="{09F4A3B6-68EB-4DA2-A168-838574057AE3}"/>
                    </a:ext>
                  </a:extLst>
                </p:cNvPr>
                <p:cNvSpPr>
                  <a:spLocks noEditPoints="1"/>
                </p:cNvSpPr>
                <p:nvPr/>
              </p:nvSpPr>
              <p:spPr bwMode="auto">
                <a:xfrm>
                  <a:off x="10499725" y="1201738"/>
                  <a:ext cx="369887" cy="373063"/>
                </a:xfrm>
                <a:custGeom>
                  <a:avLst/>
                  <a:gdLst>
                    <a:gd name="T0" fmla="*/ 48 w 96"/>
                    <a:gd name="T1" fmla="*/ 97 h 97"/>
                    <a:gd name="T2" fmla="*/ 0 w 96"/>
                    <a:gd name="T3" fmla="*/ 48 h 97"/>
                    <a:gd name="T4" fmla="*/ 48 w 96"/>
                    <a:gd name="T5" fmla="*/ 0 h 97"/>
                    <a:gd name="T6" fmla="*/ 96 w 96"/>
                    <a:gd name="T7" fmla="*/ 48 h 97"/>
                    <a:gd name="T8" fmla="*/ 48 w 96"/>
                    <a:gd name="T9" fmla="*/ 97 h 97"/>
                    <a:gd name="T10" fmla="*/ 48 w 96"/>
                    <a:gd name="T11" fmla="*/ 4 h 97"/>
                    <a:gd name="T12" fmla="*/ 3 w 96"/>
                    <a:gd name="T13" fmla="*/ 48 h 97"/>
                    <a:gd name="T14" fmla="*/ 48 w 96"/>
                    <a:gd name="T15" fmla="*/ 93 h 97"/>
                    <a:gd name="T16" fmla="*/ 93 w 96"/>
                    <a:gd name="T17" fmla="*/ 48 h 97"/>
                    <a:gd name="T18" fmla="*/ 48 w 96"/>
                    <a:gd name="T19" fmla="*/ 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48" y="97"/>
                      </a:moveTo>
                      <a:cubicBezTo>
                        <a:pt x="21" y="97"/>
                        <a:pt x="0" y="75"/>
                        <a:pt x="0" y="48"/>
                      </a:cubicBezTo>
                      <a:cubicBezTo>
                        <a:pt x="0" y="22"/>
                        <a:pt x="21" y="0"/>
                        <a:pt x="48" y="0"/>
                      </a:cubicBezTo>
                      <a:cubicBezTo>
                        <a:pt x="74" y="0"/>
                        <a:pt x="96" y="22"/>
                        <a:pt x="96" y="48"/>
                      </a:cubicBezTo>
                      <a:cubicBezTo>
                        <a:pt x="96" y="75"/>
                        <a:pt x="74" y="97"/>
                        <a:pt x="48" y="97"/>
                      </a:cubicBezTo>
                      <a:close/>
                      <a:moveTo>
                        <a:pt x="48" y="4"/>
                      </a:moveTo>
                      <a:cubicBezTo>
                        <a:pt x="23" y="4"/>
                        <a:pt x="3" y="24"/>
                        <a:pt x="3" y="48"/>
                      </a:cubicBezTo>
                      <a:cubicBezTo>
                        <a:pt x="3" y="73"/>
                        <a:pt x="23" y="93"/>
                        <a:pt x="48" y="93"/>
                      </a:cubicBezTo>
                      <a:cubicBezTo>
                        <a:pt x="73" y="93"/>
                        <a:pt x="93" y="73"/>
                        <a:pt x="93" y="48"/>
                      </a:cubicBezTo>
                      <a:cubicBezTo>
                        <a:pt x="93" y="24"/>
                        <a:pt x="73" y="4"/>
                        <a:pt x="48" y="4"/>
                      </a:cubicBezTo>
                      <a:close/>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75" name="Freeform 228">
                  <a:extLst>
                    <a:ext uri="{FF2B5EF4-FFF2-40B4-BE49-F238E27FC236}">
                      <a16:creationId xmlns:a16="http://schemas.microsoft.com/office/drawing/2014/main" id="{7727BA72-18E9-4886-976F-2CC0B04318DF}"/>
                    </a:ext>
                  </a:extLst>
                </p:cNvPr>
                <p:cNvSpPr>
                  <a:spLocks noEditPoints="1"/>
                </p:cNvSpPr>
                <p:nvPr/>
              </p:nvSpPr>
              <p:spPr bwMode="auto">
                <a:xfrm>
                  <a:off x="10377488" y="1497013"/>
                  <a:ext cx="195262" cy="196850"/>
                </a:xfrm>
                <a:custGeom>
                  <a:avLst/>
                  <a:gdLst>
                    <a:gd name="T0" fmla="*/ 19 w 51"/>
                    <a:gd name="T1" fmla="*/ 51 h 51"/>
                    <a:gd name="T2" fmla="*/ 7 w 51"/>
                    <a:gd name="T3" fmla="*/ 44 h 51"/>
                    <a:gd name="T4" fmla="*/ 1 w 51"/>
                    <a:gd name="T5" fmla="*/ 36 h 51"/>
                    <a:gd name="T6" fmla="*/ 1 w 51"/>
                    <a:gd name="T7" fmla="*/ 30 h 51"/>
                    <a:gd name="T8" fmla="*/ 1 w 51"/>
                    <a:gd name="T9" fmla="*/ 29 h 51"/>
                    <a:gd name="T10" fmla="*/ 30 w 51"/>
                    <a:gd name="T11" fmla="*/ 1 h 51"/>
                    <a:gd name="T12" fmla="*/ 31 w 51"/>
                    <a:gd name="T13" fmla="*/ 0 h 51"/>
                    <a:gd name="T14" fmla="*/ 32 w 51"/>
                    <a:gd name="T15" fmla="*/ 1 h 51"/>
                    <a:gd name="T16" fmla="*/ 39 w 51"/>
                    <a:gd name="T17" fmla="*/ 12 h 51"/>
                    <a:gd name="T18" fmla="*/ 50 w 51"/>
                    <a:gd name="T19" fmla="*/ 19 h 51"/>
                    <a:gd name="T20" fmla="*/ 51 w 51"/>
                    <a:gd name="T21" fmla="*/ 20 h 51"/>
                    <a:gd name="T22" fmla="*/ 51 w 51"/>
                    <a:gd name="T23" fmla="*/ 22 h 51"/>
                    <a:gd name="T24" fmla="*/ 22 w 51"/>
                    <a:gd name="T25" fmla="*/ 50 h 51"/>
                    <a:gd name="T26" fmla="*/ 21 w 51"/>
                    <a:gd name="T27" fmla="*/ 51 h 51"/>
                    <a:gd name="T28" fmla="*/ 19 w 51"/>
                    <a:gd name="T29" fmla="*/ 51 h 51"/>
                    <a:gd name="T30" fmla="*/ 4 w 51"/>
                    <a:gd name="T31" fmla="*/ 31 h 51"/>
                    <a:gd name="T32" fmla="*/ 4 w 51"/>
                    <a:gd name="T33" fmla="*/ 32 h 51"/>
                    <a:gd name="T34" fmla="*/ 10 w 51"/>
                    <a:gd name="T35" fmla="*/ 42 h 51"/>
                    <a:gd name="T36" fmla="*/ 19 w 51"/>
                    <a:gd name="T37" fmla="*/ 48 h 51"/>
                    <a:gd name="T38" fmla="*/ 20 w 51"/>
                    <a:gd name="T39" fmla="*/ 48 h 51"/>
                    <a:gd name="T40" fmla="*/ 20 w 51"/>
                    <a:gd name="T41" fmla="*/ 47 h 51"/>
                    <a:gd name="T42" fmla="*/ 47 w 51"/>
                    <a:gd name="T43" fmla="*/ 21 h 51"/>
                    <a:gd name="T44" fmla="*/ 37 w 51"/>
                    <a:gd name="T45" fmla="*/ 15 h 51"/>
                    <a:gd name="T46" fmla="*/ 36 w 51"/>
                    <a:gd name="T47" fmla="*/ 15 h 51"/>
                    <a:gd name="T48" fmla="*/ 30 w 51"/>
                    <a:gd name="T49" fmla="*/ 5 h 51"/>
                    <a:gd name="T50" fmla="*/ 4 w 51"/>
                    <a:gd name="T51" fmla="*/ 3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51">
                      <a:moveTo>
                        <a:pt x="19" y="51"/>
                      </a:moveTo>
                      <a:cubicBezTo>
                        <a:pt x="16" y="51"/>
                        <a:pt x="11" y="49"/>
                        <a:pt x="7" y="44"/>
                      </a:cubicBezTo>
                      <a:cubicBezTo>
                        <a:pt x="5" y="42"/>
                        <a:pt x="2" y="39"/>
                        <a:pt x="1" y="36"/>
                      </a:cubicBezTo>
                      <a:cubicBezTo>
                        <a:pt x="0" y="33"/>
                        <a:pt x="0" y="31"/>
                        <a:pt x="1" y="30"/>
                      </a:cubicBezTo>
                      <a:cubicBezTo>
                        <a:pt x="1" y="30"/>
                        <a:pt x="1" y="29"/>
                        <a:pt x="1" y="29"/>
                      </a:cubicBezTo>
                      <a:cubicBezTo>
                        <a:pt x="30" y="1"/>
                        <a:pt x="30" y="1"/>
                        <a:pt x="30" y="1"/>
                      </a:cubicBezTo>
                      <a:cubicBezTo>
                        <a:pt x="30" y="0"/>
                        <a:pt x="31" y="0"/>
                        <a:pt x="31" y="0"/>
                      </a:cubicBezTo>
                      <a:cubicBezTo>
                        <a:pt x="32" y="0"/>
                        <a:pt x="32" y="1"/>
                        <a:pt x="32" y="1"/>
                      </a:cubicBezTo>
                      <a:cubicBezTo>
                        <a:pt x="39" y="12"/>
                        <a:pt x="39" y="12"/>
                        <a:pt x="39" y="12"/>
                      </a:cubicBezTo>
                      <a:cubicBezTo>
                        <a:pt x="50" y="19"/>
                        <a:pt x="50" y="19"/>
                        <a:pt x="50" y="19"/>
                      </a:cubicBezTo>
                      <a:cubicBezTo>
                        <a:pt x="51" y="19"/>
                        <a:pt x="51" y="20"/>
                        <a:pt x="51" y="20"/>
                      </a:cubicBezTo>
                      <a:cubicBezTo>
                        <a:pt x="51" y="21"/>
                        <a:pt x="51" y="21"/>
                        <a:pt x="51" y="22"/>
                      </a:cubicBezTo>
                      <a:cubicBezTo>
                        <a:pt x="22" y="50"/>
                        <a:pt x="22" y="50"/>
                        <a:pt x="22" y="50"/>
                      </a:cubicBezTo>
                      <a:cubicBezTo>
                        <a:pt x="22" y="51"/>
                        <a:pt x="22" y="51"/>
                        <a:pt x="21" y="51"/>
                      </a:cubicBezTo>
                      <a:cubicBezTo>
                        <a:pt x="21" y="51"/>
                        <a:pt x="20" y="51"/>
                        <a:pt x="19" y="51"/>
                      </a:cubicBezTo>
                      <a:close/>
                      <a:moveTo>
                        <a:pt x="4" y="31"/>
                      </a:moveTo>
                      <a:cubicBezTo>
                        <a:pt x="4" y="31"/>
                        <a:pt x="4" y="32"/>
                        <a:pt x="4" y="32"/>
                      </a:cubicBezTo>
                      <a:cubicBezTo>
                        <a:pt x="3" y="33"/>
                        <a:pt x="5" y="37"/>
                        <a:pt x="10" y="42"/>
                      </a:cubicBezTo>
                      <a:cubicBezTo>
                        <a:pt x="14" y="46"/>
                        <a:pt x="17" y="48"/>
                        <a:pt x="19" y="48"/>
                      </a:cubicBezTo>
                      <a:cubicBezTo>
                        <a:pt x="19" y="48"/>
                        <a:pt x="20" y="48"/>
                        <a:pt x="20" y="48"/>
                      </a:cubicBezTo>
                      <a:cubicBezTo>
                        <a:pt x="20" y="48"/>
                        <a:pt x="20" y="47"/>
                        <a:pt x="20" y="47"/>
                      </a:cubicBezTo>
                      <a:cubicBezTo>
                        <a:pt x="47" y="21"/>
                        <a:pt x="47" y="21"/>
                        <a:pt x="47" y="21"/>
                      </a:cubicBezTo>
                      <a:cubicBezTo>
                        <a:pt x="37" y="15"/>
                        <a:pt x="37" y="15"/>
                        <a:pt x="37" y="15"/>
                      </a:cubicBezTo>
                      <a:cubicBezTo>
                        <a:pt x="36" y="15"/>
                        <a:pt x="36" y="15"/>
                        <a:pt x="36" y="15"/>
                      </a:cubicBezTo>
                      <a:cubicBezTo>
                        <a:pt x="30" y="5"/>
                        <a:pt x="30" y="5"/>
                        <a:pt x="30" y="5"/>
                      </a:cubicBezTo>
                      <a:lnTo>
                        <a:pt x="4" y="31"/>
                      </a:lnTo>
                      <a:close/>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grpSp>
      <p:grpSp>
        <p:nvGrpSpPr>
          <p:cNvPr id="28" name="Group 27">
            <a:extLst>
              <a:ext uri="{FF2B5EF4-FFF2-40B4-BE49-F238E27FC236}">
                <a16:creationId xmlns:a16="http://schemas.microsoft.com/office/drawing/2014/main" id="{C680C353-B536-4CDA-B0AF-F933E196D431}"/>
              </a:ext>
            </a:extLst>
          </p:cNvPr>
          <p:cNvGrpSpPr/>
          <p:nvPr/>
        </p:nvGrpSpPr>
        <p:grpSpPr>
          <a:xfrm>
            <a:off x="2688905" y="3731677"/>
            <a:ext cx="710923" cy="710923"/>
            <a:chOff x="2016679" y="2786058"/>
            <a:chExt cx="533192" cy="533192"/>
          </a:xfrm>
        </p:grpSpPr>
        <p:sp>
          <p:nvSpPr>
            <p:cNvPr id="204" name="Oval 203">
              <a:extLst>
                <a:ext uri="{FF2B5EF4-FFF2-40B4-BE49-F238E27FC236}">
                  <a16:creationId xmlns:a16="http://schemas.microsoft.com/office/drawing/2014/main" id="{0B1B26C0-119A-4E85-BD03-71D2B04289FD}"/>
                </a:ext>
              </a:extLst>
            </p:cNvPr>
            <p:cNvSpPr/>
            <p:nvPr/>
          </p:nvSpPr>
          <p:spPr>
            <a:xfrm flipH="1">
              <a:off x="2016679" y="2786058"/>
              <a:ext cx="533192" cy="5331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787">
                <a:latin typeface="Raleway" panose="020B0503030101060003" pitchFamily="34" charset="0"/>
                <a:ea typeface="Source Sans Pro" panose="020B0503030403020204" pitchFamily="34" charset="0"/>
              </a:endParaRPr>
            </a:p>
          </p:txBody>
        </p:sp>
        <p:sp>
          <p:nvSpPr>
            <p:cNvPr id="206" name="Oval 205">
              <a:extLst>
                <a:ext uri="{FF2B5EF4-FFF2-40B4-BE49-F238E27FC236}">
                  <a16:creationId xmlns:a16="http://schemas.microsoft.com/office/drawing/2014/main" id="{CBC31799-F95A-4CA9-B7D3-B2CA6CBB6FBD}"/>
                </a:ext>
              </a:extLst>
            </p:cNvPr>
            <p:cNvSpPr/>
            <p:nvPr/>
          </p:nvSpPr>
          <p:spPr>
            <a:xfrm>
              <a:off x="2049725" y="2819104"/>
              <a:ext cx="467100" cy="4671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1">
                <a:latin typeface="Raleway" panose="020B0503030101060003" pitchFamily="34" charset="0"/>
                <a:ea typeface="Source Sans Pro" panose="020B0503030403020204" pitchFamily="34" charset="0"/>
              </a:endParaRPr>
            </a:p>
          </p:txBody>
        </p:sp>
        <p:grpSp>
          <p:nvGrpSpPr>
            <p:cNvPr id="276" name="Group 275">
              <a:extLst>
                <a:ext uri="{FF2B5EF4-FFF2-40B4-BE49-F238E27FC236}">
                  <a16:creationId xmlns:a16="http://schemas.microsoft.com/office/drawing/2014/main" id="{4063819C-09E0-4B9F-B573-4B0740C31993}"/>
                </a:ext>
              </a:extLst>
            </p:cNvPr>
            <p:cNvGrpSpPr/>
            <p:nvPr/>
          </p:nvGrpSpPr>
          <p:grpSpPr>
            <a:xfrm>
              <a:off x="2118578" y="2900885"/>
              <a:ext cx="307671" cy="249823"/>
              <a:chOff x="3580813" y="2732867"/>
              <a:chExt cx="547157" cy="480630"/>
            </a:xfrm>
            <a:solidFill>
              <a:schemeClr val="bg1"/>
            </a:solidFill>
          </p:grpSpPr>
          <p:grpSp>
            <p:nvGrpSpPr>
              <p:cNvPr id="277" name="Group 276">
                <a:extLst>
                  <a:ext uri="{FF2B5EF4-FFF2-40B4-BE49-F238E27FC236}">
                    <a16:creationId xmlns:a16="http://schemas.microsoft.com/office/drawing/2014/main" id="{184B84DB-E6AC-4F0D-B777-8FDBC659AD5E}"/>
                  </a:ext>
                </a:extLst>
              </p:cNvPr>
              <p:cNvGrpSpPr/>
              <p:nvPr/>
            </p:nvGrpSpPr>
            <p:grpSpPr>
              <a:xfrm>
                <a:off x="3777133" y="2732867"/>
                <a:ext cx="350837" cy="473076"/>
                <a:chOff x="2319338" y="2095500"/>
                <a:chExt cx="350837" cy="473076"/>
              </a:xfrm>
              <a:grpFill/>
            </p:grpSpPr>
            <p:sp>
              <p:nvSpPr>
                <p:cNvPr id="279" name="Freeform 35">
                  <a:extLst>
                    <a:ext uri="{FF2B5EF4-FFF2-40B4-BE49-F238E27FC236}">
                      <a16:creationId xmlns:a16="http://schemas.microsoft.com/office/drawing/2014/main" id="{4B244FDE-FD64-4C08-BBF2-145330869E23}"/>
                    </a:ext>
                  </a:extLst>
                </p:cNvPr>
                <p:cNvSpPr>
                  <a:spLocks noEditPoints="1"/>
                </p:cNvSpPr>
                <p:nvPr/>
              </p:nvSpPr>
              <p:spPr bwMode="auto">
                <a:xfrm>
                  <a:off x="2508250" y="2095500"/>
                  <a:ext cx="155575" cy="193675"/>
                </a:xfrm>
                <a:custGeom>
                  <a:avLst/>
                  <a:gdLst>
                    <a:gd name="T0" fmla="*/ 31 w 63"/>
                    <a:gd name="T1" fmla="*/ 78 h 78"/>
                    <a:gd name="T2" fmla="*/ 52 w 63"/>
                    <a:gd name="T3" fmla="*/ 55 h 78"/>
                    <a:gd name="T4" fmla="*/ 52 w 63"/>
                    <a:gd name="T5" fmla="*/ 10 h 78"/>
                    <a:gd name="T6" fmla="*/ 31 w 63"/>
                    <a:gd name="T7" fmla="*/ 0 h 78"/>
                    <a:gd name="T8" fmla="*/ 11 w 63"/>
                    <a:gd name="T9" fmla="*/ 10 h 78"/>
                    <a:gd name="T10" fmla="*/ 11 w 63"/>
                    <a:gd name="T11" fmla="*/ 55 h 78"/>
                    <a:gd name="T12" fmla="*/ 31 w 63"/>
                    <a:gd name="T13" fmla="*/ 78 h 78"/>
                    <a:gd name="T14" fmla="*/ 15 w 63"/>
                    <a:gd name="T15" fmla="*/ 14 h 78"/>
                    <a:gd name="T16" fmla="*/ 31 w 63"/>
                    <a:gd name="T17" fmla="*/ 6 h 78"/>
                    <a:gd name="T18" fmla="*/ 47 w 63"/>
                    <a:gd name="T19" fmla="*/ 14 h 78"/>
                    <a:gd name="T20" fmla="*/ 47 w 63"/>
                    <a:gd name="T21" fmla="*/ 51 h 78"/>
                    <a:gd name="T22" fmla="*/ 31 w 63"/>
                    <a:gd name="T23" fmla="*/ 69 h 78"/>
                    <a:gd name="T24" fmla="*/ 15 w 63"/>
                    <a:gd name="T25" fmla="*/ 51 h 78"/>
                    <a:gd name="T26" fmla="*/ 15 w 63"/>
                    <a:gd name="T27" fmla="*/ 14 h 78"/>
                    <a:gd name="T28" fmla="*/ 15 w 63"/>
                    <a:gd name="T29" fmla="*/ 14 h 78"/>
                    <a:gd name="T30" fmla="*/ 15 w 63"/>
                    <a:gd name="T31" fmla="*/ 1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78">
                      <a:moveTo>
                        <a:pt x="31" y="78"/>
                      </a:moveTo>
                      <a:cubicBezTo>
                        <a:pt x="52" y="55"/>
                        <a:pt x="52" y="55"/>
                        <a:pt x="52" y="55"/>
                      </a:cubicBezTo>
                      <a:cubicBezTo>
                        <a:pt x="63" y="43"/>
                        <a:pt x="63" y="22"/>
                        <a:pt x="52" y="10"/>
                      </a:cubicBezTo>
                      <a:cubicBezTo>
                        <a:pt x="47" y="3"/>
                        <a:pt x="39" y="0"/>
                        <a:pt x="31" y="0"/>
                      </a:cubicBezTo>
                      <a:cubicBezTo>
                        <a:pt x="24" y="0"/>
                        <a:pt x="16" y="3"/>
                        <a:pt x="11" y="10"/>
                      </a:cubicBezTo>
                      <a:cubicBezTo>
                        <a:pt x="0" y="22"/>
                        <a:pt x="0" y="43"/>
                        <a:pt x="11" y="55"/>
                      </a:cubicBezTo>
                      <a:lnTo>
                        <a:pt x="31" y="78"/>
                      </a:lnTo>
                      <a:close/>
                      <a:moveTo>
                        <a:pt x="15" y="14"/>
                      </a:moveTo>
                      <a:cubicBezTo>
                        <a:pt x="20" y="9"/>
                        <a:pt x="25" y="6"/>
                        <a:pt x="31" y="6"/>
                      </a:cubicBezTo>
                      <a:cubicBezTo>
                        <a:pt x="37" y="6"/>
                        <a:pt x="43" y="9"/>
                        <a:pt x="47" y="14"/>
                      </a:cubicBezTo>
                      <a:cubicBezTo>
                        <a:pt x="56" y="24"/>
                        <a:pt x="56" y="41"/>
                        <a:pt x="47" y="51"/>
                      </a:cubicBezTo>
                      <a:cubicBezTo>
                        <a:pt x="31" y="69"/>
                        <a:pt x="31" y="69"/>
                        <a:pt x="31" y="69"/>
                      </a:cubicBezTo>
                      <a:cubicBezTo>
                        <a:pt x="15" y="51"/>
                        <a:pt x="15" y="51"/>
                        <a:pt x="15" y="51"/>
                      </a:cubicBezTo>
                      <a:cubicBezTo>
                        <a:pt x="6" y="41"/>
                        <a:pt x="6" y="24"/>
                        <a:pt x="15" y="14"/>
                      </a:cubicBezTo>
                      <a:close/>
                      <a:moveTo>
                        <a:pt x="15" y="14"/>
                      </a:moveTo>
                      <a:cubicBezTo>
                        <a:pt x="15" y="14"/>
                        <a:pt x="15" y="14"/>
                        <a:pt x="15" y="14"/>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0" name="Freeform 36">
                  <a:extLst>
                    <a:ext uri="{FF2B5EF4-FFF2-40B4-BE49-F238E27FC236}">
                      <a16:creationId xmlns:a16="http://schemas.microsoft.com/office/drawing/2014/main" id="{119A4944-CB80-427E-82AA-5109FD7C18F4}"/>
                    </a:ext>
                  </a:extLst>
                </p:cNvPr>
                <p:cNvSpPr>
                  <a:spLocks noEditPoints="1"/>
                </p:cNvSpPr>
                <p:nvPr/>
              </p:nvSpPr>
              <p:spPr bwMode="auto">
                <a:xfrm>
                  <a:off x="2598738" y="2525713"/>
                  <a:ext cx="25400" cy="31750"/>
                </a:xfrm>
                <a:custGeom>
                  <a:avLst/>
                  <a:gdLst>
                    <a:gd name="T0" fmla="*/ 7 w 10"/>
                    <a:gd name="T1" fmla="*/ 0 h 13"/>
                    <a:gd name="T2" fmla="*/ 3 w 10"/>
                    <a:gd name="T3" fmla="*/ 3 h 13"/>
                    <a:gd name="T4" fmla="*/ 1 w 10"/>
                    <a:gd name="T5" fmla="*/ 7 h 13"/>
                    <a:gd name="T6" fmla="*/ 1 w 10"/>
                    <a:gd name="T7" fmla="*/ 12 h 13"/>
                    <a:gd name="T8" fmla="*/ 3 w 10"/>
                    <a:gd name="T9" fmla="*/ 13 h 13"/>
                    <a:gd name="T10" fmla="*/ 6 w 10"/>
                    <a:gd name="T11" fmla="*/ 11 h 13"/>
                    <a:gd name="T12" fmla="*/ 9 w 10"/>
                    <a:gd name="T13" fmla="*/ 4 h 13"/>
                    <a:gd name="T14" fmla="*/ 7 w 10"/>
                    <a:gd name="T15" fmla="*/ 0 h 13"/>
                    <a:gd name="T16" fmla="*/ 7 w 10"/>
                    <a:gd name="T17" fmla="*/ 0 h 13"/>
                    <a:gd name="T18" fmla="*/ 7 w 10"/>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3">
                      <a:moveTo>
                        <a:pt x="7" y="0"/>
                      </a:moveTo>
                      <a:cubicBezTo>
                        <a:pt x="5" y="0"/>
                        <a:pt x="3" y="1"/>
                        <a:pt x="3" y="3"/>
                      </a:cubicBezTo>
                      <a:cubicBezTo>
                        <a:pt x="3" y="5"/>
                        <a:pt x="2" y="6"/>
                        <a:pt x="1" y="7"/>
                      </a:cubicBezTo>
                      <a:cubicBezTo>
                        <a:pt x="0" y="9"/>
                        <a:pt x="0" y="11"/>
                        <a:pt x="1" y="12"/>
                      </a:cubicBezTo>
                      <a:cubicBezTo>
                        <a:pt x="2" y="12"/>
                        <a:pt x="3" y="13"/>
                        <a:pt x="3" y="13"/>
                      </a:cubicBezTo>
                      <a:cubicBezTo>
                        <a:pt x="4" y="13"/>
                        <a:pt x="5" y="12"/>
                        <a:pt x="6" y="11"/>
                      </a:cubicBezTo>
                      <a:cubicBezTo>
                        <a:pt x="7" y="9"/>
                        <a:pt x="9" y="7"/>
                        <a:pt x="9" y="4"/>
                      </a:cubicBezTo>
                      <a:cubicBezTo>
                        <a:pt x="10" y="3"/>
                        <a:pt x="8" y="1"/>
                        <a:pt x="7" y="0"/>
                      </a:cubicBezTo>
                      <a:close/>
                      <a:moveTo>
                        <a:pt x="7" y="0"/>
                      </a:moveTo>
                      <a:cubicBezTo>
                        <a:pt x="7" y="0"/>
                        <a:pt x="7" y="0"/>
                        <a:pt x="7"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1" name="Freeform 37">
                  <a:extLst>
                    <a:ext uri="{FF2B5EF4-FFF2-40B4-BE49-F238E27FC236}">
                      <a16:creationId xmlns:a16="http://schemas.microsoft.com/office/drawing/2014/main" id="{4B8151EE-9EB7-4029-9475-3AA788A208A4}"/>
                    </a:ext>
                  </a:extLst>
                </p:cNvPr>
                <p:cNvSpPr>
                  <a:spLocks noEditPoints="1"/>
                </p:cNvSpPr>
                <p:nvPr/>
              </p:nvSpPr>
              <p:spPr bwMode="auto">
                <a:xfrm>
                  <a:off x="2430463" y="2338388"/>
                  <a:ext cx="33338" cy="19050"/>
                </a:xfrm>
                <a:custGeom>
                  <a:avLst/>
                  <a:gdLst>
                    <a:gd name="T0" fmla="*/ 9 w 13"/>
                    <a:gd name="T1" fmla="*/ 1 h 8"/>
                    <a:gd name="T2" fmla="*/ 5 w 13"/>
                    <a:gd name="T3" fmla="*/ 0 h 8"/>
                    <a:gd name="T4" fmla="*/ 1 w 13"/>
                    <a:gd name="T5" fmla="*/ 2 h 8"/>
                    <a:gd name="T6" fmla="*/ 2 w 13"/>
                    <a:gd name="T7" fmla="*/ 6 h 8"/>
                    <a:gd name="T8" fmla="*/ 9 w 13"/>
                    <a:gd name="T9" fmla="*/ 8 h 8"/>
                    <a:gd name="T10" fmla="*/ 10 w 13"/>
                    <a:gd name="T11" fmla="*/ 8 h 8"/>
                    <a:gd name="T12" fmla="*/ 13 w 13"/>
                    <a:gd name="T13" fmla="*/ 4 h 8"/>
                    <a:gd name="T14" fmla="*/ 10 w 13"/>
                    <a:gd name="T15" fmla="*/ 1 h 8"/>
                    <a:gd name="T16" fmla="*/ 9 w 13"/>
                    <a:gd name="T17" fmla="*/ 1 h 8"/>
                    <a:gd name="T18" fmla="*/ 9 w 13"/>
                    <a:gd name="T19" fmla="*/ 1 h 8"/>
                    <a:gd name="T20" fmla="*/ 9 w 13"/>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8">
                      <a:moveTo>
                        <a:pt x="9" y="1"/>
                      </a:moveTo>
                      <a:cubicBezTo>
                        <a:pt x="7" y="1"/>
                        <a:pt x="6" y="1"/>
                        <a:pt x="5" y="0"/>
                      </a:cubicBezTo>
                      <a:cubicBezTo>
                        <a:pt x="3" y="0"/>
                        <a:pt x="1" y="1"/>
                        <a:pt x="1" y="2"/>
                      </a:cubicBezTo>
                      <a:cubicBezTo>
                        <a:pt x="0" y="4"/>
                        <a:pt x="1" y="6"/>
                        <a:pt x="2" y="6"/>
                      </a:cubicBezTo>
                      <a:cubicBezTo>
                        <a:pt x="4" y="7"/>
                        <a:pt x="7" y="8"/>
                        <a:pt x="9" y="8"/>
                      </a:cubicBezTo>
                      <a:cubicBezTo>
                        <a:pt x="10" y="8"/>
                        <a:pt x="10" y="8"/>
                        <a:pt x="10" y="8"/>
                      </a:cubicBezTo>
                      <a:cubicBezTo>
                        <a:pt x="12" y="8"/>
                        <a:pt x="13" y="6"/>
                        <a:pt x="13" y="4"/>
                      </a:cubicBezTo>
                      <a:cubicBezTo>
                        <a:pt x="13" y="3"/>
                        <a:pt x="12" y="1"/>
                        <a:pt x="10" y="1"/>
                      </a:cubicBezTo>
                      <a:lnTo>
                        <a:pt x="9" y="1"/>
                      </a:lnTo>
                      <a:close/>
                      <a:moveTo>
                        <a:pt x="9" y="1"/>
                      </a:moveTo>
                      <a:cubicBezTo>
                        <a:pt x="9" y="1"/>
                        <a:pt x="9" y="1"/>
                        <a:pt x="9" y="1"/>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2" name="Freeform 38">
                  <a:extLst>
                    <a:ext uri="{FF2B5EF4-FFF2-40B4-BE49-F238E27FC236}">
                      <a16:creationId xmlns:a16="http://schemas.microsoft.com/office/drawing/2014/main" id="{A624A843-AE1F-4A7F-ACF8-45474E2D1AA7}"/>
                    </a:ext>
                  </a:extLst>
                </p:cNvPr>
                <p:cNvSpPr>
                  <a:spLocks noEditPoints="1"/>
                </p:cNvSpPr>
                <p:nvPr/>
              </p:nvSpPr>
              <p:spPr bwMode="auto">
                <a:xfrm>
                  <a:off x="2425700" y="2268538"/>
                  <a:ext cx="31750" cy="22225"/>
                </a:xfrm>
                <a:custGeom>
                  <a:avLst/>
                  <a:gdLst>
                    <a:gd name="T0" fmla="*/ 3 w 13"/>
                    <a:gd name="T1" fmla="*/ 9 h 9"/>
                    <a:gd name="T2" fmla="*/ 5 w 13"/>
                    <a:gd name="T3" fmla="*/ 8 h 9"/>
                    <a:gd name="T4" fmla="*/ 10 w 13"/>
                    <a:gd name="T5" fmla="*/ 7 h 9"/>
                    <a:gd name="T6" fmla="*/ 12 w 13"/>
                    <a:gd name="T7" fmla="*/ 3 h 9"/>
                    <a:gd name="T8" fmla="*/ 9 w 13"/>
                    <a:gd name="T9" fmla="*/ 0 h 9"/>
                    <a:gd name="T10" fmla="*/ 1 w 13"/>
                    <a:gd name="T11" fmla="*/ 3 h 9"/>
                    <a:gd name="T12" fmla="*/ 0 w 13"/>
                    <a:gd name="T13" fmla="*/ 7 h 9"/>
                    <a:gd name="T14" fmla="*/ 3 w 13"/>
                    <a:gd name="T15" fmla="*/ 9 h 9"/>
                    <a:gd name="T16" fmla="*/ 3 w 13"/>
                    <a:gd name="T17" fmla="*/ 9 h 9"/>
                    <a:gd name="T18" fmla="*/ 3 w 13"/>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
                      <a:moveTo>
                        <a:pt x="3" y="9"/>
                      </a:moveTo>
                      <a:cubicBezTo>
                        <a:pt x="4" y="9"/>
                        <a:pt x="4" y="9"/>
                        <a:pt x="5" y="8"/>
                      </a:cubicBezTo>
                      <a:cubicBezTo>
                        <a:pt x="6" y="8"/>
                        <a:pt x="8" y="7"/>
                        <a:pt x="10" y="7"/>
                      </a:cubicBezTo>
                      <a:cubicBezTo>
                        <a:pt x="11" y="7"/>
                        <a:pt x="13" y="5"/>
                        <a:pt x="12" y="3"/>
                      </a:cubicBezTo>
                      <a:cubicBezTo>
                        <a:pt x="12" y="2"/>
                        <a:pt x="11" y="0"/>
                        <a:pt x="9" y="0"/>
                      </a:cubicBezTo>
                      <a:cubicBezTo>
                        <a:pt x="6" y="1"/>
                        <a:pt x="4" y="2"/>
                        <a:pt x="1" y="3"/>
                      </a:cubicBezTo>
                      <a:cubicBezTo>
                        <a:pt x="0" y="4"/>
                        <a:pt x="0" y="6"/>
                        <a:pt x="0" y="7"/>
                      </a:cubicBezTo>
                      <a:cubicBezTo>
                        <a:pt x="1" y="8"/>
                        <a:pt x="2" y="9"/>
                        <a:pt x="3" y="9"/>
                      </a:cubicBezTo>
                      <a:close/>
                      <a:moveTo>
                        <a:pt x="3" y="9"/>
                      </a:moveTo>
                      <a:cubicBezTo>
                        <a:pt x="3" y="9"/>
                        <a:pt x="3" y="9"/>
                        <a:pt x="3" y="9"/>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3" name="Freeform 39">
                  <a:extLst>
                    <a:ext uri="{FF2B5EF4-FFF2-40B4-BE49-F238E27FC236}">
                      <a16:creationId xmlns:a16="http://schemas.microsoft.com/office/drawing/2014/main" id="{27811E9E-44BB-472B-8AEF-41B34A605AD6}"/>
                    </a:ext>
                  </a:extLst>
                </p:cNvPr>
                <p:cNvSpPr>
                  <a:spLocks noEditPoints="1"/>
                </p:cNvSpPr>
                <p:nvPr/>
              </p:nvSpPr>
              <p:spPr bwMode="auto">
                <a:xfrm>
                  <a:off x="2319338" y="2554288"/>
                  <a:ext cx="30163" cy="14288"/>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 name="T14" fmla="*/ 9 w 12"/>
                    <a:gd name="T15" fmla="*/ 0 h 6"/>
                    <a:gd name="T16" fmla="*/ 9 w 12"/>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moveTo>
                        <a:pt x="9" y="0"/>
                      </a:moveTo>
                      <a:cubicBezTo>
                        <a:pt x="9" y="0"/>
                        <a:pt x="9" y="0"/>
                        <a:pt x="9"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4" name="Freeform 40">
                  <a:extLst>
                    <a:ext uri="{FF2B5EF4-FFF2-40B4-BE49-F238E27FC236}">
                      <a16:creationId xmlns:a16="http://schemas.microsoft.com/office/drawing/2014/main" id="{58FCE616-E0BC-46ED-A055-EA8541918B5E}"/>
                    </a:ext>
                  </a:extLst>
                </p:cNvPr>
                <p:cNvSpPr>
                  <a:spLocks noEditPoints="1"/>
                </p:cNvSpPr>
                <p:nvPr/>
              </p:nvSpPr>
              <p:spPr bwMode="auto">
                <a:xfrm>
                  <a:off x="2474913" y="2411413"/>
                  <a:ext cx="30163" cy="14288"/>
                </a:xfrm>
                <a:custGeom>
                  <a:avLst/>
                  <a:gdLst>
                    <a:gd name="T0" fmla="*/ 4 w 12"/>
                    <a:gd name="T1" fmla="*/ 0 h 6"/>
                    <a:gd name="T2" fmla="*/ 3 w 12"/>
                    <a:gd name="T3" fmla="*/ 0 h 6"/>
                    <a:gd name="T4" fmla="*/ 0 w 12"/>
                    <a:gd name="T5" fmla="*/ 3 h 6"/>
                    <a:gd name="T6" fmla="*/ 3 w 12"/>
                    <a:gd name="T7" fmla="*/ 6 h 6"/>
                    <a:gd name="T8" fmla="*/ 3 w 12"/>
                    <a:gd name="T9" fmla="*/ 6 h 6"/>
                    <a:gd name="T10" fmla="*/ 9 w 12"/>
                    <a:gd name="T11" fmla="*/ 6 h 6"/>
                    <a:gd name="T12" fmla="*/ 12 w 12"/>
                    <a:gd name="T13" fmla="*/ 3 h 6"/>
                    <a:gd name="T14" fmla="*/ 9 w 12"/>
                    <a:gd name="T15" fmla="*/ 0 h 6"/>
                    <a:gd name="T16" fmla="*/ 4 w 12"/>
                    <a:gd name="T17" fmla="*/ 0 h 6"/>
                    <a:gd name="T18" fmla="*/ 4 w 12"/>
                    <a:gd name="T19" fmla="*/ 0 h 6"/>
                    <a:gd name="T20" fmla="*/ 4 w 12"/>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6">
                      <a:moveTo>
                        <a:pt x="4" y="0"/>
                      </a:moveTo>
                      <a:cubicBezTo>
                        <a:pt x="3" y="0"/>
                        <a:pt x="3" y="0"/>
                        <a:pt x="3" y="0"/>
                      </a:cubicBezTo>
                      <a:cubicBezTo>
                        <a:pt x="1" y="0"/>
                        <a:pt x="0" y="2"/>
                        <a:pt x="0" y="3"/>
                      </a:cubicBezTo>
                      <a:cubicBezTo>
                        <a:pt x="0" y="5"/>
                        <a:pt x="1" y="6"/>
                        <a:pt x="3" y="6"/>
                      </a:cubicBezTo>
                      <a:cubicBezTo>
                        <a:pt x="3" y="6"/>
                        <a:pt x="3" y="6"/>
                        <a:pt x="3" y="6"/>
                      </a:cubicBezTo>
                      <a:cubicBezTo>
                        <a:pt x="9" y="6"/>
                        <a:pt x="9" y="6"/>
                        <a:pt x="9" y="6"/>
                      </a:cubicBezTo>
                      <a:cubicBezTo>
                        <a:pt x="11" y="6"/>
                        <a:pt x="12" y="5"/>
                        <a:pt x="12" y="3"/>
                      </a:cubicBezTo>
                      <a:cubicBezTo>
                        <a:pt x="12" y="1"/>
                        <a:pt x="11" y="0"/>
                        <a:pt x="9" y="0"/>
                      </a:cubicBezTo>
                      <a:lnTo>
                        <a:pt x="4" y="0"/>
                      </a:lnTo>
                      <a:close/>
                      <a:moveTo>
                        <a:pt x="4" y="0"/>
                      </a:moveTo>
                      <a:cubicBezTo>
                        <a:pt x="4" y="0"/>
                        <a:pt x="4" y="0"/>
                        <a:pt x="4"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5" name="Freeform 41">
                  <a:extLst>
                    <a:ext uri="{FF2B5EF4-FFF2-40B4-BE49-F238E27FC236}">
                      <a16:creationId xmlns:a16="http://schemas.microsoft.com/office/drawing/2014/main" id="{8129A03E-9726-4029-96E4-869468DC210A}"/>
                    </a:ext>
                  </a:extLst>
                </p:cNvPr>
                <p:cNvSpPr>
                  <a:spLocks noEditPoints="1"/>
                </p:cNvSpPr>
                <p:nvPr/>
              </p:nvSpPr>
              <p:spPr bwMode="auto">
                <a:xfrm>
                  <a:off x="2473325" y="2268538"/>
                  <a:ext cx="31750" cy="17463"/>
                </a:xfrm>
                <a:custGeom>
                  <a:avLst/>
                  <a:gdLst>
                    <a:gd name="T0" fmla="*/ 3 w 13"/>
                    <a:gd name="T1" fmla="*/ 7 h 7"/>
                    <a:gd name="T2" fmla="*/ 9 w 13"/>
                    <a:gd name="T3" fmla="*/ 7 h 7"/>
                    <a:gd name="T4" fmla="*/ 13 w 13"/>
                    <a:gd name="T5" fmla="*/ 4 h 7"/>
                    <a:gd name="T6" fmla="*/ 9 w 13"/>
                    <a:gd name="T7" fmla="*/ 0 h 7"/>
                    <a:gd name="T8" fmla="*/ 3 w 13"/>
                    <a:gd name="T9" fmla="*/ 0 h 7"/>
                    <a:gd name="T10" fmla="*/ 0 w 13"/>
                    <a:gd name="T11" fmla="*/ 4 h 7"/>
                    <a:gd name="T12" fmla="*/ 3 w 13"/>
                    <a:gd name="T13" fmla="*/ 7 h 7"/>
                    <a:gd name="T14" fmla="*/ 3 w 13"/>
                    <a:gd name="T15" fmla="*/ 7 h 7"/>
                    <a:gd name="T16" fmla="*/ 3 w 13"/>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
                      <a:moveTo>
                        <a:pt x="3" y="7"/>
                      </a:moveTo>
                      <a:cubicBezTo>
                        <a:pt x="9" y="7"/>
                        <a:pt x="9" y="7"/>
                        <a:pt x="9" y="7"/>
                      </a:cubicBezTo>
                      <a:cubicBezTo>
                        <a:pt x="11" y="7"/>
                        <a:pt x="13" y="5"/>
                        <a:pt x="13" y="4"/>
                      </a:cubicBezTo>
                      <a:cubicBezTo>
                        <a:pt x="13" y="2"/>
                        <a:pt x="11" y="0"/>
                        <a:pt x="9" y="0"/>
                      </a:cubicBezTo>
                      <a:cubicBezTo>
                        <a:pt x="3" y="0"/>
                        <a:pt x="3" y="0"/>
                        <a:pt x="3" y="0"/>
                      </a:cubicBezTo>
                      <a:cubicBezTo>
                        <a:pt x="1" y="0"/>
                        <a:pt x="0" y="2"/>
                        <a:pt x="0" y="4"/>
                      </a:cubicBezTo>
                      <a:cubicBezTo>
                        <a:pt x="0" y="5"/>
                        <a:pt x="1" y="7"/>
                        <a:pt x="3" y="7"/>
                      </a:cubicBezTo>
                      <a:close/>
                      <a:moveTo>
                        <a:pt x="3" y="7"/>
                      </a:moveTo>
                      <a:cubicBezTo>
                        <a:pt x="3" y="7"/>
                        <a:pt x="3" y="7"/>
                        <a:pt x="3" y="7"/>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6" name="Freeform 42">
                  <a:extLst>
                    <a:ext uri="{FF2B5EF4-FFF2-40B4-BE49-F238E27FC236}">
                      <a16:creationId xmlns:a16="http://schemas.microsoft.com/office/drawing/2014/main" id="{504CE3FB-1064-4183-A682-AFFB3F0C38DE}"/>
                    </a:ext>
                  </a:extLst>
                </p:cNvPr>
                <p:cNvSpPr>
                  <a:spLocks noEditPoints="1"/>
                </p:cNvSpPr>
                <p:nvPr/>
              </p:nvSpPr>
              <p:spPr bwMode="auto">
                <a:xfrm>
                  <a:off x="2570163" y="2411413"/>
                  <a:ext cx="31750" cy="14288"/>
                </a:xfrm>
                <a:custGeom>
                  <a:avLst/>
                  <a:gdLst>
                    <a:gd name="T0" fmla="*/ 3 w 13"/>
                    <a:gd name="T1" fmla="*/ 0 h 6"/>
                    <a:gd name="T2" fmla="*/ 0 w 13"/>
                    <a:gd name="T3" fmla="*/ 3 h 6"/>
                    <a:gd name="T4" fmla="*/ 3 w 13"/>
                    <a:gd name="T5" fmla="*/ 6 h 6"/>
                    <a:gd name="T6" fmla="*/ 10 w 13"/>
                    <a:gd name="T7" fmla="*/ 6 h 6"/>
                    <a:gd name="T8" fmla="*/ 13 w 13"/>
                    <a:gd name="T9" fmla="*/ 3 h 6"/>
                    <a:gd name="T10" fmla="*/ 10 w 13"/>
                    <a:gd name="T11" fmla="*/ 0 h 6"/>
                    <a:gd name="T12" fmla="*/ 3 w 13"/>
                    <a:gd name="T13" fmla="*/ 0 h 6"/>
                    <a:gd name="T14" fmla="*/ 3 w 13"/>
                    <a:gd name="T15" fmla="*/ 0 h 6"/>
                    <a:gd name="T16" fmla="*/ 3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3" y="0"/>
                      </a:moveTo>
                      <a:cubicBezTo>
                        <a:pt x="1" y="0"/>
                        <a:pt x="0" y="1"/>
                        <a:pt x="0" y="3"/>
                      </a:cubicBezTo>
                      <a:cubicBezTo>
                        <a:pt x="0" y="5"/>
                        <a:pt x="1" y="6"/>
                        <a:pt x="3" y="6"/>
                      </a:cubicBezTo>
                      <a:cubicBezTo>
                        <a:pt x="10" y="6"/>
                        <a:pt x="10" y="6"/>
                        <a:pt x="10" y="6"/>
                      </a:cubicBezTo>
                      <a:cubicBezTo>
                        <a:pt x="11" y="6"/>
                        <a:pt x="13" y="5"/>
                        <a:pt x="13" y="3"/>
                      </a:cubicBezTo>
                      <a:cubicBezTo>
                        <a:pt x="13" y="1"/>
                        <a:pt x="11" y="0"/>
                        <a:pt x="10" y="0"/>
                      </a:cubicBezTo>
                      <a:lnTo>
                        <a:pt x="3" y="0"/>
                      </a:lnTo>
                      <a:close/>
                      <a:moveTo>
                        <a:pt x="3" y="0"/>
                      </a:moveTo>
                      <a:cubicBezTo>
                        <a:pt x="3" y="0"/>
                        <a:pt x="3" y="0"/>
                        <a:pt x="3"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7" name="Freeform 43">
                  <a:extLst>
                    <a:ext uri="{FF2B5EF4-FFF2-40B4-BE49-F238E27FC236}">
                      <a16:creationId xmlns:a16="http://schemas.microsoft.com/office/drawing/2014/main" id="{0C47ABBF-B3F5-495C-BFC7-3C4CE587AFA7}"/>
                    </a:ext>
                  </a:extLst>
                </p:cNvPr>
                <p:cNvSpPr>
                  <a:spLocks noEditPoints="1"/>
                </p:cNvSpPr>
                <p:nvPr/>
              </p:nvSpPr>
              <p:spPr bwMode="auto">
                <a:xfrm>
                  <a:off x="2574925" y="2339975"/>
                  <a:ext cx="31750" cy="17463"/>
                </a:xfrm>
                <a:custGeom>
                  <a:avLst/>
                  <a:gdLst>
                    <a:gd name="T0" fmla="*/ 13 w 13"/>
                    <a:gd name="T1" fmla="*/ 3 h 7"/>
                    <a:gd name="T2" fmla="*/ 10 w 13"/>
                    <a:gd name="T3" fmla="*/ 0 h 7"/>
                    <a:gd name="T4" fmla="*/ 3 w 13"/>
                    <a:gd name="T5" fmla="*/ 0 h 7"/>
                    <a:gd name="T6" fmla="*/ 0 w 13"/>
                    <a:gd name="T7" fmla="*/ 3 h 7"/>
                    <a:gd name="T8" fmla="*/ 3 w 13"/>
                    <a:gd name="T9" fmla="*/ 7 h 7"/>
                    <a:gd name="T10" fmla="*/ 10 w 13"/>
                    <a:gd name="T11" fmla="*/ 7 h 7"/>
                    <a:gd name="T12" fmla="*/ 13 w 13"/>
                    <a:gd name="T13" fmla="*/ 3 h 7"/>
                    <a:gd name="T14" fmla="*/ 13 w 13"/>
                    <a:gd name="T15" fmla="*/ 3 h 7"/>
                    <a:gd name="T16" fmla="*/ 13 w 13"/>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
                      <a:moveTo>
                        <a:pt x="13" y="3"/>
                      </a:moveTo>
                      <a:cubicBezTo>
                        <a:pt x="13" y="2"/>
                        <a:pt x="11" y="0"/>
                        <a:pt x="10" y="0"/>
                      </a:cubicBezTo>
                      <a:cubicBezTo>
                        <a:pt x="3" y="0"/>
                        <a:pt x="3" y="0"/>
                        <a:pt x="3" y="0"/>
                      </a:cubicBezTo>
                      <a:cubicBezTo>
                        <a:pt x="1" y="0"/>
                        <a:pt x="0" y="2"/>
                        <a:pt x="0" y="3"/>
                      </a:cubicBezTo>
                      <a:cubicBezTo>
                        <a:pt x="0" y="5"/>
                        <a:pt x="1" y="7"/>
                        <a:pt x="3" y="7"/>
                      </a:cubicBezTo>
                      <a:cubicBezTo>
                        <a:pt x="10" y="7"/>
                        <a:pt x="10" y="7"/>
                        <a:pt x="10" y="7"/>
                      </a:cubicBezTo>
                      <a:cubicBezTo>
                        <a:pt x="11" y="7"/>
                        <a:pt x="13" y="5"/>
                        <a:pt x="13" y="3"/>
                      </a:cubicBezTo>
                      <a:close/>
                      <a:moveTo>
                        <a:pt x="13" y="3"/>
                      </a:moveTo>
                      <a:cubicBezTo>
                        <a:pt x="13" y="3"/>
                        <a:pt x="13" y="3"/>
                        <a:pt x="13" y="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8" name="Freeform 44">
                  <a:extLst>
                    <a:ext uri="{FF2B5EF4-FFF2-40B4-BE49-F238E27FC236}">
                      <a16:creationId xmlns:a16="http://schemas.microsoft.com/office/drawing/2014/main" id="{D79AE86F-C8EB-4657-98CC-CD5F439FDA5A}"/>
                    </a:ext>
                  </a:extLst>
                </p:cNvPr>
                <p:cNvSpPr>
                  <a:spLocks noEditPoints="1"/>
                </p:cNvSpPr>
                <p:nvPr/>
              </p:nvSpPr>
              <p:spPr bwMode="auto">
                <a:xfrm>
                  <a:off x="2522538" y="2411413"/>
                  <a:ext cx="31750" cy="14288"/>
                </a:xfrm>
                <a:custGeom>
                  <a:avLst/>
                  <a:gdLst>
                    <a:gd name="T0" fmla="*/ 3 w 13"/>
                    <a:gd name="T1" fmla="*/ 6 h 6"/>
                    <a:gd name="T2" fmla="*/ 9 w 13"/>
                    <a:gd name="T3" fmla="*/ 6 h 6"/>
                    <a:gd name="T4" fmla="*/ 13 w 13"/>
                    <a:gd name="T5" fmla="*/ 3 h 6"/>
                    <a:gd name="T6" fmla="*/ 9 w 13"/>
                    <a:gd name="T7" fmla="*/ 0 h 6"/>
                    <a:gd name="T8" fmla="*/ 3 w 13"/>
                    <a:gd name="T9" fmla="*/ 0 h 6"/>
                    <a:gd name="T10" fmla="*/ 0 w 13"/>
                    <a:gd name="T11" fmla="*/ 3 h 6"/>
                    <a:gd name="T12" fmla="*/ 3 w 13"/>
                    <a:gd name="T13" fmla="*/ 6 h 6"/>
                    <a:gd name="T14" fmla="*/ 3 w 13"/>
                    <a:gd name="T15" fmla="*/ 6 h 6"/>
                    <a:gd name="T16" fmla="*/ 3 w 1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3" y="6"/>
                      </a:moveTo>
                      <a:cubicBezTo>
                        <a:pt x="9" y="6"/>
                        <a:pt x="9" y="6"/>
                        <a:pt x="9" y="6"/>
                      </a:cubicBezTo>
                      <a:cubicBezTo>
                        <a:pt x="11" y="6"/>
                        <a:pt x="13" y="5"/>
                        <a:pt x="13" y="3"/>
                      </a:cubicBezTo>
                      <a:cubicBezTo>
                        <a:pt x="13" y="1"/>
                        <a:pt x="11" y="0"/>
                        <a:pt x="9" y="0"/>
                      </a:cubicBezTo>
                      <a:cubicBezTo>
                        <a:pt x="3" y="0"/>
                        <a:pt x="3" y="0"/>
                        <a:pt x="3" y="0"/>
                      </a:cubicBezTo>
                      <a:cubicBezTo>
                        <a:pt x="1" y="0"/>
                        <a:pt x="0" y="1"/>
                        <a:pt x="0" y="3"/>
                      </a:cubicBezTo>
                      <a:cubicBezTo>
                        <a:pt x="0" y="5"/>
                        <a:pt x="1" y="6"/>
                        <a:pt x="3" y="6"/>
                      </a:cubicBezTo>
                      <a:close/>
                      <a:moveTo>
                        <a:pt x="3" y="6"/>
                      </a:moveTo>
                      <a:cubicBezTo>
                        <a:pt x="3" y="6"/>
                        <a:pt x="3" y="6"/>
                        <a:pt x="3" y="6"/>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89" name="Freeform 45">
                  <a:extLst>
                    <a:ext uri="{FF2B5EF4-FFF2-40B4-BE49-F238E27FC236}">
                      <a16:creationId xmlns:a16="http://schemas.microsoft.com/office/drawing/2014/main" id="{6943AC9A-63FF-4255-B666-139A05E89283}"/>
                    </a:ext>
                  </a:extLst>
                </p:cNvPr>
                <p:cNvSpPr>
                  <a:spLocks noEditPoints="1"/>
                </p:cNvSpPr>
                <p:nvPr/>
              </p:nvSpPr>
              <p:spPr bwMode="auto">
                <a:xfrm>
                  <a:off x="2519363" y="2268538"/>
                  <a:ext cx="33338" cy="17463"/>
                </a:xfrm>
                <a:custGeom>
                  <a:avLst/>
                  <a:gdLst>
                    <a:gd name="T0" fmla="*/ 10 w 13"/>
                    <a:gd name="T1" fmla="*/ 7 h 7"/>
                    <a:gd name="T2" fmla="*/ 13 w 13"/>
                    <a:gd name="T3" fmla="*/ 4 h 7"/>
                    <a:gd name="T4" fmla="*/ 10 w 13"/>
                    <a:gd name="T5" fmla="*/ 0 h 7"/>
                    <a:gd name="T6" fmla="*/ 3 w 13"/>
                    <a:gd name="T7" fmla="*/ 0 h 7"/>
                    <a:gd name="T8" fmla="*/ 0 w 13"/>
                    <a:gd name="T9" fmla="*/ 4 h 7"/>
                    <a:gd name="T10" fmla="*/ 3 w 13"/>
                    <a:gd name="T11" fmla="*/ 7 h 7"/>
                    <a:gd name="T12" fmla="*/ 10 w 13"/>
                    <a:gd name="T13" fmla="*/ 7 h 7"/>
                    <a:gd name="T14" fmla="*/ 10 w 13"/>
                    <a:gd name="T15" fmla="*/ 7 h 7"/>
                    <a:gd name="T16" fmla="*/ 10 w 13"/>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
                      <a:moveTo>
                        <a:pt x="10" y="7"/>
                      </a:moveTo>
                      <a:cubicBezTo>
                        <a:pt x="11" y="7"/>
                        <a:pt x="13" y="5"/>
                        <a:pt x="13" y="4"/>
                      </a:cubicBezTo>
                      <a:cubicBezTo>
                        <a:pt x="13" y="2"/>
                        <a:pt x="11" y="0"/>
                        <a:pt x="10" y="0"/>
                      </a:cubicBezTo>
                      <a:cubicBezTo>
                        <a:pt x="3" y="0"/>
                        <a:pt x="3" y="0"/>
                        <a:pt x="3" y="0"/>
                      </a:cubicBezTo>
                      <a:cubicBezTo>
                        <a:pt x="1" y="0"/>
                        <a:pt x="0" y="2"/>
                        <a:pt x="0" y="4"/>
                      </a:cubicBezTo>
                      <a:cubicBezTo>
                        <a:pt x="0" y="5"/>
                        <a:pt x="1" y="7"/>
                        <a:pt x="3" y="7"/>
                      </a:cubicBezTo>
                      <a:lnTo>
                        <a:pt x="10" y="7"/>
                      </a:lnTo>
                      <a:close/>
                      <a:moveTo>
                        <a:pt x="10" y="7"/>
                      </a:moveTo>
                      <a:cubicBezTo>
                        <a:pt x="10" y="7"/>
                        <a:pt x="10" y="7"/>
                        <a:pt x="10" y="7"/>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0" name="Freeform 46">
                  <a:extLst>
                    <a:ext uri="{FF2B5EF4-FFF2-40B4-BE49-F238E27FC236}">
                      <a16:creationId xmlns:a16="http://schemas.microsoft.com/office/drawing/2014/main" id="{16E89208-ACBC-4DFA-A010-B35A2D13C6C0}"/>
                    </a:ext>
                  </a:extLst>
                </p:cNvPr>
                <p:cNvSpPr>
                  <a:spLocks noEditPoints="1"/>
                </p:cNvSpPr>
                <p:nvPr/>
              </p:nvSpPr>
              <p:spPr bwMode="auto">
                <a:xfrm>
                  <a:off x="2479675" y="2339975"/>
                  <a:ext cx="30163" cy="17463"/>
                </a:xfrm>
                <a:custGeom>
                  <a:avLst/>
                  <a:gdLst>
                    <a:gd name="T0" fmla="*/ 3 w 12"/>
                    <a:gd name="T1" fmla="*/ 0 h 7"/>
                    <a:gd name="T2" fmla="*/ 0 w 12"/>
                    <a:gd name="T3" fmla="*/ 3 h 7"/>
                    <a:gd name="T4" fmla="*/ 3 w 12"/>
                    <a:gd name="T5" fmla="*/ 7 h 7"/>
                    <a:gd name="T6" fmla="*/ 9 w 12"/>
                    <a:gd name="T7" fmla="*/ 7 h 7"/>
                    <a:gd name="T8" fmla="*/ 12 w 12"/>
                    <a:gd name="T9" fmla="*/ 3 h 7"/>
                    <a:gd name="T10" fmla="*/ 9 w 12"/>
                    <a:gd name="T11" fmla="*/ 0 h 7"/>
                    <a:gd name="T12" fmla="*/ 3 w 12"/>
                    <a:gd name="T13" fmla="*/ 0 h 7"/>
                    <a:gd name="T14" fmla="*/ 3 w 12"/>
                    <a:gd name="T15" fmla="*/ 0 h 7"/>
                    <a:gd name="T16" fmla="*/ 3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3" y="0"/>
                      </a:moveTo>
                      <a:cubicBezTo>
                        <a:pt x="1" y="0"/>
                        <a:pt x="0" y="2"/>
                        <a:pt x="0" y="3"/>
                      </a:cubicBezTo>
                      <a:cubicBezTo>
                        <a:pt x="0" y="5"/>
                        <a:pt x="1" y="7"/>
                        <a:pt x="3" y="7"/>
                      </a:cubicBezTo>
                      <a:cubicBezTo>
                        <a:pt x="9" y="7"/>
                        <a:pt x="9" y="7"/>
                        <a:pt x="9" y="7"/>
                      </a:cubicBezTo>
                      <a:cubicBezTo>
                        <a:pt x="11" y="7"/>
                        <a:pt x="12" y="5"/>
                        <a:pt x="12" y="3"/>
                      </a:cubicBezTo>
                      <a:cubicBezTo>
                        <a:pt x="12" y="2"/>
                        <a:pt x="11" y="0"/>
                        <a:pt x="9" y="0"/>
                      </a:cubicBezTo>
                      <a:lnTo>
                        <a:pt x="3" y="0"/>
                      </a:lnTo>
                      <a:close/>
                      <a:moveTo>
                        <a:pt x="3" y="0"/>
                      </a:moveTo>
                      <a:cubicBezTo>
                        <a:pt x="3" y="0"/>
                        <a:pt x="3" y="0"/>
                        <a:pt x="3"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1" name="Freeform 47">
                  <a:extLst>
                    <a:ext uri="{FF2B5EF4-FFF2-40B4-BE49-F238E27FC236}">
                      <a16:creationId xmlns:a16="http://schemas.microsoft.com/office/drawing/2014/main" id="{BE35DB64-FBC7-409C-8DFE-B3533B271B23}"/>
                    </a:ext>
                  </a:extLst>
                </p:cNvPr>
                <p:cNvSpPr>
                  <a:spLocks noEditPoints="1"/>
                </p:cNvSpPr>
                <p:nvPr/>
              </p:nvSpPr>
              <p:spPr bwMode="auto">
                <a:xfrm>
                  <a:off x="2527300" y="2339975"/>
                  <a:ext cx="30163" cy="17463"/>
                </a:xfrm>
                <a:custGeom>
                  <a:avLst/>
                  <a:gdLst>
                    <a:gd name="T0" fmla="*/ 12 w 12"/>
                    <a:gd name="T1" fmla="*/ 3 h 7"/>
                    <a:gd name="T2" fmla="*/ 9 w 12"/>
                    <a:gd name="T3" fmla="*/ 0 h 7"/>
                    <a:gd name="T4" fmla="*/ 3 w 12"/>
                    <a:gd name="T5" fmla="*/ 0 h 7"/>
                    <a:gd name="T6" fmla="*/ 0 w 12"/>
                    <a:gd name="T7" fmla="*/ 3 h 7"/>
                    <a:gd name="T8" fmla="*/ 3 w 12"/>
                    <a:gd name="T9" fmla="*/ 7 h 7"/>
                    <a:gd name="T10" fmla="*/ 9 w 12"/>
                    <a:gd name="T11" fmla="*/ 7 h 7"/>
                    <a:gd name="T12" fmla="*/ 12 w 12"/>
                    <a:gd name="T13" fmla="*/ 3 h 7"/>
                    <a:gd name="T14" fmla="*/ 12 w 12"/>
                    <a:gd name="T15" fmla="*/ 3 h 7"/>
                    <a:gd name="T16" fmla="*/ 12 w 12"/>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12" y="3"/>
                      </a:moveTo>
                      <a:cubicBezTo>
                        <a:pt x="12" y="2"/>
                        <a:pt x="11" y="0"/>
                        <a:pt x="9" y="0"/>
                      </a:cubicBezTo>
                      <a:cubicBezTo>
                        <a:pt x="3" y="0"/>
                        <a:pt x="3" y="0"/>
                        <a:pt x="3" y="0"/>
                      </a:cubicBezTo>
                      <a:cubicBezTo>
                        <a:pt x="1" y="0"/>
                        <a:pt x="0" y="2"/>
                        <a:pt x="0" y="3"/>
                      </a:cubicBezTo>
                      <a:cubicBezTo>
                        <a:pt x="0" y="5"/>
                        <a:pt x="1" y="7"/>
                        <a:pt x="3" y="7"/>
                      </a:cubicBezTo>
                      <a:cubicBezTo>
                        <a:pt x="9" y="7"/>
                        <a:pt x="9" y="7"/>
                        <a:pt x="9" y="7"/>
                      </a:cubicBezTo>
                      <a:cubicBezTo>
                        <a:pt x="11" y="7"/>
                        <a:pt x="12" y="5"/>
                        <a:pt x="12" y="3"/>
                      </a:cubicBezTo>
                      <a:close/>
                      <a:moveTo>
                        <a:pt x="12" y="3"/>
                      </a:moveTo>
                      <a:cubicBezTo>
                        <a:pt x="12" y="3"/>
                        <a:pt x="12" y="3"/>
                        <a:pt x="12" y="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2" name="Freeform 48">
                  <a:extLst>
                    <a:ext uri="{FF2B5EF4-FFF2-40B4-BE49-F238E27FC236}">
                      <a16:creationId xmlns:a16="http://schemas.microsoft.com/office/drawing/2014/main" id="{16717F83-329F-4665-AFEC-380EBF6AA7B8}"/>
                    </a:ext>
                  </a:extLst>
                </p:cNvPr>
                <p:cNvSpPr>
                  <a:spLocks noEditPoints="1"/>
                </p:cNvSpPr>
                <p:nvPr/>
              </p:nvSpPr>
              <p:spPr bwMode="auto">
                <a:xfrm>
                  <a:off x="2651125" y="2370138"/>
                  <a:ext cx="19050" cy="31750"/>
                </a:xfrm>
                <a:custGeom>
                  <a:avLst/>
                  <a:gdLst>
                    <a:gd name="T0" fmla="*/ 8 w 8"/>
                    <a:gd name="T1" fmla="*/ 3 h 13"/>
                    <a:gd name="T2" fmla="*/ 4 w 8"/>
                    <a:gd name="T3" fmla="*/ 0 h 13"/>
                    <a:gd name="T4" fmla="*/ 1 w 8"/>
                    <a:gd name="T5" fmla="*/ 4 h 13"/>
                    <a:gd name="T6" fmla="*/ 1 w 8"/>
                    <a:gd name="T7" fmla="*/ 6 h 13"/>
                    <a:gd name="T8" fmla="*/ 1 w 8"/>
                    <a:gd name="T9" fmla="*/ 9 h 13"/>
                    <a:gd name="T10" fmla="*/ 3 w 8"/>
                    <a:gd name="T11" fmla="*/ 13 h 13"/>
                    <a:gd name="T12" fmla="*/ 4 w 8"/>
                    <a:gd name="T13" fmla="*/ 13 h 13"/>
                    <a:gd name="T14" fmla="*/ 7 w 8"/>
                    <a:gd name="T15" fmla="*/ 11 h 13"/>
                    <a:gd name="T16" fmla="*/ 8 w 8"/>
                    <a:gd name="T17" fmla="*/ 6 h 13"/>
                    <a:gd name="T18" fmla="*/ 8 w 8"/>
                    <a:gd name="T19" fmla="*/ 3 h 13"/>
                    <a:gd name="T20" fmla="*/ 8 w 8"/>
                    <a:gd name="T21" fmla="*/ 3 h 13"/>
                    <a:gd name="T22" fmla="*/ 8 w 8"/>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8" y="3"/>
                      </a:moveTo>
                      <a:cubicBezTo>
                        <a:pt x="7" y="1"/>
                        <a:pt x="6" y="0"/>
                        <a:pt x="4" y="0"/>
                      </a:cubicBezTo>
                      <a:cubicBezTo>
                        <a:pt x="2" y="1"/>
                        <a:pt x="1" y="2"/>
                        <a:pt x="1" y="4"/>
                      </a:cubicBezTo>
                      <a:cubicBezTo>
                        <a:pt x="1" y="5"/>
                        <a:pt x="1" y="5"/>
                        <a:pt x="1" y="6"/>
                      </a:cubicBezTo>
                      <a:cubicBezTo>
                        <a:pt x="1" y="7"/>
                        <a:pt x="1" y="8"/>
                        <a:pt x="1" y="9"/>
                      </a:cubicBezTo>
                      <a:cubicBezTo>
                        <a:pt x="0" y="11"/>
                        <a:pt x="1" y="12"/>
                        <a:pt x="3" y="13"/>
                      </a:cubicBezTo>
                      <a:cubicBezTo>
                        <a:pt x="3" y="13"/>
                        <a:pt x="4" y="13"/>
                        <a:pt x="4" y="13"/>
                      </a:cubicBezTo>
                      <a:cubicBezTo>
                        <a:pt x="5" y="13"/>
                        <a:pt x="7" y="12"/>
                        <a:pt x="7" y="11"/>
                      </a:cubicBezTo>
                      <a:cubicBezTo>
                        <a:pt x="8" y="9"/>
                        <a:pt x="8" y="7"/>
                        <a:pt x="8" y="6"/>
                      </a:cubicBezTo>
                      <a:cubicBezTo>
                        <a:pt x="8" y="5"/>
                        <a:pt x="8" y="4"/>
                        <a:pt x="8" y="3"/>
                      </a:cubicBezTo>
                      <a:close/>
                      <a:moveTo>
                        <a:pt x="8" y="3"/>
                      </a:moveTo>
                      <a:cubicBezTo>
                        <a:pt x="8" y="3"/>
                        <a:pt x="8" y="3"/>
                        <a:pt x="8" y="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3" name="Freeform 49">
                  <a:extLst>
                    <a:ext uri="{FF2B5EF4-FFF2-40B4-BE49-F238E27FC236}">
                      <a16:creationId xmlns:a16="http://schemas.microsoft.com/office/drawing/2014/main" id="{69EF0EA8-8F85-4432-A580-A9AC69EFCBF5}"/>
                    </a:ext>
                  </a:extLst>
                </p:cNvPr>
                <p:cNvSpPr>
                  <a:spLocks noEditPoints="1"/>
                </p:cNvSpPr>
                <p:nvPr/>
              </p:nvSpPr>
              <p:spPr bwMode="auto">
                <a:xfrm>
                  <a:off x="2508250" y="2554288"/>
                  <a:ext cx="31750" cy="14288"/>
                </a:xfrm>
                <a:custGeom>
                  <a:avLst/>
                  <a:gdLst>
                    <a:gd name="T0" fmla="*/ 10 w 13"/>
                    <a:gd name="T1" fmla="*/ 0 h 6"/>
                    <a:gd name="T2" fmla="*/ 4 w 13"/>
                    <a:gd name="T3" fmla="*/ 0 h 6"/>
                    <a:gd name="T4" fmla="*/ 0 w 13"/>
                    <a:gd name="T5" fmla="*/ 3 h 6"/>
                    <a:gd name="T6" fmla="*/ 4 w 13"/>
                    <a:gd name="T7" fmla="*/ 6 h 6"/>
                    <a:gd name="T8" fmla="*/ 10 w 13"/>
                    <a:gd name="T9" fmla="*/ 6 h 6"/>
                    <a:gd name="T10" fmla="*/ 13 w 13"/>
                    <a:gd name="T11" fmla="*/ 3 h 6"/>
                    <a:gd name="T12" fmla="*/ 10 w 13"/>
                    <a:gd name="T13" fmla="*/ 0 h 6"/>
                    <a:gd name="T14" fmla="*/ 10 w 13"/>
                    <a:gd name="T15" fmla="*/ 0 h 6"/>
                    <a:gd name="T16" fmla="*/ 10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0" y="0"/>
                      </a:moveTo>
                      <a:cubicBezTo>
                        <a:pt x="4" y="0"/>
                        <a:pt x="4" y="0"/>
                        <a:pt x="4" y="0"/>
                      </a:cubicBezTo>
                      <a:cubicBezTo>
                        <a:pt x="2" y="0"/>
                        <a:pt x="0" y="1"/>
                        <a:pt x="0" y="3"/>
                      </a:cubicBezTo>
                      <a:cubicBezTo>
                        <a:pt x="0" y="5"/>
                        <a:pt x="2" y="6"/>
                        <a:pt x="4" y="6"/>
                      </a:cubicBezTo>
                      <a:cubicBezTo>
                        <a:pt x="10" y="6"/>
                        <a:pt x="10" y="6"/>
                        <a:pt x="10" y="6"/>
                      </a:cubicBezTo>
                      <a:cubicBezTo>
                        <a:pt x="12" y="6"/>
                        <a:pt x="13" y="5"/>
                        <a:pt x="13" y="3"/>
                      </a:cubicBezTo>
                      <a:cubicBezTo>
                        <a:pt x="13" y="1"/>
                        <a:pt x="12" y="0"/>
                        <a:pt x="10" y="0"/>
                      </a:cubicBezTo>
                      <a:close/>
                      <a:moveTo>
                        <a:pt x="10" y="0"/>
                      </a:moveTo>
                      <a:cubicBezTo>
                        <a:pt x="10" y="0"/>
                        <a:pt x="10" y="0"/>
                        <a:pt x="10"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4" name="Freeform 50">
                  <a:extLst>
                    <a:ext uri="{FF2B5EF4-FFF2-40B4-BE49-F238E27FC236}">
                      <a16:creationId xmlns:a16="http://schemas.microsoft.com/office/drawing/2014/main" id="{C51323AA-5FEE-4AE4-9D6C-580B1FB0419B}"/>
                    </a:ext>
                  </a:extLst>
                </p:cNvPr>
                <p:cNvSpPr>
                  <a:spLocks noEditPoints="1"/>
                </p:cNvSpPr>
                <p:nvPr/>
              </p:nvSpPr>
              <p:spPr bwMode="auto">
                <a:xfrm>
                  <a:off x="2460625" y="2554288"/>
                  <a:ext cx="31750" cy="14288"/>
                </a:xfrm>
                <a:custGeom>
                  <a:avLst/>
                  <a:gdLst>
                    <a:gd name="T0" fmla="*/ 10 w 13"/>
                    <a:gd name="T1" fmla="*/ 0 h 6"/>
                    <a:gd name="T2" fmla="*/ 3 w 13"/>
                    <a:gd name="T3" fmla="*/ 0 h 6"/>
                    <a:gd name="T4" fmla="*/ 0 w 13"/>
                    <a:gd name="T5" fmla="*/ 3 h 6"/>
                    <a:gd name="T6" fmla="*/ 3 w 13"/>
                    <a:gd name="T7" fmla="*/ 6 h 6"/>
                    <a:gd name="T8" fmla="*/ 10 w 13"/>
                    <a:gd name="T9" fmla="*/ 6 h 6"/>
                    <a:gd name="T10" fmla="*/ 13 w 13"/>
                    <a:gd name="T11" fmla="*/ 3 h 6"/>
                    <a:gd name="T12" fmla="*/ 10 w 13"/>
                    <a:gd name="T13" fmla="*/ 0 h 6"/>
                    <a:gd name="T14" fmla="*/ 10 w 13"/>
                    <a:gd name="T15" fmla="*/ 0 h 6"/>
                    <a:gd name="T16" fmla="*/ 10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0" y="0"/>
                      </a:moveTo>
                      <a:cubicBezTo>
                        <a:pt x="3" y="0"/>
                        <a:pt x="3" y="0"/>
                        <a:pt x="3" y="0"/>
                      </a:cubicBezTo>
                      <a:cubicBezTo>
                        <a:pt x="2" y="0"/>
                        <a:pt x="0" y="1"/>
                        <a:pt x="0" y="3"/>
                      </a:cubicBezTo>
                      <a:cubicBezTo>
                        <a:pt x="0" y="5"/>
                        <a:pt x="2" y="6"/>
                        <a:pt x="3" y="6"/>
                      </a:cubicBezTo>
                      <a:cubicBezTo>
                        <a:pt x="10" y="6"/>
                        <a:pt x="10" y="6"/>
                        <a:pt x="10" y="6"/>
                      </a:cubicBezTo>
                      <a:cubicBezTo>
                        <a:pt x="12" y="6"/>
                        <a:pt x="13" y="5"/>
                        <a:pt x="13" y="3"/>
                      </a:cubicBezTo>
                      <a:cubicBezTo>
                        <a:pt x="13" y="1"/>
                        <a:pt x="12" y="0"/>
                        <a:pt x="10" y="0"/>
                      </a:cubicBezTo>
                      <a:close/>
                      <a:moveTo>
                        <a:pt x="10" y="0"/>
                      </a:moveTo>
                      <a:cubicBezTo>
                        <a:pt x="10" y="0"/>
                        <a:pt x="10" y="0"/>
                        <a:pt x="10"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5" name="Freeform 51">
                  <a:extLst>
                    <a:ext uri="{FF2B5EF4-FFF2-40B4-BE49-F238E27FC236}">
                      <a16:creationId xmlns:a16="http://schemas.microsoft.com/office/drawing/2014/main" id="{F9D23576-D920-46A4-B322-FE549B6C4D81}"/>
                    </a:ext>
                  </a:extLst>
                </p:cNvPr>
                <p:cNvSpPr>
                  <a:spLocks noEditPoints="1"/>
                </p:cNvSpPr>
                <p:nvPr/>
              </p:nvSpPr>
              <p:spPr bwMode="auto">
                <a:xfrm>
                  <a:off x="2540000" y="2482850"/>
                  <a:ext cx="31750" cy="14288"/>
                </a:xfrm>
                <a:custGeom>
                  <a:avLst/>
                  <a:gdLst>
                    <a:gd name="T0" fmla="*/ 13 w 13"/>
                    <a:gd name="T1" fmla="*/ 3 h 6"/>
                    <a:gd name="T2" fmla="*/ 10 w 13"/>
                    <a:gd name="T3" fmla="*/ 0 h 6"/>
                    <a:gd name="T4" fmla="*/ 3 w 13"/>
                    <a:gd name="T5" fmla="*/ 0 h 6"/>
                    <a:gd name="T6" fmla="*/ 0 w 13"/>
                    <a:gd name="T7" fmla="*/ 3 h 6"/>
                    <a:gd name="T8" fmla="*/ 3 w 13"/>
                    <a:gd name="T9" fmla="*/ 6 h 6"/>
                    <a:gd name="T10" fmla="*/ 10 w 13"/>
                    <a:gd name="T11" fmla="*/ 6 h 6"/>
                    <a:gd name="T12" fmla="*/ 13 w 13"/>
                    <a:gd name="T13" fmla="*/ 3 h 6"/>
                    <a:gd name="T14" fmla="*/ 13 w 13"/>
                    <a:gd name="T15" fmla="*/ 3 h 6"/>
                    <a:gd name="T16" fmla="*/ 13 w 13"/>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3" y="3"/>
                      </a:moveTo>
                      <a:cubicBezTo>
                        <a:pt x="13" y="1"/>
                        <a:pt x="12" y="0"/>
                        <a:pt x="10" y="0"/>
                      </a:cubicBezTo>
                      <a:cubicBezTo>
                        <a:pt x="3" y="0"/>
                        <a:pt x="3" y="0"/>
                        <a:pt x="3" y="0"/>
                      </a:cubicBezTo>
                      <a:cubicBezTo>
                        <a:pt x="2" y="0"/>
                        <a:pt x="0" y="1"/>
                        <a:pt x="0" y="3"/>
                      </a:cubicBezTo>
                      <a:cubicBezTo>
                        <a:pt x="0" y="5"/>
                        <a:pt x="2" y="6"/>
                        <a:pt x="3" y="6"/>
                      </a:cubicBezTo>
                      <a:cubicBezTo>
                        <a:pt x="10" y="6"/>
                        <a:pt x="10" y="6"/>
                        <a:pt x="10" y="6"/>
                      </a:cubicBezTo>
                      <a:cubicBezTo>
                        <a:pt x="12" y="6"/>
                        <a:pt x="13" y="5"/>
                        <a:pt x="13" y="3"/>
                      </a:cubicBezTo>
                      <a:close/>
                      <a:moveTo>
                        <a:pt x="13" y="3"/>
                      </a:moveTo>
                      <a:cubicBezTo>
                        <a:pt x="13" y="3"/>
                        <a:pt x="13" y="3"/>
                        <a:pt x="13" y="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6" name="Freeform 52">
                  <a:extLst>
                    <a:ext uri="{FF2B5EF4-FFF2-40B4-BE49-F238E27FC236}">
                      <a16:creationId xmlns:a16="http://schemas.microsoft.com/office/drawing/2014/main" id="{F2968E7B-E5E1-4D24-923E-5A7560C01D07}"/>
                    </a:ext>
                  </a:extLst>
                </p:cNvPr>
                <p:cNvSpPr>
                  <a:spLocks noEditPoints="1"/>
                </p:cNvSpPr>
                <p:nvPr/>
              </p:nvSpPr>
              <p:spPr bwMode="auto">
                <a:xfrm>
                  <a:off x="2492375" y="2482850"/>
                  <a:ext cx="31750" cy="14288"/>
                </a:xfrm>
                <a:custGeom>
                  <a:avLst/>
                  <a:gdLst>
                    <a:gd name="T0" fmla="*/ 13 w 13"/>
                    <a:gd name="T1" fmla="*/ 3 h 6"/>
                    <a:gd name="T2" fmla="*/ 10 w 13"/>
                    <a:gd name="T3" fmla="*/ 0 h 6"/>
                    <a:gd name="T4" fmla="*/ 3 w 13"/>
                    <a:gd name="T5" fmla="*/ 0 h 6"/>
                    <a:gd name="T6" fmla="*/ 0 w 13"/>
                    <a:gd name="T7" fmla="*/ 3 h 6"/>
                    <a:gd name="T8" fmla="*/ 3 w 13"/>
                    <a:gd name="T9" fmla="*/ 6 h 6"/>
                    <a:gd name="T10" fmla="*/ 10 w 13"/>
                    <a:gd name="T11" fmla="*/ 6 h 6"/>
                    <a:gd name="T12" fmla="*/ 13 w 13"/>
                    <a:gd name="T13" fmla="*/ 3 h 6"/>
                    <a:gd name="T14" fmla="*/ 13 w 13"/>
                    <a:gd name="T15" fmla="*/ 3 h 6"/>
                    <a:gd name="T16" fmla="*/ 13 w 13"/>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3" y="3"/>
                      </a:moveTo>
                      <a:cubicBezTo>
                        <a:pt x="13" y="1"/>
                        <a:pt x="11" y="0"/>
                        <a:pt x="10" y="0"/>
                      </a:cubicBezTo>
                      <a:cubicBezTo>
                        <a:pt x="3" y="0"/>
                        <a:pt x="3" y="0"/>
                        <a:pt x="3" y="0"/>
                      </a:cubicBezTo>
                      <a:cubicBezTo>
                        <a:pt x="1" y="0"/>
                        <a:pt x="0" y="1"/>
                        <a:pt x="0" y="3"/>
                      </a:cubicBezTo>
                      <a:cubicBezTo>
                        <a:pt x="0" y="5"/>
                        <a:pt x="1" y="6"/>
                        <a:pt x="3" y="6"/>
                      </a:cubicBezTo>
                      <a:cubicBezTo>
                        <a:pt x="10" y="6"/>
                        <a:pt x="10" y="6"/>
                        <a:pt x="10" y="6"/>
                      </a:cubicBezTo>
                      <a:cubicBezTo>
                        <a:pt x="11" y="6"/>
                        <a:pt x="13" y="5"/>
                        <a:pt x="13" y="3"/>
                      </a:cubicBezTo>
                      <a:close/>
                      <a:moveTo>
                        <a:pt x="13" y="3"/>
                      </a:moveTo>
                      <a:cubicBezTo>
                        <a:pt x="13" y="3"/>
                        <a:pt x="13" y="3"/>
                        <a:pt x="13" y="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7" name="Freeform 53">
                  <a:extLst>
                    <a:ext uri="{FF2B5EF4-FFF2-40B4-BE49-F238E27FC236}">
                      <a16:creationId xmlns:a16="http://schemas.microsoft.com/office/drawing/2014/main" id="{D939D5D5-36A2-41BB-B861-B84413F3F232}"/>
                    </a:ext>
                  </a:extLst>
                </p:cNvPr>
                <p:cNvSpPr>
                  <a:spLocks noEditPoints="1"/>
                </p:cNvSpPr>
                <p:nvPr/>
              </p:nvSpPr>
              <p:spPr bwMode="auto">
                <a:xfrm>
                  <a:off x="2557463" y="2554288"/>
                  <a:ext cx="28575" cy="14288"/>
                </a:xfrm>
                <a:custGeom>
                  <a:avLst/>
                  <a:gdLst>
                    <a:gd name="T0" fmla="*/ 9 w 12"/>
                    <a:gd name="T1" fmla="*/ 0 h 6"/>
                    <a:gd name="T2" fmla="*/ 3 w 12"/>
                    <a:gd name="T3" fmla="*/ 0 h 6"/>
                    <a:gd name="T4" fmla="*/ 0 w 12"/>
                    <a:gd name="T5" fmla="*/ 3 h 6"/>
                    <a:gd name="T6" fmla="*/ 3 w 12"/>
                    <a:gd name="T7" fmla="*/ 6 h 6"/>
                    <a:gd name="T8" fmla="*/ 9 w 12"/>
                    <a:gd name="T9" fmla="*/ 6 h 6"/>
                    <a:gd name="T10" fmla="*/ 9 w 12"/>
                    <a:gd name="T11" fmla="*/ 3 h 6"/>
                    <a:gd name="T12" fmla="*/ 9 w 12"/>
                    <a:gd name="T13" fmla="*/ 6 h 6"/>
                    <a:gd name="T14" fmla="*/ 12 w 12"/>
                    <a:gd name="T15" fmla="*/ 3 h 6"/>
                    <a:gd name="T16" fmla="*/ 9 w 12"/>
                    <a:gd name="T17" fmla="*/ 0 h 6"/>
                    <a:gd name="T18" fmla="*/ 9 w 12"/>
                    <a:gd name="T19" fmla="*/ 0 h 6"/>
                    <a:gd name="T20" fmla="*/ 9 w 12"/>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9" y="3"/>
                        <a:pt x="9" y="3"/>
                        <a:pt x="9" y="3"/>
                      </a:cubicBezTo>
                      <a:cubicBezTo>
                        <a:pt x="9" y="6"/>
                        <a:pt x="9" y="6"/>
                        <a:pt x="9" y="6"/>
                      </a:cubicBezTo>
                      <a:cubicBezTo>
                        <a:pt x="11" y="6"/>
                        <a:pt x="12" y="5"/>
                        <a:pt x="12" y="3"/>
                      </a:cubicBezTo>
                      <a:cubicBezTo>
                        <a:pt x="12" y="1"/>
                        <a:pt x="11" y="0"/>
                        <a:pt x="9" y="0"/>
                      </a:cubicBezTo>
                      <a:close/>
                      <a:moveTo>
                        <a:pt x="9" y="0"/>
                      </a:moveTo>
                      <a:cubicBezTo>
                        <a:pt x="9" y="0"/>
                        <a:pt x="9" y="0"/>
                        <a:pt x="9"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8" name="Freeform 54">
                  <a:extLst>
                    <a:ext uri="{FF2B5EF4-FFF2-40B4-BE49-F238E27FC236}">
                      <a16:creationId xmlns:a16="http://schemas.microsoft.com/office/drawing/2014/main" id="{EA81284E-15E9-4EB6-8202-6CBB34B448BD}"/>
                    </a:ext>
                  </a:extLst>
                </p:cNvPr>
                <p:cNvSpPr>
                  <a:spLocks noEditPoints="1"/>
                </p:cNvSpPr>
                <p:nvPr/>
              </p:nvSpPr>
              <p:spPr bwMode="auto">
                <a:xfrm>
                  <a:off x="2586038" y="2486025"/>
                  <a:ext cx="30163" cy="26988"/>
                </a:xfrm>
                <a:custGeom>
                  <a:avLst/>
                  <a:gdLst>
                    <a:gd name="T0" fmla="*/ 8 w 12"/>
                    <a:gd name="T1" fmla="*/ 11 h 11"/>
                    <a:gd name="T2" fmla="*/ 10 w 12"/>
                    <a:gd name="T3" fmla="*/ 10 h 11"/>
                    <a:gd name="T4" fmla="*/ 11 w 12"/>
                    <a:gd name="T5" fmla="*/ 6 h 11"/>
                    <a:gd name="T6" fmla="*/ 5 w 12"/>
                    <a:gd name="T7" fmla="*/ 1 h 11"/>
                    <a:gd name="T8" fmla="*/ 0 w 12"/>
                    <a:gd name="T9" fmla="*/ 2 h 11"/>
                    <a:gd name="T10" fmla="*/ 2 w 12"/>
                    <a:gd name="T11" fmla="*/ 6 h 11"/>
                    <a:gd name="T12" fmla="*/ 6 w 12"/>
                    <a:gd name="T13" fmla="*/ 9 h 11"/>
                    <a:gd name="T14" fmla="*/ 8 w 12"/>
                    <a:gd name="T15" fmla="*/ 11 h 11"/>
                    <a:gd name="T16" fmla="*/ 8 w 12"/>
                    <a:gd name="T17" fmla="*/ 11 h 11"/>
                    <a:gd name="T18" fmla="*/ 8 w 12"/>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1">
                      <a:moveTo>
                        <a:pt x="8" y="11"/>
                      </a:moveTo>
                      <a:cubicBezTo>
                        <a:pt x="9" y="11"/>
                        <a:pt x="10" y="10"/>
                        <a:pt x="10" y="10"/>
                      </a:cubicBezTo>
                      <a:cubicBezTo>
                        <a:pt x="12" y="9"/>
                        <a:pt x="12" y="7"/>
                        <a:pt x="11" y="6"/>
                      </a:cubicBezTo>
                      <a:cubicBezTo>
                        <a:pt x="9" y="3"/>
                        <a:pt x="7" y="2"/>
                        <a:pt x="5" y="1"/>
                      </a:cubicBezTo>
                      <a:cubicBezTo>
                        <a:pt x="3" y="0"/>
                        <a:pt x="1" y="0"/>
                        <a:pt x="0" y="2"/>
                      </a:cubicBezTo>
                      <a:cubicBezTo>
                        <a:pt x="0" y="4"/>
                        <a:pt x="0" y="6"/>
                        <a:pt x="2" y="6"/>
                      </a:cubicBezTo>
                      <a:cubicBezTo>
                        <a:pt x="3" y="7"/>
                        <a:pt x="5" y="8"/>
                        <a:pt x="6" y="9"/>
                      </a:cubicBezTo>
                      <a:cubicBezTo>
                        <a:pt x="6" y="10"/>
                        <a:pt x="7" y="11"/>
                        <a:pt x="8" y="11"/>
                      </a:cubicBezTo>
                      <a:close/>
                      <a:moveTo>
                        <a:pt x="8" y="11"/>
                      </a:moveTo>
                      <a:cubicBezTo>
                        <a:pt x="8" y="11"/>
                        <a:pt x="8" y="11"/>
                        <a:pt x="8" y="11"/>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99" name="Freeform 55">
                  <a:extLst>
                    <a:ext uri="{FF2B5EF4-FFF2-40B4-BE49-F238E27FC236}">
                      <a16:creationId xmlns:a16="http://schemas.microsoft.com/office/drawing/2014/main" id="{6C965E42-2443-433E-B4C0-D00DCBAF0560}"/>
                    </a:ext>
                  </a:extLst>
                </p:cNvPr>
                <p:cNvSpPr>
                  <a:spLocks noEditPoints="1"/>
                </p:cNvSpPr>
                <p:nvPr/>
              </p:nvSpPr>
              <p:spPr bwMode="auto">
                <a:xfrm>
                  <a:off x="2616200" y="2406650"/>
                  <a:ext cx="31750" cy="19050"/>
                </a:xfrm>
                <a:custGeom>
                  <a:avLst/>
                  <a:gdLst>
                    <a:gd name="T0" fmla="*/ 8 w 13"/>
                    <a:gd name="T1" fmla="*/ 1 h 8"/>
                    <a:gd name="T2" fmla="*/ 4 w 13"/>
                    <a:gd name="T3" fmla="*/ 2 h 8"/>
                    <a:gd name="T4" fmla="*/ 3 w 13"/>
                    <a:gd name="T5" fmla="*/ 2 h 8"/>
                    <a:gd name="T6" fmla="*/ 0 w 13"/>
                    <a:gd name="T7" fmla="*/ 5 h 8"/>
                    <a:gd name="T8" fmla="*/ 3 w 13"/>
                    <a:gd name="T9" fmla="*/ 8 h 8"/>
                    <a:gd name="T10" fmla="*/ 4 w 13"/>
                    <a:gd name="T11" fmla="*/ 8 h 8"/>
                    <a:gd name="T12" fmla="*/ 11 w 13"/>
                    <a:gd name="T13" fmla="*/ 7 h 8"/>
                    <a:gd name="T14" fmla="*/ 13 w 13"/>
                    <a:gd name="T15" fmla="*/ 3 h 8"/>
                    <a:gd name="T16" fmla="*/ 8 w 13"/>
                    <a:gd name="T17" fmla="*/ 1 h 8"/>
                    <a:gd name="T18" fmla="*/ 8 w 13"/>
                    <a:gd name="T19" fmla="*/ 1 h 8"/>
                    <a:gd name="T20" fmla="*/ 8 w 13"/>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8">
                      <a:moveTo>
                        <a:pt x="8" y="1"/>
                      </a:moveTo>
                      <a:cubicBezTo>
                        <a:pt x="7" y="2"/>
                        <a:pt x="6" y="2"/>
                        <a:pt x="4" y="2"/>
                      </a:cubicBezTo>
                      <a:cubicBezTo>
                        <a:pt x="3" y="2"/>
                        <a:pt x="3" y="2"/>
                        <a:pt x="3" y="2"/>
                      </a:cubicBezTo>
                      <a:cubicBezTo>
                        <a:pt x="2" y="2"/>
                        <a:pt x="0" y="3"/>
                        <a:pt x="0" y="5"/>
                      </a:cubicBezTo>
                      <a:cubicBezTo>
                        <a:pt x="0" y="7"/>
                        <a:pt x="2" y="8"/>
                        <a:pt x="3" y="8"/>
                      </a:cubicBezTo>
                      <a:cubicBezTo>
                        <a:pt x="4" y="8"/>
                        <a:pt x="4" y="8"/>
                        <a:pt x="4" y="8"/>
                      </a:cubicBezTo>
                      <a:cubicBezTo>
                        <a:pt x="7" y="8"/>
                        <a:pt x="9" y="8"/>
                        <a:pt x="11" y="7"/>
                      </a:cubicBezTo>
                      <a:cubicBezTo>
                        <a:pt x="13" y="6"/>
                        <a:pt x="13" y="4"/>
                        <a:pt x="13" y="3"/>
                      </a:cubicBezTo>
                      <a:cubicBezTo>
                        <a:pt x="12" y="1"/>
                        <a:pt x="10" y="0"/>
                        <a:pt x="8" y="1"/>
                      </a:cubicBezTo>
                      <a:close/>
                      <a:moveTo>
                        <a:pt x="8" y="1"/>
                      </a:moveTo>
                      <a:cubicBezTo>
                        <a:pt x="8" y="1"/>
                        <a:pt x="8" y="1"/>
                        <a:pt x="8" y="1"/>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0" name="Freeform 56">
                  <a:extLst>
                    <a:ext uri="{FF2B5EF4-FFF2-40B4-BE49-F238E27FC236}">
                      <a16:creationId xmlns:a16="http://schemas.microsoft.com/office/drawing/2014/main" id="{B42569B3-D5A9-47C2-88AE-71DD14CEB34F}"/>
                    </a:ext>
                  </a:extLst>
                </p:cNvPr>
                <p:cNvSpPr>
                  <a:spLocks noEditPoints="1"/>
                </p:cNvSpPr>
                <p:nvPr/>
              </p:nvSpPr>
              <p:spPr bwMode="auto">
                <a:xfrm>
                  <a:off x="2408238" y="2300288"/>
                  <a:ext cx="20638" cy="31750"/>
                </a:xfrm>
                <a:custGeom>
                  <a:avLst/>
                  <a:gdLst>
                    <a:gd name="T0" fmla="*/ 5 w 8"/>
                    <a:gd name="T1" fmla="*/ 13 h 13"/>
                    <a:gd name="T2" fmla="*/ 7 w 8"/>
                    <a:gd name="T3" fmla="*/ 8 h 13"/>
                    <a:gd name="T4" fmla="*/ 7 w 8"/>
                    <a:gd name="T5" fmla="*/ 5 h 13"/>
                    <a:gd name="T6" fmla="*/ 7 w 8"/>
                    <a:gd name="T7" fmla="*/ 4 h 13"/>
                    <a:gd name="T8" fmla="*/ 4 w 8"/>
                    <a:gd name="T9" fmla="*/ 0 h 13"/>
                    <a:gd name="T10" fmla="*/ 0 w 8"/>
                    <a:gd name="T11" fmla="*/ 3 h 13"/>
                    <a:gd name="T12" fmla="*/ 0 w 8"/>
                    <a:gd name="T13" fmla="*/ 5 h 13"/>
                    <a:gd name="T14" fmla="*/ 1 w 8"/>
                    <a:gd name="T15" fmla="*/ 11 h 13"/>
                    <a:gd name="T16" fmla="*/ 4 w 8"/>
                    <a:gd name="T17" fmla="*/ 13 h 13"/>
                    <a:gd name="T18" fmla="*/ 5 w 8"/>
                    <a:gd name="T19" fmla="*/ 13 h 13"/>
                    <a:gd name="T20" fmla="*/ 5 w 8"/>
                    <a:gd name="T21" fmla="*/ 13 h 13"/>
                    <a:gd name="T22" fmla="*/ 5 w 8"/>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5" y="13"/>
                      </a:moveTo>
                      <a:cubicBezTo>
                        <a:pt x="7" y="12"/>
                        <a:pt x="8" y="10"/>
                        <a:pt x="7" y="8"/>
                      </a:cubicBezTo>
                      <a:cubicBezTo>
                        <a:pt x="7" y="7"/>
                        <a:pt x="7" y="6"/>
                        <a:pt x="7" y="5"/>
                      </a:cubicBezTo>
                      <a:cubicBezTo>
                        <a:pt x="7" y="5"/>
                        <a:pt x="7" y="4"/>
                        <a:pt x="7" y="4"/>
                      </a:cubicBezTo>
                      <a:cubicBezTo>
                        <a:pt x="7" y="2"/>
                        <a:pt x="6" y="0"/>
                        <a:pt x="4" y="0"/>
                      </a:cubicBezTo>
                      <a:cubicBezTo>
                        <a:pt x="2" y="0"/>
                        <a:pt x="1" y="1"/>
                        <a:pt x="0" y="3"/>
                      </a:cubicBezTo>
                      <a:cubicBezTo>
                        <a:pt x="0" y="3"/>
                        <a:pt x="0" y="4"/>
                        <a:pt x="0" y="5"/>
                      </a:cubicBezTo>
                      <a:cubicBezTo>
                        <a:pt x="0" y="7"/>
                        <a:pt x="0" y="9"/>
                        <a:pt x="1" y="11"/>
                      </a:cubicBezTo>
                      <a:cubicBezTo>
                        <a:pt x="1" y="12"/>
                        <a:pt x="3" y="13"/>
                        <a:pt x="4" y="13"/>
                      </a:cubicBezTo>
                      <a:cubicBezTo>
                        <a:pt x="4" y="13"/>
                        <a:pt x="5" y="13"/>
                        <a:pt x="5" y="13"/>
                      </a:cubicBezTo>
                      <a:close/>
                      <a:moveTo>
                        <a:pt x="5" y="13"/>
                      </a:moveTo>
                      <a:cubicBezTo>
                        <a:pt x="5" y="13"/>
                        <a:pt x="5" y="13"/>
                        <a:pt x="5" y="1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1" name="Freeform 57">
                  <a:extLst>
                    <a:ext uri="{FF2B5EF4-FFF2-40B4-BE49-F238E27FC236}">
                      <a16:creationId xmlns:a16="http://schemas.microsoft.com/office/drawing/2014/main" id="{3FA6244C-064C-4B83-ADCF-300000CC79FE}"/>
                    </a:ext>
                  </a:extLst>
                </p:cNvPr>
                <p:cNvSpPr>
                  <a:spLocks noEditPoints="1"/>
                </p:cNvSpPr>
                <p:nvPr/>
              </p:nvSpPr>
              <p:spPr bwMode="auto">
                <a:xfrm>
                  <a:off x="2366963" y="2554288"/>
                  <a:ext cx="31750" cy="14288"/>
                </a:xfrm>
                <a:custGeom>
                  <a:avLst/>
                  <a:gdLst>
                    <a:gd name="T0" fmla="*/ 9 w 13"/>
                    <a:gd name="T1" fmla="*/ 0 h 6"/>
                    <a:gd name="T2" fmla="*/ 3 w 13"/>
                    <a:gd name="T3" fmla="*/ 0 h 6"/>
                    <a:gd name="T4" fmla="*/ 0 w 13"/>
                    <a:gd name="T5" fmla="*/ 3 h 6"/>
                    <a:gd name="T6" fmla="*/ 3 w 13"/>
                    <a:gd name="T7" fmla="*/ 6 h 6"/>
                    <a:gd name="T8" fmla="*/ 9 w 13"/>
                    <a:gd name="T9" fmla="*/ 6 h 6"/>
                    <a:gd name="T10" fmla="*/ 13 w 13"/>
                    <a:gd name="T11" fmla="*/ 3 h 6"/>
                    <a:gd name="T12" fmla="*/ 9 w 13"/>
                    <a:gd name="T13" fmla="*/ 0 h 6"/>
                    <a:gd name="T14" fmla="*/ 9 w 13"/>
                    <a:gd name="T15" fmla="*/ 0 h 6"/>
                    <a:gd name="T16" fmla="*/ 9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9" y="0"/>
                      </a:moveTo>
                      <a:cubicBezTo>
                        <a:pt x="3" y="0"/>
                        <a:pt x="3" y="0"/>
                        <a:pt x="3" y="0"/>
                      </a:cubicBezTo>
                      <a:cubicBezTo>
                        <a:pt x="1" y="0"/>
                        <a:pt x="0" y="1"/>
                        <a:pt x="0" y="3"/>
                      </a:cubicBezTo>
                      <a:cubicBezTo>
                        <a:pt x="0" y="5"/>
                        <a:pt x="1" y="6"/>
                        <a:pt x="3" y="6"/>
                      </a:cubicBezTo>
                      <a:cubicBezTo>
                        <a:pt x="9" y="6"/>
                        <a:pt x="9" y="6"/>
                        <a:pt x="9" y="6"/>
                      </a:cubicBezTo>
                      <a:cubicBezTo>
                        <a:pt x="11" y="6"/>
                        <a:pt x="13" y="5"/>
                        <a:pt x="13" y="3"/>
                      </a:cubicBezTo>
                      <a:cubicBezTo>
                        <a:pt x="13" y="1"/>
                        <a:pt x="11" y="0"/>
                        <a:pt x="9" y="0"/>
                      </a:cubicBezTo>
                      <a:close/>
                      <a:moveTo>
                        <a:pt x="9" y="0"/>
                      </a:moveTo>
                      <a:cubicBezTo>
                        <a:pt x="9" y="0"/>
                        <a:pt x="9" y="0"/>
                        <a:pt x="9"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2" name="Freeform 58">
                  <a:extLst>
                    <a:ext uri="{FF2B5EF4-FFF2-40B4-BE49-F238E27FC236}">
                      <a16:creationId xmlns:a16="http://schemas.microsoft.com/office/drawing/2014/main" id="{24D2ED4F-C99B-4F7D-83F2-15E6AEAB7A84}"/>
                    </a:ext>
                  </a:extLst>
                </p:cNvPr>
                <p:cNvSpPr>
                  <a:spLocks noEditPoints="1"/>
                </p:cNvSpPr>
                <p:nvPr/>
              </p:nvSpPr>
              <p:spPr bwMode="auto">
                <a:xfrm>
                  <a:off x="2447925" y="2468563"/>
                  <a:ext cx="30163" cy="26988"/>
                </a:xfrm>
                <a:custGeom>
                  <a:avLst/>
                  <a:gdLst>
                    <a:gd name="T0" fmla="*/ 9 w 12"/>
                    <a:gd name="T1" fmla="*/ 11 h 11"/>
                    <a:gd name="T2" fmla="*/ 11 w 12"/>
                    <a:gd name="T3" fmla="*/ 9 h 11"/>
                    <a:gd name="T4" fmla="*/ 10 w 12"/>
                    <a:gd name="T5" fmla="*/ 5 h 11"/>
                    <a:gd name="T6" fmla="*/ 6 w 12"/>
                    <a:gd name="T7" fmla="*/ 2 h 11"/>
                    <a:gd name="T8" fmla="*/ 1 w 12"/>
                    <a:gd name="T9" fmla="*/ 1 h 11"/>
                    <a:gd name="T10" fmla="*/ 1 w 12"/>
                    <a:gd name="T11" fmla="*/ 6 h 11"/>
                    <a:gd name="T12" fmla="*/ 7 w 12"/>
                    <a:gd name="T13" fmla="*/ 11 h 11"/>
                    <a:gd name="T14" fmla="*/ 9 w 12"/>
                    <a:gd name="T15" fmla="*/ 11 h 11"/>
                    <a:gd name="T16" fmla="*/ 9 w 12"/>
                    <a:gd name="T17" fmla="*/ 11 h 11"/>
                    <a:gd name="T18" fmla="*/ 9 w 12"/>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1">
                      <a:moveTo>
                        <a:pt x="9" y="11"/>
                      </a:moveTo>
                      <a:cubicBezTo>
                        <a:pt x="10" y="11"/>
                        <a:pt x="11" y="10"/>
                        <a:pt x="11" y="9"/>
                      </a:cubicBezTo>
                      <a:cubicBezTo>
                        <a:pt x="12" y="7"/>
                        <a:pt x="12" y="6"/>
                        <a:pt x="10" y="5"/>
                      </a:cubicBezTo>
                      <a:cubicBezTo>
                        <a:pt x="8" y="4"/>
                        <a:pt x="7" y="3"/>
                        <a:pt x="6" y="2"/>
                      </a:cubicBezTo>
                      <a:cubicBezTo>
                        <a:pt x="5" y="0"/>
                        <a:pt x="3" y="0"/>
                        <a:pt x="1" y="1"/>
                      </a:cubicBezTo>
                      <a:cubicBezTo>
                        <a:pt x="0" y="3"/>
                        <a:pt x="0" y="5"/>
                        <a:pt x="1" y="6"/>
                      </a:cubicBezTo>
                      <a:cubicBezTo>
                        <a:pt x="3" y="8"/>
                        <a:pt x="5" y="10"/>
                        <a:pt x="7" y="11"/>
                      </a:cubicBezTo>
                      <a:cubicBezTo>
                        <a:pt x="8" y="11"/>
                        <a:pt x="8" y="11"/>
                        <a:pt x="9" y="11"/>
                      </a:cubicBezTo>
                      <a:close/>
                      <a:moveTo>
                        <a:pt x="9" y="11"/>
                      </a:moveTo>
                      <a:cubicBezTo>
                        <a:pt x="9" y="11"/>
                        <a:pt x="9" y="11"/>
                        <a:pt x="9" y="11"/>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3" name="Freeform 59">
                  <a:extLst>
                    <a:ext uri="{FF2B5EF4-FFF2-40B4-BE49-F238E27FC236}">
                      <a16:creationId xmlns:a16="http://schemas.microsoft.com/office/drawing/2014/main" id="{9E255300-F610-4D31-8732-EEE32B2D8CD6}"/>
                    </a:ext>
                  </a:extLst>
                </p:cNvPr>
                <p:cNvSpPr>
                  <a:spLocks noEditPoints="1"/>
                </p:cNvSpPr>
                <p:nvPr/>
              </p:nvSpPr>
              <p:spPr bwMode="auto">
                <a:xfrm>
                  <a:off x="2620963" y="2339975"/>
                  <a:ext cx="31750" cy="22225"/>
                </a:xfrm>
                <a:custGeom>
                  <a:avLst/>
                  <a:gdLst>
                    <a:gd name="T0" fmla="*/ 11 w 13"/>
                    <a:gd name="T1" fmla="*/ 3 h 9"/>
                    <a:gd name="T2" fmla="*/ 4 w 13"/>
                    <a:gd name="T3" fmla="*/ 0 h 9"/>
                    <a:gd name="T4" fmla="*/ 0 w 13"/>
                    <a:gd name="T5" fmla="*/ 3 h 9"/>
                    <a:gd name="T6" fmla="*/ 3 w 13"/>
                    <a:gd name="T7" fmla="*/ 7 h 9"/>
                    <a:gd name="T8" fmla="*/ 8 w 13"/>
                    <a:gd name="T9" fmla="*/ 8 h 9"/>
                    <a:gd name="T10" fmla="*/ 9 w 13"/>
                    <a:gd name="T11" fmla="*/ 9 h 9"/>
                    <a:gd name="T12" fmla="*/ 12 w 13"/>
                    <a:gd name="T13" fmla="*/ 7 h 9"/>
                    <a:gd name="T14" fmla="*/ 11 w 13"/>
                    <a:gd name="T15" fmla="*/ 3 h 9"/>
                    <a:gd name="T16" fmla="*/ 11 w 13"/>
                    <a:gd name="T17" fmla="*/ 3 h 9"/>
                    <a:gd name="T18" fmla="*/ 11 w 13"/>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
                      <a:moveTo>
                        <a:pt x="11" y="3"/>
                      </a:moveTo>
                      <a:cubicBezTo>
                        <a:pt x="9" y="1"/>
                        <a:pt x="6" y="0"/>
                        <a:pt x="4" y="0"/>
                      </a:cubicBezTo>
                      <a:cubicBezTo>
                        <a:pt x="2" y="0"/>
                        <a:pt x="0" y="1"/>
                        <a:pt x="0" y="3"/>
                      </a:cubicBezTo>
                      <a:cubicBezTo>
                        <a:pt x="0" y="5"/>
                        <a:pt x="1" y="7"/>
                        <a:pt x="3" y="7"/>
                      </a:cubicBezTo>
                      <a:cubicBezTo>
                        <a:pt x="5" y="7"/>
                        <a:pt x="6" y="7"/>
                        <a:pt x="8" y="8"/>
                      </a:cubicBezTo>
                      <a:cubicBezTo>
                        <a:pt x="8" y="8"/>
                        <a:pt x="9" y="9"/>
                        <a:pt x="9" y="9"/>
                      </a:cubicBezTo>
                      <a:cubicBezTo>
                        <a:pt x="10" y="9"/>
                        <a:pt x="12" y="8"/>
                        <a:pt x="12" y="7"/>
                      </a:cubicBezTo>
                      <a:cubicBezTo>
                        <a:pt x="13" y="5"/>
                        <a:pt x="13" y="3"/>
                        <a:pt x="11" y="3"/>
                      </a:cubicBezTo>
                      <a:close/>
                      <a:moveTo>
                        <a:pt x="11" y="3"/>
                      </a:moveTo>
                      <a:cubicBezTo>
                        <a:pt x="11" y="3"/>
                        <a:pt x="11" y="3"/>
                        <a:pt x="11" y="3"/>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4" name="Freeform 60">
                  <a:extLst>
                    <a:ext uri="{FF2B5EF4-FFF2-40B4-BE49-F238E27FC236}">
                      <a16:creationId xmlns:a16="http://schemas.microsoft.com/office/drawing/2014/main" id="{0DF17D22-4F6E-4AD0-B2A4-6B1BFB271812}"/>
                    </a:ext>
                  </a:extLst>
                </p:cNvPr>
                <p:cNvSpPr>
                  <a:spLocks noEditPoints="1"/>
                </p:cNvSpPr>
                <p:nvPr/>
              </p:nvSpPr>
              <p:spPr bwMode="auto">
                <a:xfrm>
                  <a:off x="2413000" y="2554288"/>
                  <a:ext cx="33338" cy="14288"/>
                </a:xfrm>
                <a:custGeom>
                  <a:avLst/>
                  <a:gdLst>
                    <a:gd name="T0" fmla="*/ 10 w 13"/>
                    <a:gd name="T1" fmla="*/ 0 h 6"/>
                    <a:gd name="T2" fmla="*/ 3 w 13"/>
                    <a:gd name="T3" fmla="*/ 0 h 6"/>
                    <a:gd name="T4" fmla="*/ 0 w 13"/>
                    <a:gd name="T5" fmla="*/ 3 h 6"/>
                    <a:gd name="T6" fmla="*/ 3 w 13"/>
                    <a:gd name="T7" fmla="*/ 6 h 6"/>
                    <a:gd name="T8" fmla="*/ 10 w 13"/>
                    <a:gd name="T9" fmla="*/ 6 h 6"/>
                    <a:gd name="T10" fmla="*/ 13 w 13"/>
                    <a:gd name="T11" fmla="*/ 3 h 6"/>
                    <a:gd name="T12" fmla="*/ 10 w 13"/>
                    <a:gd name="T13" fmla="*/ 0 h 6"/>
                    <a:gd name="T14" fmla="*/ 10 w 13"/>
                    <a:gd name="T15" fmla="*/ 0 h 6"/>
                    <a:gd name="T16" fmla="*/ 10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0" y="0"/>
                      </a:moveTo>
                      <a:cubicBezTo>
                        <a:pt x="3" y="0"/>
                        <a:pt x="3" y="0"/>
                        <a:pt x="3" y="0"/>
                      </a:cubicBezTo>
                      <a:cubicBezTo>
                        <a:pt x="1" y="0"/>
                        <a:pt x="0" y="1"/>
                        <a:pt x="0" y="3"/>
                      </a:cubicBezTo>
                      <a:cubicBezTo>
                        <a:pt x="0" y="5"/>
                        <a:pt x="1" y="6"/>
                        <a:pt x="3" y="6"/>
                      </a:cubicBezTo>
                      <a:cubicBezTo>
                        <a:pt x="10" y="6"/>
                        <a:pt x="10" y="6"/>
                        <a:pt x="10" y="6"/>
                      </a:cubicBezTo>
                      <a:cubicBezTo>
                        <a:pt x="11" y="6"/>
                        <a:pt x="13" y="5"/>
                        <a:pt x="13" y="3"/>
                      </a:cubicBezTo>
                      <a:cubicBezTo>
                        <a:pt x="13" y="1"/>
                        <a:pt x="11" y="0"/>
                        <a:pt x="10" y="0"/>
                      </a:cubicBezTo>
                      <a:close/>
                      <a:moveTo>
                        <a:pt x="10" y="0"/>
                      </a:moveTo>
                      <a:cubicBezTo>
                        <a:pt x="10" y="0"/>
                        <a:pt x="10" y="0"/>
                        <a:pt x="10" y="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5" name="Freeform 61">
                  <a:extLst>
                    <a:ext uri="{FF2B5EF4-FFF2-40B4-BE49-F238E27FC236}">
                      <a16:creationId xmlns:a16="http://schemas.microsoft.com/office/drawing/2014/main" id="{33DF2920-43D6-4266-9311-AF308165B116}"/>
                    </a:ext>
                  </a:extLst>
                </p:cNvPr>
                <p:cNvSpPr>
                  <a:spLocks noEditPoints="1"/>
                </p:cNvSpPr>
                <p:nvPr/>
              </p:nvSpPr>
              <p:spPr bwMode="auto">
                <a:xfrm>
                  <a:off x="2441575" y="2424113"/>
                  <a:ext cx="23813" cy="31750"/>
                </a:xfrm>
                <a:custGeom>
                  <a:avLst/>
                  <a:gdLst>
                    <a:gd name="T0" fmla="*/ 7 w 10"/>
                    <a:gd name="T1" fmla="*/ 10 h 13"/>
                    <a:gd name="T2" fmla="*/ 9 w 10"/>
                    <a:gd name="T3" fmla="*/ 6 h 13"/>
                    <a:gd name="T4" fmla="*/ 8 w 10"/>
                    <a:gd name="T5" fmla="*/ 1 h 13"/>
                    <a:gd name="T6" fmla="*/ 3 w 10"/>
                    <a:gd name="T7" fmla="*/ 2 h 13"/>
                    <a:gd name="T8" fmla="*/ 0 w 10"/>
                    <a:gd name="T9" fmla="*/ 9 h 13"/>
                    <a:gd name="T10" fmla="*/ 3 w 10"/>
                    <a:gd name="T11" fmla="*/ 13 h 13"/>
                    <a:gd name="T12" fmla="*/ 3 w 10"/>
                    <a:gd name="T13" fmla="*/ 13 h 13"/>
                    <a:gd name="T14" fmla="*/ 7 w 10"/>
                    <a:gd name="T15" fmla="*/ 10 h 13"/>
                    <a:gd name="T16" fmla="*/ 7 w 10"/>
                    <a:gd name="T17" fmla="*/ 10 h 13"/>
                    <a:gd name="T18" fmla="*/ 7 w 10"/>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3">
                      <a:moveTo>
                        <a:pt x="7" y="10"/>
                      </a:moveTo>
                      <a:cubicBezTo>
                        <a:pt x="7" y="9"/>
                        <a:pt x="8" y="7"/>
                        <a:pt x="9" y="6"/>
                      </a:cubicBezTo>
                      <a:cubicBezTo>
                        <a:pt x="10" y="5"/>
                        <a:pt x="9" y="3"/>
                        <a:pt x="8" y="1"/>
                      </a:cubicBezTo>
                      <a:cubicBezTo>
                        <a:pt x="6" y="0"/>
                        <a:pt x="4" y="1"/>
                        <a:pt x="3" y="2"/>
                      </a:cubicBezTo>
                      <a:cubicBezTo>
                        <a:pt x="2" y="4"/>
                        <a:pt x="1" y="7"/>
                        <a:pt x="0" y="9"/>
                      </a:cubicBezTo>
                      <a:cubicBezTo>
                        <a:pt x="0" y="11"/>
                        <a:pt x="1" y="13"/>
                        <a:pt x="3" y="13"/>
                      </a:cubicBezTo>
                      <a:cubicBezTo>
                        <a:pt x="3" y="13"/>
                        <a:pt x="3" y="13"/>
                        <a:pt x="3" y="13"/>
                      </a:cubicBezTo>
                      <a:cubicBezTo>
                        <a:pt x="5" y="13"/>
                        <a:pt x="6" y="12"/>
                        <a:pt x="7" y="10"/>
                      </a:cubicBezTo>
                      <a:close/>
                      <a:moveTo>
                        <a:pt x="7" y="10"/>
                      </a:moveTo>
                      <a:cubicBezTo>
                        <a:pt x="7" y="10"/>
                        <a:pt x="7" y="10"/>
                        <a:pt x="7" y="10"/>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6" name="Freeform 62">
                  <a:extLst>
                    <a:ext uri="{FF2B5EF4-FFF2-40B4-BE49-F238E27FC236}">
                      <a16:creationId xmlns:a16="http://schemas.microsoft.com/office/drawing/2014/main" id="{4EB783EA-AAB6-4058-BBE7-40DE9EA6343E}"/>
                    </a:ext>
                  </a:extLst>
                </p:cNvPr>
                <p:cNvSpPr>
                  <a:spLocks noEditPoints="1"/>
                </p:cNvSpPr>
                <p:nvPr/>
              </p:nvSpPr>
              <p:spPr bwMode="auto">
                <a:xfrm>
                  <a:off x="2544763" y="2128838"/>
                  <a:ext cx="85725" cy="85725"/>
                </a:xfrm>
                <a:custGeom>
                  <a:avLst/>
                  <a:gdLst>
                    <a:gd name="T0" fmla="*/ 17 w 35"/>
                    <a:gd name="T1" fmla="*/ 35 h 35"/>
                    <a:gd name="T2" fmla="*/ 35 w 35"/>
                    <a:gd name="T3" fmla="*/ 17 h 35"/>
                    <a:gd name="T4" fmla="*/ 17 w 35"/>
                    <a:gd name="T5" fmla="*/ 0 h 35"/>
                    <a:gd name="T6" fmla="*/ 0 w 35"/>
                    <a:gd name="T7" fmla="*/ 17 h 35"/>
                    <a:gd name="T8" fmla="*/ 17 w 35"/>
                    <a:gd name="T9" fmla="*/ 35 h 35"/>
                    <a:gd name="T10" fmla="*/ 17 w 35"/>
                    <a:gd name="T11" fmla="*/ 6 h 35"/>
                    <a:gd name="T12" fmla="*/ 28 w 35"/>
                    <a:gd name="T13" fmla="*/ 17 h 35"/>
                    <a:gd name="T14" fmla="*/ 17 w 35"/>
                    <a:gd name="T15" fmla="*/ 29 h 35"/>
                    <a:gd name="T16" fmla="*/ 6 w 35"/>
                    <a:gd name="T17" fmla="*/ 17 h 35"/>
                    <a:gd name="T18" fmla="*/ 17 w 35"/>
                    <a:gd name="T19" fmla="*/ 6 h 35"/>
                    <a:gd name="T20" fmla="*/ 17 w 35"/>
                    <a:gd name="T21" fmla="*/ 6 h 35"/>
                    <a:gd name="T22" fmla="*/ 17 w 35"/>
                    <a:gd name="T23"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17" y="35"/>
                      </a:moveTo>
                      <a:cubicBezTo>
                        <a:pt x="27" y="35"/>
                        <a:pt x="35" y="27"/>
                        <a:pt x="35" y="17"/>
                      </a:cubicBezTo>
                      <a:cubicBezTo>
                        <a:pt x="35" y="8"/>
                        <a:pt x="27" y="0"/>
                        <a:pt x="17" y="0"/>
                      </a:cubicBezTo>
                      <a:cubicBezTo>
                        <a:pt x="7" y="0"/>
                        <a:pt x="0" y="8"/>
                        <a:pt x="0" y="17"/>
                      </a:cubicBezTo>
                      <a:cubicBezTo>
                        <a:pt x="0" y="27"/>
                        <a:pt x="7" y="35"/>
                        <a:pt x="17" y="35"/>
                      </a:cubicBezTo>
                      <a:close/>
                      <a:moveTo>
                        <a:pt x="17" y="6"/>
                      </a:moveTo>
                      <a:cubicBezTo>
                        <a:pt x="23" y="6"/>
                        <a:pt x="28" y="11"/>
                        <a:pt x="28" y="17"/>
                      </a:cubicBezTo>
                      <a:cubicBezTo>
                        <a:pt x="28" y="24"/>
                        <a:pt x="23" y="29"/>
                        <a:pt x="17" y="29"/>
                      </a:cubicBezTo>
                      <a:cubicBezTo>
                        <a:pt x="11" y="29"/>
                        <a:pt x="6" y="24"/>
                        <a:pt x="6" y="17"/>
                      </a:cubicBezTo>
                      <a:cubicBezTo>
                        <a:pt x="6" y="11"/>
                        <a:pt x="11" y="6"/>
                        <a:pt x="17" y="6"/>
                      </a:cubicBezTo>
                      <a:close/>
                      <a:moveTo>
                        <a:pt x="17" y="6"/>
                      </a:moveTo>
                      <a:cubicBezTo>
                        <a:pt x="17" y="6"/>
                        <a:pt x="17" y="6"/>
                        <a:pt x="17" y="6"/>
                      </a:cubicBezTo>
                    </a:path>
                  </a:pathLst>
                </a:custGeom>
                <a:grpFill/>
                <a:ln w="63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sp>
            <p:nvSpPr>
              <p:cNvPr id="278" name="Freeform 302">
                <a:extLst>
                  <a:ext uri="{FF2B5EF4-FFF2-40B4-BE49-F238E27FC236}">
                    <a16:creationId xmlns:a16="http://schemas.microsoft.com/office/drawing/2014/main" id="{5AA1FA7B-23D3-411A-8384-0EDF8D43B5DB}"/>
                  </a:ext>
                </a:extLst>
              </p:cNvPr>
              <p:cNvSpPr>
                <a:spLocks noEditPoints="1"/>
              </p:cNvSpPr>
              <p:nvPr/>
            </p:nvSpPr>
            <p:spPr bwMode="auto">
              <a:xfrm>
                <a:off x="3580813" y="2876009"/>
                <a:ext cx="296509" cy="337488"/>
              </a:xfrm>
              <a:custGeom>
                <a:avLst/>
                <a:gdLst>
                  <a:gd name="T0" fmla="*/ 184 w 185"/>
                  <a:gd name="T1" fmla="*/ 45 h 179"/>
                  <a:gd name="T2" fmla="*/ 152 w 185"/>
                  <a:gd name="T3" fmla="*/ 16 h 179"/>
                  <a:gd name="T4" fmla="*/ 83 w 185"/>
                  <a:gd name="T5" fmla="*/ 16 h 179"/>
                  <a:gd name="T6" fmla="*/ 83 w 185"/>
                  <a:gd name="T7" fmla="*/ 3 h 179"/>
                  <a:gd name="T8" fmla="*/ 80 w 185"/>
                  <a:gd name="T9" fmla="*/ 0 h 179"/>
                  <a:gd name="T10" fmla="*/ 77 w 185"/>
                  <a:gd name="T11" fmla="*/ 3 h 179"/>
                  <a:gd name="T12" fmla="*/ 77 w 185"/>
                  <a:gd name="T13" fmla="*/ 16 h 179"/>
                  <a:gd name="T14" fmla="*/ 0 w 185"/>
                  <a:gd name="T15" fmla="*/ 16 h 179"/>
                  <a:gd name="T16" fmla="*/ 0 w 185"/>
                  <a:gd name="T17" fmla="*/ 80 h 179"/>
                  <a:gd name="T18" fmla="*/ 77 w 185"/>
                  <a:gd name="T19" fmla="*/ 80 h 179"/>
                  <a:gd name="T20" fmla="*/ 77 w 185"/>
                  <a:gd name="T21" fmla="*/ 176 h 179"/>
                  <a:gd name="T22" fmla="*/ 80 w 185"/>
                  <a:gd name="T23" fmla="*/ 179 h 179"/>
                  <a:gd name="T24" fmla="*/ 83 w 185"/>
                  <a:gd name="T25" fmla="*/ 176 h 179"/>
                  <a:gd name="T26" fmla="*/ 83 w 185"/>
                  <a:gd name="T27" fmla="*/ 80 h 179"/>
                  <a:gd name="T28" fmla="*/ 152 w 185"/>
                  <a:gd name="T29" fmla="*/ 80 h 179"/>
                  <a:gd name="T30" fmla="*/ 184 w 185"/>
                  <a:gd name="T31" fmla="*/ 51 h 179"/>
                  <a:gd name="T32" fmla="*/ 185 w 185"/>
                  <a:gd name="T33" fmla="*/ 48 h 179"/>
                  <a:gd name="T34" fmla="*/ 184 w 185"/>
                  <a:gd name="T35" fmla="*/ 45 h 179"/>
                  <a:gd name="T36" fmla="*/ 149 w 185"/>
                  <a:gd name="T37" fmla="*/ 74 h 179"/>
                  <a:gd name="T38" fmla="*/ 6 w 185"/>
                  <a:gd name="T39" fmla="*/ 74 h 179"/>
                  <a:gd name="T40" fmla="*/ 6 w 185"/>
                  <a:gd name="T41" fmla="*/ 22 h 179"/>
                  <a:gd name="T42" fmla="*/ 149 w 185"/>
                  <a:gd name="T43" fmla="*/ 22 h 179"/>
                  <a:gd name="T44" fmla="*/ 178 w 185"/>
                  <a:gd name="T45" fmla="*/ 48 h 179"/>
                  <a:gd name="T46" fmla="*/ 149 w 185"/>
                  <a:gd name="T47" fmla="*/ 74 h 179"/>
                  <a:gd name="T48" fmla="*/ 149 w 185"/>
                  <a:gd name="T49" fmla="*/ 74 h 179"/>
                  <a:gd name="T50" fmla="*/ 149 w 185"/>
                  <a:gd name="T51" fmla="*/ 7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5" h="179">
                    <a:moveTo>
                      <a:pt x="184" y="45"/>
                    </a:moveTo>
                    <a:cubicBezTo>
                      <a:pt x="152" y="16"/>
                      <a:pt x="152" y="16"/>
                      <a:pt x="152" y="16"/>
                    </a:cubicBezTo>
                    <a:cubicBezTo>
                      <a:pt x="83" y="16"/>
                      <a:pt x="83" y="16"/>
                      <a:pt x="83" y="16"/>
                    </a:cubicBezTo>
                    <a:cubicBezTo>
                      <a:pt x="83" y="3"/>
                      <a:pt x="83" y="3"/>
                      <a:pt x="83" y="3"/>
                    </a:cubicBezTo>
                    <a:cubicBezTo>
                      <a:pt x="83" y="1"/>
                      <a:pt x="82" y="0"/>
                      <a:pt x="80" y="0"/>
                    </a:cubicBezTo>
                    <a:cubicBezTo>
                      <a:pt x="78" y="0"/>
                      <a:pt x="77" y="1"/>
                      <a:pt x="77" y="3"/>
                    </a:cubicBezTo>
                    <a:cubicBezTo>
                      <a:pt x="77" y="16"/>
                      <a:pt x="77" y="16"/>
                      <a:pt x="77" y="16"/>
                    </a:cubicBezTo>
                    <a:cubicBezTo>
                      <a:pt x="0" y="16"/>
                      <a:pt x="0" y="16"/>
                      <a:pt x="0" y="16"/>
                    </a:cubicBezTo>
                    <a:cubicBezTo>
                      <a:pt x="0" y="80"/>
                      <a:pt x="0" y="80"/>
                      <a:pt x="0" y="80"/>
                    </a:cubicBezTo>
                    <a:cubicBezTo>
                      <a:pt x="77" y="80"/>
                      <a:pt x="77" y="80"/>
                      <a:pt x="77" y="80"/>
                    </a:cubicBezTo>
                    <a:cubicBezTo>
                      <a:pt x="77" y="176"/>
                      <a:pt x="77" y="176"/>
                      <a:pt x="77" y="176"/>
                    </a:cubicBezTo>
                    <a:cubicBezTo>
                      <a:pt x="77" y="178"/>
                      <a:pt x="78" y="179"/>
                      <a:pt x="80" y="179"/>
                    </a:cubicBezTo>
                    <a:cubicBezTo>
                      <a:pt x="82" y="179"/>
                      <a:pt x="83" y="178"/>
                      <a:pt x="83" y="176"/>
                    </a:cubicBezTo>
                    <a:cubicBezTo>
                      <a:pt x="83" y="80"/>
                      <a:pt x="83" y="80"/>
                      <a:pt x="83" y="80"/>
                    </a:cubicBezTo>
                    <a:cubicBezTo>
                      <a:pt x="152" y="80"/>
                      <a:pt x="152" y="80"/>
                      <a:pt x="152" y="80"/>
                    </a:cubicBezTo>
                    <a:cubicBezTo>
                      <a:pt x="184" y="51"/>
                      <a:pt x="184" y="51"/>
                      <a:pt x="184" y="51"/>
                    </a:cubicBezTo>
                    <a:cubicBezTo>
                      <a:pt x="185" y="50"/>
                      <a:pt x="185" y="49"/>
                      <a:pt x="185" y="48"/>
                    </a:cubicBezTo>
                    <a:cubicBezTo>
                      <a:pt x="185" y="47"/>
                      <a:pt x="185" y="46"/>
                      <a:pt x="184" y="45"/>
                    </a:cubicBezTo>
                    <a:close/>
                    <a:moveTo>
                      <a:pt x="149" y="74"/>
                    </a:moveTo>
                    <a:cubicBezTo>
                      <a:pt x="6" y="74"/>
                      <a:pt x="6" y="74"/>
                      <a:pt x="6" y="74"/>
                    </a:cubicBezTo>
                    <a:cubicBezTo>
                      <a:pt x="6" y="22"/>
                      <a:pt x="6" y="22"/>
                      <a:pt x="6" y="22"/>
                    </a:cubicBezTo>
                    <a:cubicBezTo>
                      <a:pt x="149" y="22"/>
                      <a:pt x="149" y="22"/>
                      <a:pt x="149" y="22"/>
                    </a:cubicBezTo>
                    <a:cubicBezTo>
                      <a:pt x="178" y="48"/>
                      <a:pt x="178" y="48"/>
                      <a:pt x="178" y="48"/>
                    </a:cubicBezTo>
                    <a:lnTo>
                      <a:pt x="149" y="74"/>
                    </a:lnTo>
                    <a:close/>
                    <a:moveTo>
                      <a:pt x="149" y="74"/>
                    </a:moveTo>
                    <a:cubicBezTo>
                      <a:pt x="149" y="74"/>
                      <a:pt x="149" y="74"/>
                      <a:pt x="149" y="74"/>
                    </a:cubicBezTo>
                  </a:path>
                </a:pathLst>
              </a:custGeom>
              <a:grpFill/>
              <a:ln w="6350">
                <a:solidFill>
                  <a:schemeClr val="bg1"/>
                </a:solidFill>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grpSp>
        <p:nvGrpSpPr>
          <p:cNvPr id="307" name="Group 306">
            <a:extLst>
              <a:ext uri="{FF2B5EF4-FFF2-40B4-BE49-F238E27FC236}">
                <a16:creationId xmlns:a16="http://schemas.microsoft.com/office/drawing/2014/main" id="{66E8FA29-DB06-4A66-8D33-16897186227D}"/>
              </a:ext>
            </a:extLst>
          </p:cNvPr>
          <p:cNvGrpSpPr/>
          <p:nvPr/>
        </p:nvGrpSpPr>
        <p:grpSpPr>
          <a:xfrm>
            <a:off x="5203314" y="3002717"/>
            <a:ext cx="743265" cy="674201"/>
            <a:chOff x="3559176" y="1885949"/>
            <a:chExt cx="269875" cy="233363"/>
          </a:xfrm>
          <a:solidFill>
            <a:schemeClr val="bg1"/>
          </a:solidFill>
        </p:grpSpPr>
        <p:sp>
          <p:nvSpPr>
            <p:cNvPr id="308" name="Freeform 174">
              <a:extLst>
                <a:ext uri="{FF2B5EF4-FFF2-40B4-BE49-F238E27FC236}">
                  <a16:creationId xmlns:a16="http://schemas.microsoft.com/office/drawing/2014/main" id="{09E0B62E-0E44-4958-AA05-3AB144BF29F1}"/>
                </a:ext>
              </a:extLst>
            </p:cNvPr>
            <p:cNvSpPr>
              <a:spLocks/>
            </p:cNvSpPr>
            <p:nvPr/>
          </p:nvSpPr>
          <p:spPr bwMode="auto">
            <a:xfrm>
              <a:off x="3649663" y="1885949"/>
              <a:ext cx="87313" cy="57150"/>
            </a:xfrm>
            <a:custGeom>
              <a:avLst/>
              <a:gdLst/>
              <a:ahLst/>
              <a:cxnLst>
                <a:cxn ang="0">
                  <a:pos x="36" y="10"/>
                </a:cxn>
                <a:cxn ang="0">
                  <a:pos x="30" y="10"/>
                </a:cxn>
                <a:cxn ang="0">
                  <a:pos x="29" y="9"/>
                </a:cxn>
                <a:cxn ang="0">
                  <a:pos x="19" y="0"/>
                </a:cxn>
                <a:cxn ang="0">
                  <a:pos x="9" y="9"/>
                </a:cxn>
                <a:cxn ang="0">
                  <a:pos x="8" y="10"/>
                </a:cxn>
                <a:cxn ang="0">
                  <a:pos x="2" y="10"/>
                </a:cxn>
                <a:cxn ang="0">
                  <a:pos x="0" y="12"/>
                </a:cxn>
                <a:cxn ang="0">
                  <a:pos x="2" y="23"/>
                </a:cxn>
                <a:cxn ang="0">
                  <a:pos x="4" y="25"/>
                </a:cxn>
                <a:cxn ang="0">
                  <a:pos x="34" y="25"/>
                </a:cxn>
                <a:cxn ang="0">
                  <a:pos x="36" y="23"/>
                </a:cxn>
                <a:cxn ang="0">
                  <a:pos x="38" y="12"/>
                </a:cxn>
                <a:cxn ang="0">
                  <a:pos x="36" y="10"/>
                </a:cxn>
              </a:cxnLst>
              <a:rect l="0" t="0" r="r" b="b"/>
              <a:pathLst>
                <a:path w="38" h="25">
                  <a:moveTo>
                    <a:pt x="36" y="10"/>
                  </a:moveTo>
                  <a:cubicBezTo>
                    <a:pt x="30" y="10"/>
                    <a:pt x="30" y="10"/>
                    <a:pt x="30" y="10"/>
                  </a:cubicBezTo>
                  <a:cubicBezTo>
                    <a:pt x="29" y="10"/>
                    <a:pt x="29" y="9"/>
                    <a:pt x="29" y="9"/>
                  </a:cubicBezTo>
                  <a:cubicBezTo>
                    <a:pt x="28" y="4"/>
                    <a:pt x="24" y="0"/>
                    <a:pt x="19" y="0"/>
                  </a:cubicBezTo>
                  <a:cubicBezTo>
                    <a:pt x="14" y="0"/>
                    <a:pt x="10" y="4"/>
                    <a:pt x="9" y="9"/>
                  </a:cubicBezTo>
                  <a:cubicBezTo>
                    <a:pt x="9" y="9"/>
                    <a:pt x="9" y="10"/>
                    <a:pt x="8" y="10"/>
                  </a:cubicBezTo>
                  <a:cubicBezTo>
                    <a:pt x="2" y="10"/>
                    <a:pt x="2" y="10"/>
                    <a:pt x="2" y="10"/>
                  </a:cubicBezTo>
                  <a:cubicBezTo>
                    <a:pt x="1" y="10"/>
                    <a:pt x="0" y="11"/>
                    <a:pt x="0" y="12"/>
                  </a:cubicBezTo>
                  <a:cubicBezTo>
                    <a:pt x="2" y="23"/>
                    <a:pt x="2" y="23"/>
                    <a:pt x="2" y="23"/>
                  </a:cubicBezTo>
                  <a:cubicBezTo>
                    <a:pt x="2" y="24"/>
                    <a:pt x="3" y="25"/>
                    <a:pt x="4" y="25"/>
                  </a:cubicBezTo>
                  <a:cubicBezTo>
                    <a:pt x="34" y="25"/>
                    <a:pt x="34" y="25"/>
                    <a:pt x="34" y="25"/>
                  </a:cubicBezTo>
                  <a:cubicBezTo>
                    <a:pt x="35" y="25"/>
                    <a:pt x="36" y="24"/>
                    <a:pt x="36" y="23"/>
                  </a:cubicBezTo>
                  <a:cubicBezTo>
                    <a:pt x="38" y="12"/>
                    <a:pt x="38" y="12"/>
                    <a:pt x="38" y="12"/>
                  </a:cubicBezTo>
                  <a:cubicBezTo>
                    <a:pt x="38" y="11"/>
                    <a:pt x="37" y="10"/>
                    <a:pt x="36" y="1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sp>
          <p:nvSpPr>
            <p:cNvPr id="309" name="Freeform 175">
              <a:extLst>
                <a:ext uri="{FF2B5EF4-FFF2-40B4-BE49-F238E27FC236}">
                  <a16:creationId xmlns:a16="http://schemas.microsoft.com/office/drawing/2014/main" id="{431563B3-4988-47E7-AC48-869333B7A618}"/>
                </a:ext>
              </a:extLst>
            </p:cNvPr>
            <p:cNvSpPr>
              <a:spLocks/>
            </p:cNvSpPr>
            <p:nvPr/>
          </p:nvSpPr>
          <p:spPr bwMode="auto">
            <a:xfrm>
              <a:off x="3709988" y="1984374"/>
              <a:ext cx="79375" cy="7938"/>
            </a:xfrm>
            <a:custGeom>
              <a:avLst/>
              <a:gdLst/>
              <a:ahLst/>
              <a:cxnLst>
                <a:cxn ang="0">
                  <a:pos x="33" y="4"/>
                </a:cxn>
                <a:cxn ang="0">
                  <a:pos x="2" y="4"/>
                </a:cxn>
                <a:cxn ang="0">
                  <a:pos x="0" y="2"/>
                </a:cxn>
                <a:cxn ang="0">
                  <a:pos x="2" y="0"/>
                </a:cxn>
                <a:cxn ang="0">
                  <a:pos x="33" y="0"/>
                </a:cxn>
                <a:cxn ang="0">
                  <a:pos x="35" y="2"/>
                </a:cxn>
                <a:cxn ang="0">
                  <a:pos x="33" y="4"/>
                </a:cxn>
              </a:cxnLst>
              <a:rect l="0" t="0" r="r" b="b"/>
              <a:pathLst>
                <a:path w="35" h="4">
                  <a:moveTo>
                    <a:pt x="33" y="4"/>
                  </a:moveTo>
                  <a:cubicBezTo>
                    <a:pt x="2" y="4"/>
                    <a:pt x="2" y="4"/>
                    <a:pt x="2" y="4"/>
                  </a:cubicBezTo>
                  <a:cubicBezTo>
                    <a:pt x="1" y="4"/>
                    <a:pt x="0" y="3"/>
                    <a:pt x="0" y="2"/>
                  </a:cubicBezTo>
                  <a:cubicBezTo>
                    <a:pt x="0" y="1"/>
                    <a:pt x="1" y="0"/>
                    <a:pt x="2" y="0"/>
                  </a:cubicBezTo>
                  <a:cubicBezTo>
                    <a:pt x="33" y="0"/>
                    <a:pt x="33" y="0"/>
                    <a:pt x="33" y="0"/>
                  </a:cubicBezTo>
                  <a:cubicBezTo>
                    <a:pt x="34" y="0"/>
                    <a:pt x="35" y="1"/>
                    <a:pt x="35" y="2"/>
                  </a:cubicBezTo>
                  <a:cubicBezTo>
                    <a:pt x="35" y="3"/>
                    <a:pt x="34" y="4"/>
                    <a:pt x="33" y="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sp>
          <p:nvSpPr>
            <p:cNvPr id="310" name="Freeform 176">
              <a:extLst>
                <a:ext uri="{FF2B5EF4-FFF2-40B4-BE49-F238E27FC236}">
                  <a16:creationId xmlns:a16="http://schemas.microsoft.com/office/drawing/2014/main" id="{63ABE904-4452-4D59-B58C-190B21552100}"/>
                </a:ext>
              </a:extLst>
            </p:cNvPr>
            <p:cNvSpPr>
              <a:spLocks/>
            </p:cNvSpPr>
            <p:nvPr/>
          </p:nvSpPr>
          <p:spPr bwMode="auto">
            <a:xfrm>
              <a:off x="3709988" y="2017711"/>
              <a:ext cx="79375" cy="9525"/>
            </a:xfrm>
            <a:custGeom>
              <a:avLst/>
              <a:gdLst/>
              <a:ahLst/>
              <a:cxnLst>
                <a:cxn ang="0">
                  <a:pos x="33" y="4"/>
                </a:cxn>
                <a:cxn ang="0">
                  <a:pos x="2" y="4"/>
                </a:cxn>
                <a:cxn ang="0">
                  <a:pos x="0" y="2"/>
                </a:cxn>
                <a:cxn ang="0">
                  <a:pos x="2" y="0"/>
                </a:cxn>
                <a:cxn ang="0">
                  <a:pos x="33" y="0"/>
                </a:cxn>
                <a:cxn ang="0">
                  <a:pos x="35" y="2"/>
                </a:cxn>
                <a:cxn ang="0">
                  <a:pos x="33" y="4"/>
                </a:cxn>
              </a:cxnLst>
              <a:rect l="0" t="0" r="r" b="b"/>
              <a:pathLst>
                <a:path w="35" h="4">
                  <a:moveTo>
                    <a:pt x="33" y="4"/>
                  </a:moveTo>
                  <a:cubicBezTo>
                    <a:pt x="2" y="4"/>
                    <a:pt x="2" y="4"/>
                    <a:pt x="2" y="4"/>
                  </a:cubicBezTo>
                  <a:cubicBezTo>
                    <a:pt x="1" y="4"/>
                    <a:pt x="0" y="3"/>
                    <a:pt x="0" y="2"/>
                  </a:cubicBezTo>
                  <a:cubicBezTo>
                    <a:pt x="0" y="1"/>
                    <a:pt x="1" y="0"/>
                    <a:pt x="2" y="0"/>
                  </a:cubicBezTo>
                  <a:cubicBezTo>
                    <a:pt x="33" y="0"/>
                    <a:pt x="33" y="0"/>
                    <a:pt x="33" y="0"/>
                  </a:cubicBezTo>
                  <a:cubicBezTo>
                    <a:pt x="34" y="0"/>
                    <a:pt x="35" y="1"/>
                    <a:pt x="35" y="2"/>
                  </a:cubicBezTo>
                  <a:cubicBezTo>
                    <a:pt x="35" y="3"/>
                    <a:pt x="34" y="4"/>
                    <a:pt x="33" y="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sp>
          <p:nvSpPr>
            <p:cNvPr id="311" name="Freeform 177">
              <a:extLst>
                <a:ext uri="{FF2B5EF4-FFF2-40B4-BE49-F238E27FC236}">
                  <a16:creationId xmlns:a16="http://schemas.microsoft.com/office/drawing/2014/main" id="{57021E40-59A8-49E2-9EC3-E00EEA476870}"/>
                </a:ext>
              </a:extLst>
            </p:cNvPr>
            <p:cNvSpPr>
              <a:spLocks/>
            </p:cNvSpPr>
            <p:nvPr/>
          </p:nvSpPr>
          <p:spPr bwMode="auto">
            <a:xfrm>
              <a:off x="3709988" y="2054224"/>
              <a:ext cx="79375" cy="7938"/>
            </a:xfrm>
            <a:custGeom>
              <a:avLst/>
              <a:gdLst/>
              <a:ahLst/>
              <a:cxnLst>
                <a:cxn ang="0">
                  <a:pos x="33" y="3"/>
                </a:cxn>
                <a:cxn ang="0">
                  <a:pos x="2" y="3"/>
                </a:cxn>
                <a:cxn ang="0">
                  <a:pos x="0" y="1"/>
                </a:cxn>
                <a:cxn ang="0">
                  <a:pos x="2" y="0"/>
                </a:cxn>
                <a:cxn ang="0">
                  <a:pos x="33" y="0"/>
                </a:cxn>
                <a:cxn ang="0">
                  <a:pos x="35" y="1"/>
                </a:cxn>
                <a:cxn ang="0">
                  <a:pos x="33" y="3"/>
                </a:cxn>
              </a:cxnLst>
              <a:rect l="0" t="0" r="r" b="b"/>
              <a:pathLst>
                <a:path w="35" h="3">
                  <a:moveTo>
                    <a:pt x="33" y="3"/>
                  </a:moveTo>
                  <a:cubicBezTo>
                    <a:pt x="2" y="3"/>
                    <a:pt x="2" y="3"/>
                    <a:pt x="2" y="3"/>
                  </a:cubicBezTo>
                  <a:cubicBezTo>
                    <a:pt x="1" y="3"/>
                    <a:pt x="0" y="3"/>
                    <a:pt x="0" y="1"/>
                  </a:cubicBezTo>
                  <a:cubicBezTo>
                    <a:pt x="0" y="0"/>
                    <a:pt x="1" y="0"/>
                    <a:pt x="2" y="0"/>
                  </a:cubicBezTo>
                  <a:cubicBezTo>
                    <a:pt x="33" y="0"/>
                    <a:pt x="33" y="0"/>
                    <a:pt x="33" y="0"/>
                  </a:cubicBezTo>
                  <a:cubicBezTo>
                    <a:pt x="34" y="0"/>
                    <a:pt x="35" y="0"/>
                    <a:pt x="35" y="1"/>
                  </a:cubicBezTo>
                  <a:cubicBezTo>
                    <a:pt x="35" y="3"/>
                    <a:pt x="34" y="3"/>
                    <a:pt x="33" y="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sp>
          <p:nvSpPr>
            <p:cNvPr id="312" name="Freeform 178">
              <a:extLst>
                <a:ext uri="{FF2B5EF4-FFF2-40B4-BE49-F238E27FC236}">
                  <a16:creationId xmlns:a16="http://schemas.microsoft.com/office/drawing/2014/main" id="{2D057129-0E0F-4849-B904-DCE66FEBF6D7}"/>
                </a:ext>
              </a:extLst>
            </p:cNvPr>
            <p:cNvSpPr>
              <a:spLocks/>
            </p:cNvSpPr>
            <p:nvPr/>
          </p:nvSpPr>
          <p:spPr bwMode="auto">
            <a:xfrm>
              <a:off x="3559176" y="1914524"/>
              <a:ext cx="269875" cy="204788"/>
            </a:xfrm>
            <a:custGeom>
              <a:avLst/>
              <a:gdLst/>
              <a:ahLst/>
              <a:cxnLst>
                <a:cxn ang="0">
                  <a:pos x="113" y="0"/>
                </a:cxn>
                <a:cxn ang="0">
                  <a:pos x="86" y="0"/>
                </a:cxn>
                <a:cxn ang="0">
                  <a:pos x="85" y="1"/>
                </a:cxn>
                <a:cxn ang="0">
                  <a:pos x="84" y="6"/>
                </a:cxn>
                <a:cxn ang="0">
                  <a:pos x="85" y="7"/>
                </a:cxn>
                <a:cxn ang="0">
                  <a:pos x="106" y="7"/>
                </a:cxn>
                <a:cxn ang="0">
                  <a:pos x="111" y="12"/>
                </a:cxn>
                <a:cxn ang="0">
                  <a:pos x="111" y="76"/>
                </a:cxn>
                <a:cxn ang="0">
                  <a:pos x="106" y="81"/>
                </a:cxn>
                <a:cxn ang="0">
                  <a:pos x="12" y="81"/>
                </a:cxn>
                <a:cxn ang="0">
                  <a:pos x="7" y="76"/>
                </a:cxn>
                <a:cxn ang="0">
                  <a:pos x="7" y="12"/>
                </a:cxn>
                <a:cxn ang="0">
                  <a:pos x="12" y="7"/>
                </a:cxn>
                <a:cxn ang="0">
                  <a:pos x="33" y="7"/>
                </a:cxn>
                <a:cxn ang="0">
                  <a:pos x="34" y="7"/>
                </a:cxn>
                <a:cxn ang="0">
                  <a:pos x="33" y="1"/>
                </a:cxn>
                <a:cxn ang="0">
                  <a:pos x="32" y="0"/>
                </a:cxn>
                <a:cxn ang="0">
                  <a:pos x="5" y="0"/>
                </a:cxn>
                <a:cxn ang="0">
                  <a:pos x="0" y="5"/>
                </a:cxn>
                <a:cxn ang="0">
                  <a:pos x="0" y="84"/>
                </a:cxn>
                <a:cxn ang="0">
                  <a:pos x="5" y="89"/>
                </a:cxn>
                <a:cxn ang="0">
                  <a:pos x="113" y="89"/>
                </a:cxn>
                <a:cxn ang="0">
                  <a:pos x="118" y="84"/>
                </a:cxn>
                <a:cxn ang="0">
                  <a:pos x="118" y="5"/>
                </a:cxn>
                <a:cxn ang="0">
                  <a:pos x="113" y="0"/>
                </a:cxn>
              </a:cxnLst>
              <a:rect l="0" t="0" r="r" b="b"/>
              <a:pathLst>
                <a:path w="118" h="89">
                  <a:moveTo>
                    <a:pt x="113" y="0"/>
                  </a:moveTo>
                  <a:cubicBezTo>
                    <a:pt x="86" y="0"/>
                    <a:pt x="86" y="0"/>
                    <a:pt x="86" y="0"/>
                  </a:cubicBezTo>
                  <a:cubicBezTo>
                    <a:pt x="85" y="0"/>
                    <a:pt x="85" y="1"/>
                    <a:pt x="85" y="1"/>
                  </a:cubicBezTo>
                  <a:cubicBezTo>
                    <a:pt x="84" y="6"/>
                    <a:pt x="84" y="6"/>
                    <a:pt x="84" y="6"/>
                  </a:cubicBezTo>
                  <a:cubicBezTo>
                    <a:pt x="84" y="6"/>
                    <a:pt x="84" y="7"/>
                    <a:pt x="85" y="7"/>
                  </a:cubicBezTo>
                  <a:cubicBezTo>
                    <a:pt x="106" y="7"/>
                    <a:pt x="106" y="7"/>
                    <a:pt x="106" y="7"/>
                  </a:cubicBezTo>
                  <a:cubicBezTo>
                    <a:pt x="108" y="7"/>
                    <a:pt x="111" y="10"/>
                    <a:pt x="111" y="12"/>
                  </a:cubicBezTo>
                  <a:cubicBezTo>
                    <a:pt x="111" y="76"/>
                    <a:pt x="111" y="76"/>
                    <a:pt x="111" y="76"/>
                  </a:cubicBezTo>
                  <a:cubicBezTo>
                    <a:pt x="111" y="79"/>
                    <a:pt x="108" y="81"/>
                    <a:pt x="106" y="81"/>
                  </a:cubicBezTo>
                  <a:cubicBezTo>
                    <a:pt x="12" y="81"/>
                    <a:pt x="12" y="81"/>
                    <a:pt x="12" y="81"/>
                  </a:cubicBezTo>
                  <a:cubicBezTo>
                    <a:pt x="10" y="81"/>
                    <a:pt x="7" y="79"/>
                    <a:pt x="7" y="76"/>
                  </a:cubicBezTo>
                  <a:cubicBezTo>
                    <a:pt x="7" y="12"/>
                    <a:pt x="7" y="12"/>
                    <a:pt x="7" y="12"/>
                  </a:cubicBezTo>
                  <a:cubicBezTo>
                    <a:pt x="7" y="10"/>
                    <a:pt x="10" y="7"/>
                    <a:pt x="12" y="7"/>
                  </a:cubicBezTo>
                  <a:cubicBezTo>
                    <a:pt x="33" y="7"/>
                    <a:pt x="33" y="7"/>
                    <a:pt x="33" y="7"/>
                  </a:cubicBezTo>
                  <a:cubicBezTo>
                    <a:pt x="34" y="7"/>
                    <a:pt x="34" y="7"/>
                    <a:pt x="34" y="7"/>
                  </a:cubicBezTo>
                  <a:cubicBezTo>
                    <a:pt x="33" y="1"/>
                    <a:pt x="33" y="1"/>
                    <a:pt x="33" y="1"/>
                  </a:cubicBezTo>
                  <a:cubicBezTo>
                    <a:pt x="33" y="1"/>
                    <a:pt x="33" y="0"/>
                    <a:pt x="32" y="0"/>
                  </a:cubicBezTo>
                  <a:cubicBezTo>
                    <a:pt x="5" y="0"/>
                    <a:pt x="5" y="0"/>
                    <a:pt x="5" y="0"/>
                  </a:cubicBezTo>
                  <a:cubicBezTo>
                    <a:pt x="2" y="0"/>
                    <a:pt x="0" y="2"/>
                    <a:pt x="0" y="5"/>
                  </a:cubicBezTo>
                  <a:cubicBezTo>
                    <a:pt x="0" y="84"/>
                    <a:pt x="0" y="84"/>
                    <a:pt x="0" y="84"/>
                  </a:cubicBezTo>
                  <a:cubicBezTo>
                    <a:pt x="0" y="87"/>
                    <a:pt x="2" y="89"/>
                    <a:pt x="5" y="89"/>
                  </a:cubicBezTo>
                  <a:cubicBezTo>
                    <a:pt x="113" y="89"/>
                    <a:pt x="113" y="89"/>
                    <a:pt x="113" y="89"/>
                  </a:cubicBezTo>
                  <a:cubicBezTo>
                    <a:pt x="116" y="89"/>
                    <a:pt x="118" y="87"/>
                    <a:pt x="118" y="84"/>
                  </a:cubicBezTo>
                  <a:cubicBezTo>
                    <a:pt x="118" y="5"/>
                    <a:pt x="118" y="5"/>
                    <a:pt x="118" y="5"/>
                  </a:cubicBezTo>
                  <a:cubicBezTo>
                    <a:pt x="118" y="2"/>
                    <a:pt x="116" y="0"/>
                    <a:pt x="11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sp>
          <p:nvSpPr>
            <p:cNvPr id="313" name="Oval 179">
              <a:extLst>
                <a:ext uri="{FF2B5EF4-FFF2-40B4-BE49-F238E27FC236}">
                  <a16:creationId xmlns:a16="http://schemas.microsoft.com/office/drawing/2014/main" id="{F82EDF08-49EA-43BB-B620-9E94F4561203}"/>
                </a:ext>
              </a:extLst>
            </p:cNvPr>
            <p:cNvSpPr>
              <a:spLocks noChangeArrowheads="1"/>
            </p:cNvSpPr>
            <p:nvPr/>
          </p:nvSpPr>
          <p:spPr bwMode="auto">
            <a:xfrm>
              <a:off x="3621088" y="1968499"/>
              <a:ext cx="44450" cy="42863"/>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sp>
          <p:nvSpPr>
            <p:cNvPr id="314" name="Freeform 180">
              <a:extLst>
                <a:ext uri="{FF2B5EF4-FFF2-40B4-BE49-F238E27FC236}">
                  <a16:creationId xmlns:a16="http://schemas.microsoft.com/office/drawing/2014/main" id="{58C0D8FE-C382-4175-A76F-D16023F97A48}"/>
                </a:ext>
              </a:extLst>
            </p:cNvPr>
            <p:cNvSpPr>
              <a:spLocks/>
            </p:cNvSpPr>
            <p:nvPr/>
          </p:nvSpPr>
          <p:spPr bwMode="auto">
            <a:xfrm>
              <a:off x="3600451" y="2017711"/>
              <a:ext cx="84138" cy="49213"/>
            </a:xfrm>
            <a:custGeom>
              <a:avLst/>
              <a:gdLst/>
              <a:ahLst/>
              <a:cxnLst>
                <a:cxn ang="0">
                  <a:pos x="37" y="20"/>
                </a:cxn>
                <a:cxn ang="0">
                  <a:pos x="31" y="4"/>
                </a:cxn>
                <a:cxn ang="0">
                  <a:pos x="27" y="0"/>
                </a:cxn>
                <a:cxn ang="0">
                  <a:pos x="26" y="0"/>
                </a:cxn>
                <a:cxn ang="0">
                  <a:pos x="24" y="0"/>
                </a:cxn>
                <a:cxn ang="0">
                  <a:pos x="11" y="0"/>
                </a:cxn>
                <a:cxn ang="0">
                  <a:pos x="7" y="4"/>
                </a:cxn>
                <a:cxn ang="0">
                  <a:pos x="1" y="20"/>
                </a:cxn>
                <a:cxn ang="0">
                  <a:pos x="1" y="21"/>
                </a:cxn>
                <a:cxn ang="0">
                  <a:pos x="36" y="21"/>
                </a:cxn>
                <a:cxn ang="0">
                  <a:pos x="37" y="20"/>
                </a:cxn>
              </a:cxnLst>
              <a:rect l="0" t="0" r="r" b="b"/>
              <a:pathLst>
                <a:path w="37" h="21">
                  <a:moveTo>
                    <a:pt x="37" y="20"/>
                  </a:moveTo>
                  <a:cubicBezTo>
                    <a:pt x="31" y="4"/>
                    <a:pt x="31" y="4"/>
                    <a:pt x="31" y="4"/>
                  </a:cubicBezTo>
                  <a:cubicBezTo>
                    <a:pt x="30" y="3"/>
                    <a:pt x="29" y="0"/>
                    <a:pt x="27" y="0"/>
                  </a:cubicBezTo>
                  <a:cubicBezTo>
                    <a:pt x="26" y="0"/>
                    <a:pt x="26" y="0"/>
                    <a:pt x="26" y="0"/>
                  </a:cubicBezTo>
                  <a:cubicBezTo>
                    <a:pt x="25" y="0"/>
                    <a:pt x="25" y="0"/>
                    <a:pt x="24" y="0"/>
                  </a:cubicBezTo>
                  <a:cubicBezTo>
                    <a:pt x="11" y="0"/>
                    <a:pt x="11" y="0"/>
                    <a:pt x="11" y="0"/>
                  </a:cubicBezTo>
                  <a:cubicBezTo>
                    <a:pt x="8" y="0"/>
                    <a:pt x="7" y="3"/>
                    <a:pt x="7" y="4"/>
                  </a:cubicBezTo>
                  <a:cubicBezTo>
                    <a:pt x="1" y="20"/>
                    <a:pt x="1" y="20"/>
                    <a:pt x="1" y="20"/>
                  </a:cubicBezTo>
                  <a:cubicBezTo>
                    <a:pt x="1" y="21"/>
                    <a:pt x="0" y="21"/>
                    <a:pt x="1" y="21"/>
                  </a:cubicBezTo>
                  <a:cubicBezTo>
                    <a:pt x="36" y="21"/>
                    <a:pt x="36" y="21"/>
                    <a:pt x="36" y="21"/>
                  </a:cubicBezTo>
                  <a:cubicBezTo>
                    <a:pt x="37" y="21"/>
                    <a:pt x="37" y="21"/>
                    <a:pt x="37" y="2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39802078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14:bounceEnd="50000">
                                          <p:cBhvr additive="base">
                                            <p:cTn id="7" dur="1000" fill="hold"/>
                                            <p:tgtEl>
                                              <p:spTgt spid="128"/>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250"/>
                                            <p:tgtEl>
                                              <p:spTgt spid="14"/>
                                            </p:tgtEl>
                                          </p:cBhvr>
                                        </p:animEffect>
                                      </p:childTnLst>
                                    </p:cTn>
                                  </p:par>
                                  <p:par>
                                    <p:cTn id="20" presetID="10"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47"/>
                                            </p:tgtEl>
                                            <p:attrNameLst>
                                              <p:attrName>style.visibility</p:attrName>
                                            </p:attrNameLst>
                                          </p:cBhvr>
                                          <p:to>
                                            <p:strVal val="visible"/>
                                          </p:to>
                                        </p:set>
                                        <p:animEffect transition="in" filter="fade">
                                          <p:cBhvr>
                                            <p:cTn id="26" dur="1000"/>
                                            <p:tgtEl>
                                              <p:spTgt spid="147"/>
                                            </p:tgtEl>
                                          </p:cBhvr>
                                        </p:animEffect>
                                        <p:anim calcmode="lin" valueType="num">
                                          <p:cBhvr>
                                            <p:cTn id="27" dur="1000" fill="hold"/>
                                            <p:tgtEl>
                                              <p:spTgt spid="147"/>
                                            </p:tgtEl>
                                            <p:attrNameLst>
                                              <p:attrName>ppt_x</p:attrName>
                                            </p:attrNameLst>
                                          </p:cBhvr>
                                          <p:tavLst>
                                            <p:tav tm="0">
                                              <p:val>
                                                <p:strVal val="#ppt_x"/>
                                              </p:val>
                                            </p:tav>
                                            <p:tav tm="100000">
                                              <p:val>
                                                <p:strVal val="#ppt_x"/>
                                              </p:val>
                                            </p:tav>
                                          </p:tavLst>
                                        </p:anim>
                                        <p:anim calcmode="lin" valueType="num">
                                          <p:cBhvr>
                                            <p:cTn id="28" dur="1000" fill="hold"/>
                                            <p:tgtEl>
                                              <p:spTgt spid="147"/>
                                            </p:tgtEl>
                                            <p:attrNameLst>
                                              <p:attrName>ppt_y</p:attrName>
                                            </p:attrNameLst>
                                          </p:cBhvr>
                                          <p:tavLst>
                                            <p:tav tm="0">
                                              <p:val>
                                                <p:strVal val="#ppt_y+.1"/>
                                              </p:val>
                                            </p:tav>
                                            <p:tav tm="100000">
                                              <p:val>
                                                <p:strVal val="#ppt_y"/>
                                              </p:val>
                                            </p:tav>
                                          </p:tavLst>
                                        </p:anim>
                                      </p:childTnLst>
                                    </p:cTn>
                                  </p:par>
                                  <p:par>
                                    <p:cTn id="29" presetID="12" presetClass="entr" presetSubtype="2" fill="hold" nodeType="withEffect">
                                      <p:stCondLst>
                                        <p:cond delay="0"/>
                                      </p:stCondLst>
                                      <p:childTnLst>
                                        <p:set>
                                          <p:cBhvr>
                                            <p:cTn id="30" dur="1" fill="hold">
                                              <p:stCondLst>
                                                <p:cond delay="0"/>
                                              </p:stCondLst>
                                            </p:cTn>
                                            <p:tgtEl>
                                              <p:spTgt spid="174"/>
                                            </p:tgtEl>
                                            <p:attrNameLst>
                                              <p:attrName>style.visibility</p:attrName>
                                            </p:attrNameLst>
                                          </p:cBhvr>
                                          <p:to>
                                            <p:strVal val="visible"/>
                                          </p:to>
                                        </p:set>
                                        <p:anim calcmode="lin" valueType="num">
                                          <p:cBhvr additive="base">
                                            <p:cTn id="31" dur="500"/>
                                            <p:tgtEl>
                                              <p:spTgt spid="174"/>
                                            </p:tgtEl>
                                            <p:attrNameLst>
                                              <p:attrName>ppt_x</p:attrName>
                                            </p:attrNameLst>
                                          </p:cBhvr>
                                          <p:tavLst>
                                            <p:tav tm="0">
                                              <p:val>
                                                <p:strVal val="#ppt_x+#ppt_w*1.125000"/>
                                              </p:val>
                                            </p:tav>
                                            <p:tav tm="100000">
                                              <p:val>
                                                <p:strVal val="#ppt_x"/>
                                              </p:val>
                                            </p:tav>
                                          </p:tavLst>
                                        </p:anim>
                                        <p:animEffect transition="in" filter="wipe(left)">
                                          <p:cBhvr>
                                            <p:cTn id="32" dur="500"/>
                                            <p:tgtEl>
                                              <p:spTgt spid="174"/>
                                            </p:tgtEl>
                                          </p:cBhvr>
                                        </p:animEffect>
                                      </p:childTnLst>
                                    </p:cTn>
                                  </p:par>
                                  <p:par>
                                    <p:cTn id="33" presetID="12" presetClass="entr" presetSubtype="2" fill="hold" nodeType="withEffect">
                                      <p:stCondLst>
                                        <p:cond delay="250"/>
                                      </p:stCondLst>
                                      <p:childTnLst>
                                        <p:set>
                                          <p:cBhvr>
                                            <p:cTn id="34" dur="1" fill="hold">
                                              <p:stCondLst>
                                                <p:cond delay="0"/>
                                              </p:stCondLst>
                                            </p:cTn>
                                            <p:tgtEl>
                                              <p:spTgt spid="180"/>
                                            </p:tgtEl>
                                            <p:attrNameLst>
                                              <p:attrName>style.visibility</p:attrName>
                                            </p:attrNameLst>
                                          </p:cBhvr>
                                          <p:to>
                                            <p:strVal val="visible"/>
                                          </p:to>
                                        </p:set>
                                        <p:anim calcmode="lin" valueType="num">
                                          <p:cBhvr additive="base">
                                            <p:cTn id="35" dur="500"/>
                                            <p:tgtEl>
                                              <p:spTgt spid="180"/>
                                            </p:tgtEl>
                                            <p:attrNameLst>
                                              <p:attrName>ppt_x</p:attrName>
                                            </p:attrNameLst>
                                          </p:cBhvr>
                                          <p:tavLst>
                                            <p:tav tm="0">
                                              <p:val>
                                                <p:strVal val="#ppt_x+#ppt_w*1.125000"/>
                                              </p:val>
                                            </p:tav>
                                            <p:tav tm="100000">
                                              <p:val>
                                                <p:strVal val="#ppt_x"/>
                                              </p:val>
                                            </p:tav>
                                          </p:tavLst>
                                        </p:anim>
                                        <p:animEffect transition="in" filter="wipe(left)">
                                          <p:cBhvr>
                                            <p:cTn id="36" dur="500"/>
                                            <p:tgtEl>
                                              <p:spTgt spid="180"/>
                                            </p:tgtEl>
                                          </p:cBhvr>
                                        </p:animEffect>
                                      </p:childTnLst>
                                    </p:cTn>
                                  </p:par>
                                  <p:par>
                                    <p:cTn id="37" presetID="12" presetClass="entr" presetSubtype="2" fill="hold" nodeType="withEffect">
                                      <p:stCondLst>
                                        <p:cond delay="50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p:tgtEl>
                                              <p:spTgt spid="177"/>
                                            </p:tgtEl>
                                            <p:attrNameLst>
                                              <p:attrName>ppt_x</p:attrName>
                                            </p:attrNameLst>
                                          </p:cBhvr>
                                          <p:tavLst>
                                            <p:tav tm="0">
                                              <p:val>
                                                <p:strVal val="#ppt_x+#ppt_w*1.125000"/>
                                              </p:val>
                                            </p:tav>
                                            <p:tav tm="100000">
                                              <p:val>
                                                <p:strVal val="#ppt_x"/>
                                              </p:val>
                                            </p:tav>
                                          </p:tavLst>
                                        </p:anim>
                                        <p:animEffect transition="in" filter="wipe(left)">
                                          <p:cBhvr>
                                            <p:cTn id="40" dur="500"/>
                                            <p:tgtEl>
                                              <p:spTgt spid="177"/>
                                            </p:tgtEl>
                                          </p:cBhvr>
                                        </p:animEffect>
                                      </p:childTnLst>
                                    </p:cTn>
                                  </p:par>
                                  <p:par>
                                    <p:cTn id="41" presetID="12" presetClass="entr" presetSubtype="2" fill="hold" nodeType="withEffect">
                                      <p:stCondLst>
                                        <p:cond delay="750"/>
                                      </p:stCondLst>
                                      <p:childTnLst>
                                        <p:set>
                                          <p:cBhvr>
                                            <p:cTn id="42" dur="1" fill="hold">
                                              <p:stCondLst>
                                                <p:cond delay="0"/>
                                              </p:stCondLst>
                                            </p:cTn>
                                            <p:tgtEl>
                                              <p:spTgt spid="183"/>
                                            </p:tgtEl>
                                            <p:attrNameLst>
                                              <p:attrName>style.visibility</p:attrName>
                                            </p:attrNameLst>
                                          </p:cBhvr>
                                          <p:to>
                                            <p:strVal val="visible"/>
                                          </p:to>
                                        </p:set>
                                        <p:anim calcmode="lin" valueType="num">
                                          <p:cBhvr additive="base">
                                            <p:cTn id="43" dur="500"/>
                                            <p:tgtEl>
                                              <p:spTgt spid="183"/>
                                            </p:tgtEl>
                                            <p:attrNameLst>
                                              <p:attrName>ppt_x</p:attrName>
                                            </p:attrNameLst>
                                          </p:cBhvr>
                                          <p:tavLst>
                                            <p:tav tm="0">
                                              <p:val>
                                                <p:strVal val="#ppt_x+#ppt_w*1.125000"/>
                                              </p:val>
                                            </p:tav>
                                            <p:tav tm="100000">
                                              <p:val>
                                                <p:strVal val="#ppt_x"/>
                                              </p:val>
                                            </p:tav>
                                          </p:tavLst>
                                        </p:anim>
                                        <p:animEffect transition="in" filter="wipe(left)">
                                          <p:cBhvr>
                                            <p:cTn id="44"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1000" fill="hold"/>
                                            <p:tgtEl>
                                              <p:spTgt spid="128"/>
                                            </p:tgtEl>
                                            <p:attrNameLst>
                                              <p:attrName>ppt_x</p:attrName>
                                            </p:attrNameLst>
                                          </p:cBhvr>
                                          <p:tavLst>
                                            <p:tav tm="0">
                                              <p:val>
                                                <p:strVal val="#ppt_x"/>
                                              </p:val>
                                            </p:tav>
                                            <p:tav tm="100000">
                                              <p:val>
                                                <p:strVal val="#ppt_x"/>
                                              </p:val>
                                            </p:tav>
                                          </p:tavLst>
                                        </p:anim>
                                        <p:anim calcmode="lin" valueType="num">
                                          <p:cBhvr additive="base">
                                            <p:cTn id="8" dur="10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250"/>
                                            <p:tgtEl>
                                              <p:spTgt spid="14"/>
                                            </p:tgtEl>
                                          </p:cBhvr>
                                        </p:animEffect>
                                      </p:childTnLst>
                                    </p:cTn>
                                  </p:par>
                                  <p:par>
                                    <p:cTn id="20" presetID="10"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47"/>
                                            </p:tgtEl>
                                            <p:attrNameLst>
                                              <p:attrName>style.visibility</p:attrName>
                                            </p:attrNameLst>
                                          </p:cBhvr>
                                          <p:to>
                                            <p:strVal val="visible"/>
                                          </p:to>
                                        </p:set>
                                        <p:animEffect transition="in" filter="fade">
                                          <p:cBhvr>
                                            <p:cTn id="26" dur="1000"/>
                                            <p:tgtEl>
                                              <p:spTgt spid="147"/>
                                            </p:tgtEl>
                                          </p:cBhvr>
                                        </p:animEffect>
                                        <p:anim calcmode="lin" valueType="num">
                                          <p:cBhvr>
                                            <p:cTn id="27" dur="1000" fill="hold"/>
                                            <p:tgtEl>
                                              <p:spTgt spid="147"/>
                                            </p:tgtEl>
                                            <p:attrNameLst>
                                              <p:attrName>ppt_x</p:attrName>
                                            </p:attrNameLst>
                                          </p:cBhvr>
                                          <p:tavLst>
                                            <p:tav tm="0">
                                              <p:val>
                                                <p:strVal val="#ppt_x"/>
                                              </p:val>
                                            </p:tav>
                                            <p:tav tm="100000">
                                              <p:val>
                                                <p:strVal val="#ppt_x"/>
                                              </p:val>
                                            </p:tav>
                                          </p:tavLst>
                                        </p:anim>
                                        <p:anim calcmode="lin" valueType="num">
                                          <p:cBhvr>
                                            <p:cTn id="28" dur="1000" fill="hold"/>
                                            <p:tgtEl>
                                              <p:spTgt spid="147"/>
                                            </p:tgtEl>
                                            <p:attrNameLst>
                                              <p:attrName>ppt_y</p:attrName>
                                            </p:attrNameLst>
                                          </p:cBhvr>
                                          <p:tavLst>
                                            <p:tav tm="0">
                                              <p:val>
                                                <p:strVal val="#ppt_y+.1"/>
                                              </p:val>
                                            </p:tav>
                                            <p:tav tm="100000">
                                              <p:val>
                                                <p:strVal val="#ppt_y"/>
                                              </p:val>
                                            </p:tav>
                                          </p:tavLst>
                                        </p:anim>
                                      </p:childTnLst>
                                    </p:cTn>
                                  </p:par>
                                  <p:par>
                                    <p:cTn id="29" presetID="12" presetClass="entr" presetSubtype="2" fill="hold" nodeType="withEffect">
                                      <p:stCondLst>
                                        <p:cond delay="0"/>
                                      </p:stCondLst>
                                      <p:childTnLst>
                                        <p:set>
                                          <p:cBhvr>
                                            <p:cTn id="30" dur="1" fill="hold">
                                              <p:stCondLst>
                                                <p:cond delay="0"/>
                                              </p:stCondLst>
                                            </p:cTn>
                                            <p:tgtEl>
                                              <p:spTgt spid="174"/>
                                            </p:tgtEl>
                                            <p:attrNameLst>
                                              <p:attrName>style.visibility</p:attrName>
                                            </p:attrNameLst>
                                          </p:cBhvr>
                                          <p:to>
                                            <p:strVal val="visible"/>
                                          </p:to>
                                        </p:set>
                                        <p:anim calcmode="lin" valueType="num">
                                          <p:cBhvr additive="base">
                                            <p:cTn id="31" dur="500"/>
                                            <p:tgtEl>
                                              <p:spTgt spid="174"/>
                                            </p:tgtEl>
                                            <p:attrNameLst>
                                              <p:attrName>ppt_x</p:attrName>
                                            </p:attrNameLst>
                                          </p:cBhvr>
                                          <p:tavLst>
                                            <p:tav tm="0">
                                              <p:val>
                                                <p:strVal val="#ppt_x+#ppt_w*1.125000"/>
                                              </p:val>
                                            </p:tav>
                                            <p:tav tm="100000">
                                              <p:val>
                                                <p:strVal val="#ppt_x"/>
                                              </p:val>
                                            </p:tav>
                                          </p:tavLst>
                                        </p:anim>
                                        <p:animEffect transition="in" filter="wipe(left)">
                                          <p:cBhvr>
                                            <p:cTn id="32" dur="500"/>
                                            <p:tgtEl>
                                              <p:spTgt spid="174"/>
                                            </p:tgtEl>
                                          </p:cBhvr>
                                        </p:animEffect>
                                      </p:childTnLst>
                                    </p:cTn>
                                  </p:par>
                                  <p:par>
                                    <p:cTn id="33" presetID="12" presetClass="entr" presetSubtype="2" fill="hold" nodeType="withEffect">
                                      <p:stCondLst>
                                        <p:cond delay="250"/>
                                      </p:stCondLst>
                                      <p:childTnLst>
                                        <p:set>
                                          <p:cBhvr>
                                            <p:cTn id="34" dur="1" fill="hold">
                                              <p:stCondLst>
                                                <p:cond delay="0"/>
                                              </p:stCondLst>
                                            </p:cTn>
                                            <p:tgtEl>
                                              <p:spTgt spid="180"/>
                                            </p:tgtEl>
                                            <p:attrNameLst>
                                              <p:attrName>style.visibility</p:attrName>
                                            </p:attrNameLst>
                                          </p:cBhvr>
                                          <p:to>
                                            <p:strVal val="visible"/>
                                          </p:to>
                                        </p:set>
                                        <p:anim calcmode="lin" valueType="num">
                                          <p:cBhvr additive="base">
                                            <p:cTn id="35" dur="500"/>
                                            <p:tgtEl>
                                              <p:spTgt spid="180"/>
                                            </p:tgtEl>
                                            <p:attrNameLst>
                                              <p:attrName>ppt_x</p:attrName>
                                            </p:attrNameLst>
                                          </p:cBhvr>
                                          <p:tavLst>
                                            <p:tav tm="0">
                                              <p:val>
                                                <p:strVal val="#ppt_x+#ppt_w*1.125000"/>
                                              </p:val>
                                            </p:tav>
                                            <p:tav tm="100000">
                                              <p:val>
                                                <p:strVal val="#ppt_x"/>
                                              </p:val>
                                            </p:tav>
                                          </p:tavLst>
                                        </p:anim>
                                        <p:animEffect transition="in" filter="wipe(left)">
                                          <p:cBhvr>
                                            <p:cTn id="36" dur="500"/>
                                            <p:tgtEl>
                                              <p:spTgt spid="180"/>
                                            </p:tgtEl>
                                          </p:cBhvr>
                                        </p:animEffect>
                                      </p:childTnLst>
                                    </p:cTn>
                                  </p:par>
                                  <p:par>
                                    <p:cTn id="37" presetID="12" presetClass="entr" presetSubtype="2" fill="hold" nodeType="withEffect">
                                      <p:stCondLst>
                                        <p:cond delay="50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p:tgtEl>
                                              <p:spTgt spid="177"/>
                                            </p:tgtEl>
                                            <p:attrNameLst>
                                              <p:attrName>ppt_x</p:attrName>
                                            </p:attrNameLst>
                                          </p:cBhvr>
                                          <p:tavLst>
                                            <p:tav tm="0">
                                              <p:val>
                                                <p:strVal val="#ppt_x+#ppt_w*1.125000"/>
                                              </p:val>
                                            </p:tav>
                                            <p:tav tm="100000">
                                              <p:val>
                                                <p:strVal val="#ppt_x"/>
                                              </p:val>
                                            </p:tav>
                                          </p:tavLst>
                                        </p:anim>
                                        <p:animEffect transition="in" filter="wipe(left)">
                                          <p:cBhvr>
                                            <p:cTn id="40" dur="500"/>
                                            <p:tgtEl>
                                              <p:spTgt spid="177"/>
                                            </p:tgtEl>
                                          </p:cBhvr>
                                        </p:animEffect>
                                      </p:childTnLst>
                                    </p:cTn>
                                  </p:par>
                                  <p:par>
                                    <p:cTn id="41" presetID="12" presetClass="entr" presetSubtype="2" fill="hold" nodeType="withEffect">
                                      <p:stCondLst>
                                        <p:cond delay="750"/>
                                      </p:stCondLst>
                                      <p:childTnLst>
                                        <p:set>
                                          <p:cBhvr>
                                            <p:cTn id="42" dur="1" fill="hold">
                                              <p:stCondLst>
                                                <p:cond delay="0"/>
                                              </p:stCondLst>
                                            </p:cTn>
                                            <p:tgtEl>
                                              <p:spTgt spid="183"/>
                                            </p:tgtEl>
                                            <p:attrNameLst>
                                              <p:attrName>style.visibility</p:attrName>
                                            </p:attrNameLst>
                                          </p:cBhvr>
                                          <p:to>
                                            <p:strVal val="visible"/>
                                          </p:to>
                                        </p:set>
                                        <p:anim calcmode="lin" valueType="num">
                                          <p:cBhvr additive="base">
                                            <p:cTn id="43" dur="500"/>
                                            <p:tgtEl>
                                              <p:spTgt spid="183"/>
                                            </p:tgtEl>
                                            <p:attrNameLst>
                                              <p:attrName>ppt_x</p:attrName>
                                            </p:attrNameLst>
                                          </p:cBhvr>
                                          <p:tavLst>
                                            <p:tav tm="0">
                                              <p:val>
                                                <p:strVal val="#ppt_x+#ppt_w*1.125000"/>
                                              </p:val>
                                            </p:tav>
                                            <p:tav tm="100000">
                                              <p:val>
                                                <p:strVal val="#ppt_x"/>
                                              </p:val>
                                            </p:tav>
                                          </p:tavLst>
                                        </p:anim>
                                        <p:animEffect transition="in" filter="wipe(left)">
                                          <p:cBhvr>
                                            <p:cTn id="44"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6F478-0B72-4777-9DA7-4A684E503433}"/>
              </a:ext>
            </a:extLst>
          </p:cNvPr>
          <p:cNvSpPr>
            <a:spLocks noGrp="1"/>
          </p:cNvSpPr>
          <p:nvPr>
            <p:ph type="title"/>
          </p:nvPr>
        </p:nvSpPr>
        <p:spPr/>
        <p:txBody>
          <a:bodyPr>
            <a:normAutofit/>
          </a:bodyPr>
          <a:lstStyle/>
          <a:p>
            <a:r>
              <a:rPr lang="en-AU" sz="3600" dirty="0">
                <a:solidFill>
                  <a:schemeClr val="bg2">
                    <a:lumMod val="50000"/>
                  </a:schemeClr>
                </a:solidFill>
                <a:latin typeface="Raleway SemiBold" panose="020B0703030101060003" pitchFamily="34" charset="0"/>
              </a:rPr>
              <a:t>Fastest Growth employment = </a:t>
            </a:r>
            <a:r>
              <a:rPr lang="en-AU" sz="3600" dirty="0">
                <a:solidFill>
                  <a:srgbClr val="00A3DD"/>
                </a:solidFill>
                <a:latin typeface="Raleway SemiBold" panose="020B0703030101060003" pitchFamily="34" charset="0"/>
              </a:rPr>
              <a:t>NEW Collar Jobs</a:t>
            </a:r>
          </a:p>
        </p:txBody>
      </p:sp>
      <p:sp>
        <p:nvSpPr>
          <p:cNvPr id="3" name="Content Placeholder 2">
            <a:extLst>
              <a:ext uri="{FF2B5EF4-FFF2-40B4-BE49-F238E27FC236}">
                <a16:creationId xmlns:a16="http://schemas.microsoft.com/office/drawing/2014/main" id="{130559B4-0F31-4357-9BAD-3219B792682E}"/>
              </a:ext>
            </a:extLst>
          </p:cNvPr>
          <p:cNvSpPr>
            <a:spLocks noGrp="1"/>
          </p:cNvSpPr>
          <p:nvPr>
            <p:ph idx="1"/>
          </p:nvPr>
        </p:nvSpPr>
        <p:spPr>
          <a:xfrm>
            <a:off x="383118" y="1721494"/>
            <a:ext cx="7217832" cy="1024279"/>
          </a:xfrm>
        </p:spPr>
        <p:txBody>
          <a:bodyPr/>
          <a:lstStyle/>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The biggest employment growth area is the </a:t>
            </a:r>
            <a:r>
              <a:rPr lang="en-AU" sz="2133" b="0" dirty="0">
                <a:solidFill>
                  <a:srgbClr val="00A3DD"/>
                </a:solidFill>
                <a:latin typeface="Raleway" panose="020B0503030101060003" pitchFamily="34" charset="0"/>
                <a:ea typeface="Source Sans Pro" panose="020B0503030403020204" pitchFamily="34" charset="0"/>
              </a:rPr>
              <a:t>New Collar Workers.</a:t>
            </a:r>
          </a:p>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A new-collar worker is an individual who develops the technical and human capabilities (soft skills) required to work in emerging digital/ technology jobs through </a:t>
            </a:r>
            <a:r>
              <a:rPr lang="en-AU" sz="2133" b="0" dirty="0">
                <a:solidFill>
                  <a:srgbClr val="00A3DD"/>
                </a:solidFill>
                <a:latin typeface="Raleway" panose="020B0503030101060003" pitchFamily="34" charset="0"/>
                <a:ea typeface="Source Sans Pro" panose="020B0503030403020204" pitchFamily="34" charset="0"/>
              </a:rPr>
              <a:t>non-traditional education paths</a:t>
            </a:r>
            <a:r>
              <a:rPr lang="en-AU" sz="2133" b="0" dirty="0">
                <a:solidFill>
                  <a:schemeClr val="accent4">
                    <a:lumMod val="75000"/>
                  </a:schemeClr>
                </a:solidFill>
                <a:latin typeface="Raleway" panose="020B0503030101060003" pitchFamily="34" charset="0"/>
                <a:ea typeface="Source Sans Pro" panose="020B0503030403020204" pitchFamily="34" charset="0"/>
              </a:rPr>
              <a:t>.</a:t>
            </a:r>
          </a:p>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 These workers often fill roles in areas with such high demand employers cannot wait for people to graduate from 3+ year bachelor degrees.</a:t>
            </a:r>
          </a:p>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Typically entry to these roles involves a </a:t>
            </a:r>
            <a:r>
              <a:rPr lang="en-AU" sz="2133" b="0" dirty="0">
                <a:solidFill>
                  <a:srgbClr val="00A3DD"/>
                </a:solidFill>
                <a:latin typeface="Raleway" panose="020B0503030101060003" pitchFamily="34" charset="0"/>
                <a:ea typeface="Source Sans Pro" panose="020B0503030403020204" pitchFamily="34" charset="0"/>
              </a:rPr>
              <a:t>vocational/ vendor certificate + experience + micro-credential</a:t>
            </a:r>
            <a:r>
              <a:rPr lang="en-AU" sz="2133" b="0" dirty="0">
                <a:solidFill>
                  <a:schemeClr val="tx1"/>
                </a:solidFill>
                <a:latin typeface="Raleway" panose="020B0503030101060003" pitchFamily="34" charset="0"/>
                <a:ea typeface="Source Sans Pro" panose="020B0503030403020204" pitchFamily="34" charset="0"/>
              </a:rPr>
              <a:t>.</a:t>
            </a:r>
          </a:p>
        </p:txBody>
      </p:sp>
      <p:grpSp>
        <p:nvGrpSpPr>
          <p:cNvPr id="4" name="Group 3">
            <a:extLst>
              <a:ext uri="{FF2B5EF4-FFF2-40B4-BE49-F238E27FC236}">
                <a16:creationId xmlns:a16="http://schemas.microsoft.com/office/drawing/2014/main" id="{1347F2E6-09A1-48FC-9DD7-6C6E6A8AFDE5}"/>
              </a:ext>
            </a:extLst>
          </p:cNvPr>
          <p:cNvGrpSpPr/>
          <p:nvPr/>
        </p:nvGrpSpPr>
        <p:grpSpPr>
          <a:xfrm>
            <a:off x="7869163" y="1482477"/>
            <a:ext cx="4170432" cy="4719604"/>
            <a:chOff x="7869163" y="1482477"/>
            <a:chExt cx="4170432" cy="4719604"/>
          </a:xfrm>
        </p:grpSpPr>
        <p:sp>
          <p:nvSpPr>
            <p:cNvPr id="23" name="Shape 22">
              <a:extLst>
                <a:ext uri="{FF2B5EF4-FFF2-40B4-BE49-F238E27FC236}">
                  <a16:creationId xmlns:a16="http://schemas.microsoft.com/office/drawing/2014/main" id="{439B649F-0756-43D4-9B73-E133CFD89E17}"/>
                </a:ext>
              </a:extLst>
            </p:cNvPr>
            <p:cNvSpPr/>
            <p:nvPr/>
          </p:nvSpPr>
          <p:spPr>
            <a:xfrm rot="13639951">
              <a:off x="8771015" y="3910435"/>
              <a:ext cx="2291470" cy="2291821"/>
            </a:xfrm>
            <a:prstGeom prst="leftCircularArrow">
              <a:avLst>
                <a:gd name="adj1" fmla="val 10980"/>
                <a:gd name="adj2" fmla="val 1142322"/>
                <a:gd name="adj3" fmla="val 6300000"/>
                <a:gd name="adj4" fmla="val 19678524"/>
                <a:gd name="adj5" fmla="val 12500"/>
              </a:avLst>
            </a:prstGeom>
            <a:solidFill>
              <a:schemeClr val="accent3"/>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grpSp>
          <p:nvGrpSpPr>
            <p:cNvPr id="17" name="Group 16">
              <a:extLst>
                <a:ext uri="{FF2B5EF4-FFF2-40B4-BE49-F238E27FC236}">
                  <a16:creationId xmlns:a16="http://schemas.microsoft.com/office/drawing/2014/main" id="{DAA567AB-948E-4147-81F9-6776235863CE}"/>
                </a:ext>
              </a:extLst>
            </p:cNvPr>
            <p:cNvGrpSpPr/>
            <p:nvPr/>
          </p:nvGrpSpPr>
          <p:grpSpPr>
            <a:xfrm rot="4307096">
              <a:off x="7528801" y="1822839"/>
              <a:ext cx="3608643" cy="2927919"/>
              <a:chOff x="3425305" y="1993503"/>
              <a:chExt cx="1728053" cy="1402078"/>
            </a:xfrm>
          </p:grpSpPr>
          <p:sp>
            <p:nvSpPr>
              <p:cNvPr id="18" name="Circular Arrow 7">
                <a:extLst>
                  <a:ext uri="{FF2B5EF4-FFF2-40B4-BE49-F238E27FC236}">
                    <a16:creationId xmlns:a16="http://schemas.microsoft.com/office/drawing/2014/main" id="{11F91CB5-9927-4F0D-BE05-F85A1F914F2E}"/>
                  </a:ext>
                </a:extLst>
              </p:cNvPr>
              <p:cNvSpPr/>
              <p:nvPr/>
            </p:nvSpPr>
            <p:spPr>
              <a:xfrm rot="16200000">
                <a:off x="3425389" y="1993419"/>
                <a:ext cx="1097305" cy="1097473"/>
              </a:xfrm>
              <a:prstGeom prst="circularArrow">
                <a:avLst>
                  <a:gd name="adj1" fmla="val 10980"/>
                  <a:gd name="adj2" fmla="val 1142322"/>
                  <a:gd name="adj3" fmla="val 4500000"/>
                  <a:gd name="adj4" fmla="val 10800000"/>
                  <a:gd name="adj5" fmla="val 12500"/>
                </a:avLst>
              </a:prstGeom>
              <a:solidFill>
                <a:srgbClr val="C00000"/>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0" name="Shape 19">
                <a:extLst>
                  <a:ext uri="{FF2B5EF4-FFF2-40B4-BE49-F238E27FC236}">
                    <a16:creationId xmlns:a16="http://schemas.microsoft.com/office/drawing/2014/main" id="{1A1260DA-BB3F-434B-8B83-5056DDBEA60D}"/>
                  </a:ext>
                </a:extLst>
              </p:cNvPr>
              <p:cNvSpPr/>
              <p:nvPr/>
            </p:nvSpPr>
            <p:spPr>
              <a:xfrm rot="17717335">
                <a:off x="4055969" y="2298192"/>
                <a:ext cx="1097305" cy="1097473"/>
              </a:xfrm>
              <a:prstGeom prst="leftCircularArrow">
                <a:avLst>
                  <a:gd name="adj1" fmla="val 10980"/>
                  <a:gd name="adj2" fmla="val 1142322"/>
                  <a:gd name="adj3" fmla="val 6300000"/>
                  <a:gd name="adj4" fmla="val 17486877"/>
                  <a:gd name="adj5" fmla="val 12500"/>
                </a:avLst>
              </a:pr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1" name="Freeform 226">
                <a:extLst>
                  <a:ext uri="{FF2B5EF4-FFF2-40B4-BE49-F238E27FC236}">
                    <a16:creationId xmlns:a16="http://schemas.microsoft.com/office/drawing/2014/main" id="{89B9B3DD-8132-40FC-9092-F0DF1DABCAEA}"/>
                  </a:ext>
                </a:extLst>
              </p:cNvPr>
              <p:cNvSpPr>
                <a:spLocks noEditPoints="1"/>
              </p:cNvSpPr>
              <p:nvPr/>
            </p:nvSpPr>
            <p:spPr bwMode="auto">
              <a:xfrm rot="17292904">
                <a:off x="3732084" y="2423033"/>
                <a:ext cx="429120" cy="287598"/>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135">
                <a:extLst>
                  <a:ext uri="{FF2B5EF4-FFF2-40B4-BE49-F238E27FC236}">
                    <a16:creationId xmlns:a16="http://schemas.microsoft.com/office/drawing/2014/main" id="{DFF95B94-5B35-4583-90EE-21BDA9FD6DDA}"/>
                  </a:ext>
                </a:extLst>
              </p:cNvPr>
              <p:cNvSpPr>
                <a:spLocks noEditPoints="1"/>
              </p:cNvSpPr>
              <p:nvPr/>
            </p:nvSpPr>
            <p:spPr bwMode="auto">
              <a:xfrm rot="17292904">
                <a:off x="4454697" y="2681877"/>
                <a:ext cx="352416" cy="330104"/>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9" name="Rectangle 8">
              <a:extLst>
                <a:ext uri="{FF2B5EF4-FFF2-40B4-BE49-F238E27FC236}">
                  <a16:creationId xmlns:a16="http://schemas.microsoft.com/office/drawing/2014/main" id="{4F431836-16C0-4E18-ADEF-BF7018CB33C8}"/>
                </a:ext>
              </a:extLst>
            </p:cNvPr>
            <p:cNvSpPr/>
            <p:nvPr/>
          </p:nvSpPr>
          <p:spPr>
            <a:xfrm>
              <a:off x="10769696" y="2011847"/>
              <a:ext cx="1269899" cy="3139321"/>
            </a:xfrm>
            <a:prstGeom prst="rect">
              <a:avLst/>
            </a:prstGeom>
          </p:spPr>
          <p:txBody>
            <a:bodyPr wrap="none">
              <a:spAutoFit/>
            </a:bodyPr>
            <a:lstStyle/>
            <a:p>
              <a:pPr algn="ctr"/>
              <a:r>
                <a:rPr lang="en-AU" b="1" dirty="0">
                  <a:solidFill>
                    <a:srgbClr val="C00000"/>
                  </a:solidFill>
                  <a:latin typeface="Raleway" panose="020B0503030101060003" pitchFamily="34" charset="0"/>
                  <a:ea typeface="Source Sans Pro" panose="020B0503030403020204" pitchFamily="34" charset="0"/>
                </a:rPr>
                <a:t>Technical</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sz="3600" b="1" dirty="0">
                  <a:solidFill>
                    <a:schemeClr val="tx1">
                      <a:lumMod val="85000"/>
                      <a:lumOff val="15000"/>
                    </a:schemeClr>
                  </a:solidFill>
                  <a:latin typeface="Raleway" panose="020B0503030101060003" pitchFamily="34" charset="0"/>
                  <a:ea typeface="Source Sans Pro" panose="020B0503030403020204" pitchFamily="34" charset="0"/>
                </a:rPr>
                <a:t>+</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b="1" dirty="0">
                  <a:solidFill>
                    <a:schemeClr val="accent1"/>
                  </a:solidFill>
                  <a:latin typeface="Raleway" panose="020B0503030101060003" pitchFamily="34" charset="0"/>
                  <a:ea typeface="Source Sans Pro" panose="020B0503030403020204" pitchFamily="34" charset="0"/>
                </a:rPr>
                <a:t>Human</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sz="3600" b="1" dirty="0">
                  <a:solidFill>
                    <a:schemeClr val="tx1">
                      <a:lumMod val="85000"/>
                      <a:lumOff val="15000"/>
                    </a:schemeClr>
                  </a:solidFill>
                  <a:latin typeface="Raleway" panose="020B0503030101060003" pitchFamily="34" charset="0"/>
                  <a:ea typeface="Source Sans Pro" panose="020B0503030403020204" pitchFamily="34" charset="0"/>
                </a:rPr>
                <a:t>+</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b="1" dirty="0">
                  <a:solidFill>
                    <a:schemeClr val="accent3"/>
                  </a:solidFill>
                  <a:latin typeface="Raleway" panose="020B0503030101060003" pitchFamily="34" charset="0"/>
                  <a:ea typeface="Source Sans Pro" panose="020B0503030403020204" pitchFamily="34" charset="0"/>
                </a:rPr>
                <a:t>Digital</a:t>
              </a:r>
              <a:endParaRPr lang="en-AU" dirty="0">
                <a:latin typeface="Raleway" panose="020B0503030101060003" pitchFamily="34" charset="0"/>
              </a:endParaRPr>
            </a:p>
          </p:txBody>
        </p:sp>
        <p:cxnSp>
          <p:nvCxnSpPr>
            <p:cNvPr id="26" name="Straight Connector 25">
              <a:extLst>
                <a:ext uri="{FF2B5EF4-FFF2-40B4-BE49-F238E27FC236}">
                  <a16:creationId xmlns:a16="http://schemas.microsoft.com/office/drawing/2014/main" id="{7A7F54BA-BA15-4C81-8B54-59164B7FC414}"/>
                </a:ext>
              </a:extLst>
            </p:cNvPr>
            <p:cNvCxnSpPr/>
            <p:nvPr/>
          </p:nvCxnSpPr>
          <p:spPr>
            <a:xfrm flipV="1">
              <a:off x="8885839" y="4814887"/>
              <a:ext cx="367970" cy="29033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Freeform 17">
              <a:extLst>
                <a:ext uri="{FF2B5EF4-FFF2-40B4-BE49-F238E27FC236}">
                  <a16:creationId xmlns:a16="http://schemas.microsoft.com/office/drawing/2014/main" id="{13722616-DCAF-4971-A2FF-E0272A760470}"/>
                </a:ext>
              </a:extLst>
            </p:cNvPr>
            <p:cNvSpPr>
              <a:spLocks noEditPoints="1"/>
            </p:cNvSpPr>
            <p:nvPr/>
          </p:nvSpPr>
          <p:spPr bwMode="auto">
            <a:xfrm>
              <a:off x="9665691" y="4896633"/>
              <a:ext cx="502118" cy="537312"/>
            </a:xfrm>
            <a:custGeom>
              <a:avLst/>
              <a:gdLst>
                <a:gd name="T0" fmla="*/ 407 w 413"/>
                <a:gd name="T1" fmla="*/ 364 h 480"/>
                <a:gd name="T2" fmla="*/ 394 w 413"/>
                <a:gd name="T3" fmla="*/ 296 h 480"/>
                <a:gd name="T4" fmla="*/ 353 w 413"/>
                <a:gd name="T5" fmla="*/ 233 h 480"/>
                <a:gd name="T6" fmla="*/ 344 w 413"/>
                <a:gd name="T7" fmla="*/ 29 h 480"/>
                <a:gd name="T8" fmla="*/ 28 w 413"/>
                <a:gd name="T9" fmla="*/ 0 h 480"/>
                <a:gd name="T10" fmla="*/ 0 w 413"/>
                <a:gd name="T11" fmla="*/ 441 h 480"/>
                <a:gd name="T12" fmla="*/ 294 w 413"/>
                <a:gd name="T13" fmla="*/ 469 h 480"/>
                <a:gd name="T14" fmla="*/ 303 w 413"/>
                <a:gd name="T15" fmla="*/ 480 h 480"/>
                <a:gd name="T16" fmla="*/ 307 w 413"/>
                <a:gd name="T17" fmla="*/ 474 h 480"/>
                <a:gd name="T18" fmla="*/ 196 w 413"/>
                <a:gd name="T19" fmla="*/ 367 h 480"/>
                <a:gd name="T20" fmla="*/ 174 w 413"/>
                <a:gd name="T21" fmla="*/ 331 h 480"/>
                <a:gd name="T22" fmla="*/ 195 w 413"/>
                <a:gd name="T23" fmla="*/ 334 h 480"/>
                <a:gd name="T24" fmla="*/ 239 w 413"/>
                <a:gd name="T25" fmla="*/ 363 h 480"/>
                <a:gd name="T26" fmla="*/ 247 w 413"/>
                <a:gd name="T27" fmla="*/ 339 h 480"/>
                <a:gd name="T28" fmla="*/ 195 w 413"/>
                <a:gd name="T29" fmla="*/ 189 h 480"/>
                <a:gd name="T30" fmla="*/ 217 w 413"/>
                <a:gd name="T31" fmla="*/ 201 h 480"/>
                <a:gd name="T32" fmla="*/ 251 w 413"/>
                <a:gd name="T33" fmla="*/ 274 h 480"/>
                <a:gd name="T34" fmla="*/ 260 w 413"/>
                <a:gd name="T35" fmla="*/ 271 h 480"/>
                <a:gd name="T36" fmla="*/ 292 w 413"/>
                <a:gd name="T37" fmla="*/ 259 h 480"/>
                <a:gd name="T38" fmla="*/ 315 w 413"/>
                <a:gd name="T39" fmla="*/ 246 h 480"/>
                <a:gd name="T40" fmla="*/ 335 w 413"/>
                <a:gd name="T41" fmla="*/ 252 h 480"/>
                <a:gd name="T42" fmla="*/ 353 w 413"/>
                <a:gd name="T43" fmla="*/ 243 h 480"/>
                <a:gd name="T44" fmla="*/ 385 w 413"/>
                <a:gd name="T45" fmla="*/ 298 h 480"/>
                <a:gd name="T46" fmla="*/ 398 w 413"/>
                <a:gd name="T47" fmla="*/ 363 h 480"/>
                <a:gd name="T48" fmla="*/ 410 w 413"/>
                <a:gd name="T49" fmla="*/ 419 h 480"/>
                <a:gd name="T50" fmla="*/ 302 w 413"/>
                <a:gd name="T51" fmla="*/ 240 h 480"/>
                <a:gd name="T52" fmla="*/ 260 w 413"/>
                <a:gd name="T53" fmla="*/ 254 h 480"/>
                <a:gd name="T54" fmla="*/ 226 w 413"/>
                <a:gd name="T55" fmla="*/ 198 h 480"/>
                <a:gd name="T56" fmla="*/ 191 w 413"/>
                <a:gd name="T57" fmla="*/ 180 h 480"/>
                <a:gd name="T58" fmla="*/ 238 w 413"/>
                <a:gd name="T59" fmla="*/ 342 h 480"/>
                <a:gd name="T60" fmla="*/ 201 w 413"/>
                <a:gd name="T61" fmla="*/ 326 h 480"/>
                <a:gd name="T62" fmla="*/ 166 w 413"/>
                <a:gd name="T63" fmla="*/ 325 h 480"/>
                <a:gd name="T64" fmla="*/ 190 w 413"/>
                <a:gd name="T65" fmla="*/ 374 h 480"/>
                <a:gd name="T66" fmla="*/ 42 w 413"/>
                <a:gd name="T67" fmla="*/ 378 h 480"/>
                <a:gd name="T68" fmla="*/ 302 w 413"/>
                <a:gd name="T69" fmla="*/ 45 h 480"/>
                <a:gd name="T70" fmla="*/ 335 w 413"/>
                <a:gd name="T71" fmla="*/ 240 h 480"/>
                <a:gd name="T72" fmla="*/ 314 w 413"/>
                <a:gd name="T73" fmla="*/ 237 h 480"/>
                <a:gd name="T74" fmla="*/ 312 w 413"/>
                <a:gd name="T75" fmla="*/ 41 h 480"/>
                <a:gd name="T76" fmla="*/ 37 w 413"/>
                <a:gd name="T77" fmla="*/ 36 h 480"/>
                <a:gd name="T78" fmla="*/ 32 w 413"/>
                <a:gd name="T79" fmla="*/ 383 h 480"/>
                <a:gd name="T80" fmla="*/ 206 w 413"/>
                <a:gd name="T81" fmla="*/ 388 h 480"/>
                <a:gd name="T82" fmla="*/ 288 w 413"/>
                <a:gd name="T83" fmla="*/ 459 h 480"/>
                <a:gd name="T84" fmla="*/ 9 w 413"/>
                <a:gd name="T85" fmla="*/ 441 h 480"/>
                <a:gd name="T86" fmla="*/ 28 w 413"/>
                <a:gd name="T87" fmla="*/ 10 h 480"/>
                <a:gd name="T88" fmla="*/ 335 w 413"/>
                <a:gd name="T89" fmla="*/ 29 h 480"/>
                <a:gd name="T90" fmla="*/ 172 w 413"/>
                <a:gd name="T91" fmla="*/ 449 h 480"/>
                <a:gd name="T92" fmla="*/ 172 w 413"/>
                <a:gd name="T93" fmla="*/ 399 h 480"/>
                <a:gd name="T94" fmla="*/ 172 w 413"/>
                <a:gd name="T95" fmla="*/ 449 h 480"/>
                <a:gd name="T96" fmla="*/ 189 w 413"/>
                <a:gd name="T97" fmla="*/ 423 h 480"/>
                <a:gd name="T98" fmla="*/ 157 w 413"/>
                <a:gd name="T99" fmla="*/ 42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480">
                  <a:moveTo>
                    <a:pt x="412" y="412"/>
                  </a:moveTo>
                  <a:cubicBezTo>
                    <a:pt x="405" y="398"/>
                    <a:pt x="406" y="380"/>
                    <a:pt x="407" y="364"/>
                  </a:cubicBezTo>
                  <a:cubicBezTo>
                    <a:pt x="408" y="351"/>
                    <a:pt x="409" y="341"/>
                    <a:pt x="405" y="333"/>
                  </a:cubicBezTo>
                  <a:cubicBezTo>
                    <a:pt x="402" y="327"/>
                    <a:pt x="398" y="311"/>
                    <a:pt x="394" y="296"/>
                  </a:cubicBezTo>
                  <a:cubicBezTo>
                    <a:pt x="390" y="279"/>
                    <a:pt x="386" y="263"/>
                    <a:pt x="382" y="255"/>
                  </a:cubicBezTo>
                  <a:cubicBezTo>
                    <a:pt x="375" y="241"/>
                    <a:pt x="365" y="233"/>
                    <a:pt x="353" y="233"/>
                  </a:cubicBezTo>
                  <a:cubicBezTo>
                    <a:pt x="350" y="233"/>
                    <a:pt x="347" y="234"/>
                    <a:pt x="344" y="234"/>
                  </a:cubicBezTo>
                  <a:cubicBezTo>
                    <a:pt x="344" y="29"/>
                    <a:pt x="344" y="29"/>
                    <a:pt x="344" y="29"/>
                  </a:cubicBezTo>
                  <a:cubicBezTo>
                    <a:pt x="344" y="12"/>
                    <a:pt x="330" y="0"/>
                    <a:pt x="316" y="0"/>
                  </a:cubicBezTo>
                  <a:cubicBezTo>
                    <a:pt x="28" y="0"/>
                    <a:pt x="28" y="0"/>
                    <a:pt x="28" y="0"/>
                  </a:cubicBezTo>
                  <a:cubicBezTo>
                    <a:pt x="14" y="0"/>
                    <a:pt x="0" y="12"/>
                    <a:pt x="0" y="29"/>
                  </a:cubicBezTo>
                  <a:cubicBezTo>
                    <a:pt x="0" y="441"/>
                    <a:pt x="0" y="441"/>
                    <a:pt x="0" y="441"/>
                  </a:cubicBezTo>
                  <a:cubicBezTo>
                    <a:pt x="0" y="457"/>
                    <a:pt x="14" y="469"/>
                    <a:pt x="28" y="469"/>
                  </a:cubicBezTo>
                  <a:cubicBezTo>
                    <a:pt x="294" y="469"/>
                    <a:pt x="294" y="469"/>
                    <a:pt x="294" y="469"/>
                  </a:cubicBezTo>
                  <a:cubicBezTo>
                    <a:pt x="295" y="472"/>
                    <a:pt x="297" y="475"/>
                    <a:pt x="298" y="478"/>
                  </a:cubicBezTo>
                  <a:cubicBezTo>
                    <a:pt x="299" y="479"/>
                    <a:pt x="301" y="480"/>
                    <a:pt x="303" y="480"/>
                  </a:cubicBezTo>
                  <a:cubicBezTo>
                    <a:pt x="303" y="480"/>
                    <a:pt x="304" y="480"/>
                    <a:pt x="305" y="480"/>
                  </a:cubicBezTo>
                  <a:cubicBezTo>
                    <a:pt x="307" y="479"/>
                    <a:pt x="308" y="476"/>
                    <a:pt x="307" y="474"/>
                  </a:cubicBezTo>
                  <a:cubicBezTo>
                    <a:pt x="294" y="446"/>
                    <a:pt x="273" y="422"/>
                    <a:pt x="259" y="416"/>
                  </a:cubicBezTo>
                  <a:cubicBezTo>
                    <a:pt x="251" y="414"/>
                    <a:pt x="217" y="385"/>
                    <a:pt x="196" y="367"/>
                  </a:cubicBezTo>
                  <a:cubicBezTo>
                    <a:pt x="187" y="359"/>
                    <a:pt x="179" y="352"/>
                    <a:pt x="175" y="349"/>
                  </a:cubicBezTo>
                  <a:cubicBezTo>
                    <a:pt x="168" y="344"/>
                    <a:pt x="170" y="335"/>
                    <a:pt x="174" y="331"/>
                  </a:cubicBezTo>
                  <a:cubicBezTo>
                    <a:pt x="175" y="329"/>
                    <a:pt x="181" y="323"/>
                    <a:pt x="188" y="328"/>
                  </a:cubicBezTo>
                  <a:cubicBezTo>
                    <a:pt x="190" y="329"/>
                    <a:pt x="192" y="331"/>
                    <a:pt x="195" y="334"/>
                  </a:cubicBezTo>
                  <a:cubicBezTo>
                    <a:pt x="206" y="342"/>
                    <a:pt x="222" y="354"/>
                    <a:pt x="231" y="361"/>
                  </a:cubicBezTo>
                  <a:cubicBezTo>
                    <a:pt x="234" y="364"/>
                    <a:pt x="238" y="364"/>
                    <a:pt x="239" y="363"/>
                  </a:cubicBezTo>
                  <a:cubicBezTo>
                    <a:pt x="245" y="361"/>
                    <a:pt x="247" y="350"/>
                    <a:pt x="247" y="341"/>
                  </a:cubicBezTo>
                  <a:cubicBezTo>
                    <a:pt x="247" y="340"/>
                    <a:pt x="247" y="339"/>
                    <a:pt x="247" y="339"/>
                  </a:cubicBezTo>
                  <a:cubicBezTo>
                    <a:pt x="188" y="215"/>
                    <a:pt x="188" y="215"/>
                    <a:pt x="188" y="215"/>
                  </a:cubicBezTo>
                  <a:cubicBezTo>
                    <a:pt x="183" y="205"/>
                    <a:pt x="186" y="193"/>
                    <a:pt x="195" y="189"/>
                  </a:cubicBezTo>
                  <a:cubicBezTo>
                    <a:pt x="199" y="187"/>
                    <a:pt x="203" y="187"/>
                    <a:pt x="208" y="189"/>
                  </a:cubicBezTo>
                  <a:cubicBezTo>
                    <a:pt x="212" y="191"/>
                    <a:pt x="215" y="195"/>
                    <a:pt x="217" y="201"/>
                  </a:cubicBezTo>
                  <a:cubicBezTo>
                    <a:pt x="217" y="201"/>
                    <a:pt x="217" y="201"/>
                    <a:pt x="217" y="202"/>
                  </a:cubicBezTo>
                  <a:cubicBezTo>
                    <a:pt x="251" y="274"/>
                    <a:pt x="251" y="274"/>
                    <a:pt x="251" y="274"/>
                  </a:cubicBezTo>
                  <a:cubicBezTo>
                    <a:pt x="252" y="276"/>
                    <a:pt x="255" y="277"/>
                    <a:pt x="257" y="276"/>
                  </a:cubicBezTo>
                  <a:cubicBezTo>
                    <a:pt x="259" y="276"/>
                    <a:pt x="260" y="274"/>
                    <a:pt x="260" y="271"/>
                  </a:cubicBezTo>
                  <a:cubicBezTo>
                    <a:pt x="260" y="267"/>
                    <a:pt x="261" y="264"/>
                    <a:pt x="265" y="261"/>
                  </a:cubicBezTo>
                  <a:cubicBezTo>
                    <a:pt x="272" y="257"/>
                    <a:pt x="284" y="256"/>
                    <a:pt x="292" y="259"/>
                  </a:cubicBezTo>
                  <a:cubicBezTo>
                    <a:pt x="294" y="260"/>
                    <a:pt x="297" y="259"/>
                    <a:pt x="298" y="257"/>
                  </a:cubicBezTo>
                  <a:cubicBezTo>
                    <a:pt x="301" y="250"/>
                    <a:pt x="309" y="247"/>
                    <a:pt x="315" y="246"/>
                  </a:cubicBezTo>
                  <a:cubicBezTo>
                    <a:pt x="322" y="245"/>
                    <a:pt x="328" y="247"/>
                    <a:pt x="331" y="251"/>
                  </a:cubicBezTo>
                  <a:cubicBezTo>
                    <a:pt x="332" y="252"/>
                    <a:pt x="334" y="253"/>
                    <a:pt x="335" y="252"/>
                  </a:cubicBezTo>
                  <a:cubicBezTo>
                    <a:pt x="337" y="252"/>
                    <a:pt x="338" y="251"/>
                    <a:pt x="339" y="250"/>
                  </a:cubicBezTo>
                  <a:cubicBezTo>
                    <a:pt x="341" y="245"/>
                    <a:pt x="347" y="242"/>
                    <a:pt x="353" y="243"/>
                  </a:cubicBezTo>
                  <a:cubicBezTo>
                    <a:pt x="358" y="243"/>
                    <a:pt x="367" y="245"/>
                    <a:pt x="373" y="259"/>
                  </a:cubicBezTo>
                  <a:cubicBezTo>
                    <a:pt x="377" y="266"/>
                    <a:pt x="381" y="283"/>
                    <a:pt x="385" y="298"/>
                  </a:cubicBezTo>
                  <a:cubicBezTo>
                    <a:pt x="389" y="315"/>
                    <a:pt x="393" y="330"/>
                    <a:pt x="397" y="337"/>
                  </a:cubicBezTo>
                  <a:cubicBezTo>
                    <a:pt x="399" y="342"/>
                    <a:pt x="398" y="353"/>
                    <a:pt x="398" y="363"/>
                  </a:cubicBezTo>
                  <a:cubicBezTo>
                    <a:pt x="397" y="379"/>
                    <a:pt x="396" y="399"/>
                    <a:pt x="404" y="416"/>
                  </a:cubicBezTo>
                  <a:cubicBezTo>
                    <a:pt x="405" y="419"/>
                    <a:pt x="408" y="420"/>
                    <a:pt x="410" y="419"/>
                  </a:cubicBezTo>
                  <a:cubicBezTo>
                    <a:pt x="412" y="417"/>
                    <a:pt x="413" y="415"/>
                    <a:pt x="412" y="412"/>
                  </a:cubicBezTo>
                  <a:close/>
                  <a:moveTo>
                    <a:pt x="302" y="240"/>
                  </a:moveTo>
                  <a:cubicBezTo>
                    <a:pt x="298" y="243"/>
                    <a:pt x="294" y="246"/>
                    <a:pt x="292" y="249"/>
                  </a:cubicBezTo>
                  <a:cubicBezTo>
                    <a:pt x="281" y="246"/>
                    <a:pt x="268" y="248"/>
                    <a:pt x="260" y="254"/>
                  </a:cubicBezTo>
                  <a:cubicBezTo>
                    <a:pt x="258" y="255"/>
                    <a:pt x="256" y="257"/>
                    <a:pt x="254" y="259"/>
                  </a:cubicBezTo>
                  <a:cubicBezTo>
                    <a:pt x="226" y="198"/>
                    <a:pt x="226" y="198"/>
                    <a:pt x="226" y="198"/>
                  </a:cubicBezTo>
                  <a:cubicBezTo>
                    <a:pt x="224" y="190"/>
                    <a:pt x="218" y="184"/>
                    <a:pt x="212" y="181"/>
                  </a:cubicBezTo>
                  <a:cubicBezTo>
                    <a:pt x="205" y="177"/>
                    <a:pt x="197" y="177"/>
                    <a:pt x="191" y="180"/>
                  </a:cubicBezTo>
                  <a:cubicBezTo>
                    <a:pt x="178" y="187"/>
                    <a:pt x="173" y="204"/>
                    <a:pt x="180" y="219"/>
                  </a:cubicBezTo>
                  <a:cubicBezTo>
                    <a:pt x="238" y="342"/>
                    <a:pt x="238" y="342"/>
                    <a:pt x="238" y="342"/>
                  </a:cubicBezTo>
                  <a:cubicBezTo>
                    <a:pt x="237" y="346"/>
                    <a:pt x="237" y="351"/>
                    <a:pt x="236" y="353"/>
                  </a:cubicBezTo>
                  <a:cubicBezTo>
                    <a:pt x="227" y="345"/>
                    <a:pt x="212" y="334"/>
                    <a:pt x="201" y="326"/>
                  </a:cubicBezTo>
                  <a:cubicBezTo>
                    <a:pt x="198" y="324"/>
                    <a:pt x="195" y="322"/>
                    <a:pt x="193" y="320"/>
                  </a:cubicBezTo>
                  <a:cubicBezTo>
                    <a:pt x="184" y="314"/>
                    <a:pt x="173" y="316"/>
                    <a:pt x="166" y="325"/>
                  </a:cubicBezTo>
                  <a:cubicBezTo>
                    <a:pt x="160" y="334"/>
                    <a:pt x="158" y="348"/>
                    <a:pt x="169" y="357"/>
                  </a:cubicBezTo>
                  <a:cubicBezTo>
                    <a:pt x="173" y="360"/>
                    <a:pt x="181" y="366"/>
                    <a:pt x="190" y="374"/>
                  </a:cubicBezTo>
                  <a:cubicBezTo>
                    <a:pt x="192" y="376"/>
                    <a:pt x="193" y="377"/>
                    <a:pt x="195" y="378"/>
                  </a:cubicBezTo>
                  <a:cubicBezTo>
                    <a:pt x="42" y="378"/>
                    <a:pt x="42" y="378"/>
                    <a:pt x="42" y="378"/>
                  </a:cubicBezTo>
                  <a:cubicBezTo>
                    <a:pt x="42" y="45"/>
                    <a:pt x="42" y="45"/>
                    <a:pt x="42" y="45"/>
                  </a:cubicBezTo>
                  <a:cubicBezTo>
                    <a:pt x="302" y="45"/>
                    <a:pt x="302" y="45"/>
                    <a:pt x="302" y="45"/>
                  </a:cubicBezTo>
                  <a:lnTo>
                    <a:pt x="302" y="240"/>
                  </a:lnTo>
                  <a:close/>
                  <a:moveTo>
                    <a:pt x="335" y="240"/>
                  </a:moveTo>
                  <a:cubicBezTo>
                    <a:pt x="335" y="240"/>
                    <a:pt x="334" y="241"/>
                    <a:pt x="334" y="241"/>
                  </a:cubicBezTo>
                  <a:cubicBezTo>
                    <a:pt x="329" y="237"/>
                    <a:pt x="322" y="236"/>
                    <a:pt x="314" y="237"/>
                  </a:cubicBezTo>
                  <a:cubicBezTo>
                    <a:pt x="313" y="237"/>
                    <a:pt x="313" y="237"/>
                    <a:pt x="312" y="237"/>
                  </a:cubicBezTo>
                  <a:cubicBezTo>
                    <a:pt x="312" y="41"/>
                    <a:pt x="312" y="41"/>
                    <a:pt x="312" y="41"/>
                  </a:cubicBezTo>
                  <a:cubicBezTo>
                    <a:pt x="312" y="38"/>
                    <a:pt x="309" y="36"/>
                    <a:pt x="307" y="36"/>
                  </a:cubicBezTo>
                  <a:cubicBezTo>
                    <a:pt x="37" y="36"/>
                    <a:pt x="37" y="36"/>
                    <a:pt x="37" y="36"/>
                  </a:cubicBezTo>
                  <a:cubicBezTo>
                    <a:pt x="34" y="36"/>
                    <a:pt x="32" y="38"/>
                    <a:pt x="32" y="41"/>
                  </a:cubicBezTo>
                  <a:cubicBezTo>
                    <a:pt x="32" y="383"/>
                    <a:pt x="32" y="383"/>
                    <a:pt x="32" y="383"/>
                  </a:cubicBezTo>
                  <a:cubicBezTo>
                    <a:pt x="32" y="386"/>
                    <a:pt x="34" y="388"/>
                    <a:pt x="37" y="388"/>
                  </a:cubicBezTo>
                  <a:cubicBezTo>
                    <a:pt x="206" y="388"/>
                    <a:pt x="206" y="388"/>
                    <a:pt x="206" y="388"/>
                  </a:cubicBezTo>
                  <a:cubicBezTo>
                    <a:pt x="229" y="408"/>
                    <a:pt x="248" y="423"/>
                    <a:pt x="255" y="425"/>
                  </a:cubicBezTo>
                  <a:cubicBezTo>
                    <a:pt x="263" y="428"/>
                    <a:pt x="277" y="441"/>
                    <a:pt x="288" y="459"/>
                  </a:cubicBezTo>
                  <a:cubicBezTo>
                    <a:pt x="28" y="459"/>
                    <a:pt x="28" y="459"/>
                    <a:pt x="28" y="459"/>
                  </a:cubicBezTo>
                  <a:cubicBezTo>
                    <a:pt x="19" y="459"/>
                    <a:pt x="9" y="452"/>
                    <a:pt x="9" y="441"/>
                  </a:cubicBezTo>
                  <a:cubicBezTo>
                    <a:pt x="9" y="29"/>
                    <a:pt x="9" y="29"/>
                    <a:pt x="9" y="29"/>
                  </a:cubicBezTo>
                  <a:cubicBezTo>
                    <a:pt x="9" y="17"/>
                    <a:pt x="19" y="10"/>
                    <a:pt x="28" y="10"/>
                  </a:cubicBezTo>
                  <a:cubicBezTo>
                    <a:pt x="316" y="10"/>
                    <a:pt x="316" y="10"/>
                    <a:pt x="316" y="10"/>
                  </a:cubicBezTo>
                  <a:cubicBezTo>
                    <a:pt x="325" y="10"/>
                    <a:pt x="335" y="17"/>
                    <a:pt x="335" y="29"/>
                  </a:cubicBezTo>
                  <a:lnTo>
                    <a:pt x="335" y="240"/>
                  </a:lnTo>
                  <a:close/>
                  <a:moveTo>
                    <a:pt x="172" y="449"/>
                  </a:moveTo>
                  <a:cubicBezTo>
                    <a:pt x="186" y="449"/>
                    <a:pt x="198" y="438"/>
                    <a:pt x="198" y="423"/>
                  </a:cubicBezTo>
                  <a:cubicBezTo>
                    <a:pt x="198" y="410"/>
                    <a:pt x="186" y="399"/>
                    <a:pt x="172" y="399"/>
                  </a:cubicBezTo>
                  <a:cubicBezTo>
                    <a:pt x="157" y="399"/>
                    <a:pt x="148" y="411"/>
                    <a:pt x="148" y="423"/>
                  </a:cubicBezTo>
                  <a:cubicBezTo>
                    <a:pt x="148" y="438"/>
                    <a:pt x="158" y="449"/>
                    <a:pt x="172" y="449"/>
                  </a:cubicBezTo>
                  <a:close/>
                  <a:moveTo>
                    <a:pt x="172" y="408"/>
                  </a:moveTo>
                  <a:cubicBezTo>
                    <a:pt x="181" y="408"/>
                    <a:pt x="189" y="416"/>
                    <a:pt x="189" y="423"/>
                  </a:cubicBezTo>
                  <a:cubicBezTo>
                    <a:pt x="189" y="432"/>
                    <a:pt x="181" y="440"/>
                    <a:pt x="172" y="440"/>
                  </a:cubicBezTo>
                  <a:cubicBezTo>
                    <a:pt x="162" y="440"/>
                    <a:pt x="157" y="431"/>
                    <a:pt x="157" y="423"/>
                  </a:cubicBezTo>
                  <a:cubicBezTo>
                    <a:pt x="157" y="416"/>
                    <a:pt x="163" y="408"/>
                    <a:pt x="172" y="408"/>
                  </a:cubicBezTo>
                  <a:close/>
                </a:path>
              </a:pathLst>
            </a:custGeom>
            <a:solidFill>
              <a:schemeClr val="accent3"/>
            </a:solidFill>
            <a:ln>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14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6F478-0B72-4777-9DA7-4A684E503433}"/>
              </a:ext>
            </a:extLst>
          </p:cNvPr>
          <p:cNvSpPr>
            <a:spLocks noGrp="1"/>
          </p:cNvSpPr>
          <p:nvPr>
            <p:ph type="title"/>
          </p:nvPr>
        </p:nvSpPr>
        <p:spPr/>
        <p:txBody>
          <a:bodyPr>
            <a:normAutofit/>
          </a:bodyPr>
          <a:lstStyle/>
          <a:p>
            <a:r>
              <a:rPr lang="en-AU" sz="3600" dirty="0">
                <a:solidFill>
                  <a:schemeClr val="bg2">
                    <a:lumMod val="50000"/>
                  </a:schemeClr>
                </a:solidFill>
                <a:latin typeface="Raleway SemiBold" panose="020B0703030101060003" pitchFamily="34" charset="0"/>
              </a:rPr>
              <a:t>Fastest Growth employment = </a:t>
            </a:r>
            <a:r>
              <a:rPr lang="en-AU" sz="3600" dirty="0">
                <a:solidFill>
                  <a:srgbClr val="878225"/>
                </a:solidFill>
                <a:latin typeface="Raleway SemiBold" panose="020B0703030101060003" pitchFamily="34" charset="0"/>
              </a:rPr>
              <a:t>GREEN Collar Jobs</a:t>
            </a:r>
          </a:p>
        </p:txBody>
      </p:sp>
      <p:sp>
        <p:nvSpPr>
          <p:cNvPr id="3" name="Content Placeholder 2">
            <a:extLst>
              <a:ext uri="{FF2B5EF4-FFF2-40B4-BE49-F238E27FC236}">
                <a16:creationId xmlns:a16="http://schemas.microsoft.com/office/drawing/2014/main" id="{130559B4-0F31-4357-9BAD-3219B792682E}"/>
              </a:ext>
            </a:extLst>
          </p:cNvPr>
          <p:cNvSpPr>
            <a:spLocks noGrp="1"/>
          </p:cNvSpPr>
          <p:nvPr>
            <p:ph idx="1"/>
          </p:nvPr>
        </p:nvSpPr>
        <p:spPr>
          <a:xfrm>
            <a:off x="383118" y="1721494"/>
            <a:ext cx="6766982" cy="1024279"/>
          </a:xfrm>
        </p:spPr>
        <p:txBody>
          <a:bodyPr/>
          <a:lstStyle/>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The second biggest employment growth area is the </a:t>
            </a:r>
            <a:r>
              <a:rPr lang="en-AU" sz="2133" dirty="0">
                <a:solidFill>
                  <a:srgbClr val="878225"/>
                </a:solidFill>
                <a:latin typeface="Raleway" panose="020B0503030101060003" pitchFamily="34" charset="0"/>
                <a:ea typeface="Source Sans Pro" panose="020B0503030403020204" pitchFamily="34" charset="0"/>
              </a:rPr>
              <a:t>Green Collar Workers</a:t>
            </a:r>
            <a:r>
              <a:rPr lang="en-AU" sz="2133" b="0" dirty="0">
                <a:solidFill>
                  <a:srgbClr val="878225"/>
                </a:solidFill>
                <a:latin typeface="Raleway" panose="020B0503030101060003" pitchFamily="34" charset="0"/>
                <a:ea typeface="Source Sans Pro" panose="020B0503030403020204" pitchFamily="34" charset="0"/>
              </a:rPr>
              <a:t>.</a:t>
            </a:r>
          </a:p>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A green-collar worker is an individual who develops the technical and human capabilities (soft skills) required to work in emerging </a:t>
            </a:r>
            <a:r>
              <a:rPr lang="en-AU" sz="2133" dirty="0">
                <a:solidFill>
                  <a:srgbClr val="878225"/>
                </a:solidFill>
                <a:latin typeface="Raleway" panose="020B0503030101060003" pitchFamily="34" charset="0"/>
                <a:ea typeface="Source Sans Pro" panose="020B0503030403020204" pitchFamily="34" charset="0"/>
              </a:rPr>
              <a:t>environmental</a:t>
            </a:r>
            <a:r>
              <a:rPr lang="en-AU" sz="2133" b="0" dirty="0">
                <a:solidFill>
                  <a:srgbClr val="6D861E"/>
                </a:solidFill>
                <a:latin typeface="Raleway" panose="020B0503030101060003" pitchFamily="34" charset="0"/>
                <a:ea typeface="Source Sans Pro" panose="020B0503030403020204" pitchFamily="34" charset="0"/>
              </a:rPr>
              <a:t> </a:t>
            </a:r>
            <a:r>
              <a:rPr lang="en-AU" sz="2133" b="0" dirty="0">
                <a:solidFill>
                  <a:srgbClr val="878225"/>
                </a:solidFill>
                <a:latin typeface="Raleway" panose="020B0503030101060003" pitchFamily="34" charset="0"/>
                <a:ea typeface="Source Sans Pro" panose="020B0503030403020204" pitchFamily="34" charset="0"/>
              </a:rPr>
              <a:t>and </a:t>
            </a:r>
            <a:r>
              <a:rPr lang="en-AU" sz="2133" dirty="0">
                <a:solidFill>
                  <a:srgbClr val="878225"/>
                </a:solidFill>
                <a:latin typeface="Raleway" panose="020B0503030101060003" pitchFamily="34" charset="0"/>
                <a:ea typeface="Source Sans Pro" panose="020B0503030403020204" pitchFamily="34" charset="0"/>
              </a:rPr>
              <a:t>personal well-being </a:t>
            </a:r>
            <a:r>
              <a:rPr lang="en-AU" sz="2133" b="0" dirty="0">
                <a:solidFill>
                  <a:srgbClr val="878225"/>
                </a:solidFill>
                <a:latin typeface="Raleway" panose="020B0503030101060003" pitchFamily="34" charset="0"/>
                <a:ea typeface="Source Sans Pro" panose="020B0503030403020204" pitchFamily="34" charset="0"/>
              </a:rPr>
              <a:t>jobs.</a:t>
            </a:r>
          </a:p>
          <a:p>
            <a:pPr algn="just">
              <a:lnSpc>
                <a:spcPct val="100000"/>
              </a:lnSpc>
              <a:spcBef>
                <a:spcPts val="800"/>
              </a:spcBef>
            </a:pPr>
            <a:r>
              <a:rPr lang="en-AU" sz="2133" b="0" dirty="0">
                <a:solidFill>
                  <a:schemeClr val="tx1"/>
                </a:solidFill>
                <a:latin typeface="Raleway" panose="020B0503030101060003" pitchFamily="34" charset="0"/>
                <a:ea typeface="Source Sans Pro" panose="020B0503030403020204" pitchFamily="34" charset="0"/>
              </a:rPr>
              <a:t>Typically entry to these roles involves a </a:t>
            </a:r>
            <a:r>
              <a:rPr lang="en-AU" sz="2133" dirty="0">
                <a:solidFill>
                  <a:srgbClr val="878225"/>
                </a:solidFill>
                <a:latin typeface="Raleway" panose="020B0503030101060003" pitchFamily="34" charset="0"/>
                <a:ea typeface="Source Sans Pro" panose="020B0503030403020204" pitchFamily="34" charset="0"/>
              </a:rPr>
              <a:t>specialist course with a digital credential</a:t>
            </a:r>
            <a:r>
              <a:rPr lang="en-AU" sz="2133" b="0" dirty="0">
                <a:solidFill>
                  <a:srgbClr val="878225"/>
                </a:solidFill>
                <a:latin typeface="Raleway" panose="020B0503030101060003" pitchFamily="34" charset="0"/>
                <a:ea typeface="Source Sans Pro" panose="020B0503030403020204" pitchFamily="34" charset="0"/>
              </a:rPr>
              <a:t> </a:t>
            </a:r>
            <a:r>
              <a:rPr lang="en-AU" sz="2133" b="0" dirty="0">
                <a:solidFill>
                  <a:schemeClr val="tx1"/>
                </a:solidFill>
                <a:latin typeface="Raleway" panose="020B0503030101060003" pitchFamily="34" charset="0"/>
                <a:ea typeface="Source Sans Pro" panose="020B0503030403020204" pitchFamily="34" charset="0"/>
              </a:rPr>
              <a:t>grafted onto existing  degree or vocational experience.</a:t>
            </a:r>
          </a:p>
        </p:txBody>
      </p:sp>
      <p:grpSp>
        <p:nvGrpSpPr>
          <p:cNvPr id="4" name="Group 3">
            <a:extLst>
              <a:ext uri="{FF2B5EF4-FFF2-40B4-BE49-F238E27FC236}">
                <a16:creationId xmlns:a16="http://schemas.microsoft.com/office/drawing/2014/main" id="{1347F2E6-09A1-48FC-9DD7-6C6E6A8AFDE5}"/>
              </a:ext>
            </a:extLst>
          </p:cNvPr>
          <p:cNvGrpSpPr/>
          <p:nvPr/>
        </p:nvGrpSpPr>
        <p:grpSpPr>
          <a:xfrm>
            <a:off x="7869163" y="1482477"/>
            <a:ext cx="4170432" cy="4719604"/>
            <a:chOff x="7869163" y="1482477"/>
            <a:chExt cx="4170432" cy="4719604"/>
          </a:xfrm>
        </p:grpSpPr>
        <p:sp>
          <p:nvSpPr>
            <p:cNvPr id="23" name="Shape 22">
              <a:extLst>
                <a:ext uri="{FF2B5EF4-FFF2-40B4-BE49-F238E27FC236}">
                  <a16:creationId xmlns:a16="http://schemas.microsoft.com/office/drawing/2014/main" id="{439B649F-0756-43D4-9B73-E133CFD89E17}"/>
                </a:ext>
              </a:extLst>
            </p:cNvPr>
            <p:cNvSpPr/>
            <p:nvPr/>
          </p:nvSpPr>
          <p:spPr>
            <a:xfrm rot="13639951">
              <a:off x="8771015" y="3910435"/>
              <a:ext cx="2291470" cy="2291821"/>
            </a:xfrm>
            <a:prstGeom prst="leftCircularArrow">
              <a:avLst>
                <a:gd name="adj1" fmla="val 10980"/>
                <a:gd name="adj2" fmla="val 1142322"/>
                <a:gd name="adj3" fmla="val 6300000"/>
                <a:gd name="adj4" fmla="val 19678524"/>
                <a:gd name="adj5" fmla="val 12500"/>
              </a:avLst>
            </a:prstGeom>
            <a:solidFill>
              <a:srgbClr val="878225"/>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grpSp>
          <p:nvGrpSpPr>
            <p:cNvPr id="17" name="Group 16">
              <a:extLst>
                <a:ext uri="{FF2B5EF4-FFF2-40B4-BE49-F238E27FC236}">
                  <a16:creationId xmlns:a16="http://schemas.microsoft.com/office/drawing/2014/main" id="{DAA567AB-948E-4147-81F9-6776235863CE}"/>
                </a:ext>
              </a:extLst>
            </p:cNvPr>
            <p:cNvGrpSpPr/>
            <p:nvPr/>
          </p:nvGrpSpPr>
          <p:grpSpPr>
            <a:xfrm rot="4307096">
              <a:off x="7528801" y="1822839"/>
              <a:ext cx="3608643" cy="2927919"/>
              <a:chOff x="3425305" y="1993503"/>
              <a:chExt cx="1728053" cy="1402078"/>
            </a:xfrm>
          </p:grpSpPr>
          <p:sp>
            <p:nvSpPr>
              <p:cNvPr id="18" name="Circular Arrow 7">
                <a:extLst>
                  <a:ext uri="{FF2B5EF4-FFF2-40B4-BE49-F238E27FC236}">
                    <a16:creationId xmlns:a16="http://schemas.microsoft.com/office/drawing/2014/main" id="{11F91CB5-9927-4F0D-BE05-F85A1F914F2E}"/>
                  </a:ext>
                </a:extLst>
              </p:cNvPr>
              <p:cNvSpPr/>
              <p:nvPr/>
            </p:nvSpPr>
            <p:spPr>
              <a:xfrm rot="16200000">
                <a:off x="3425389" y="1993419"/>
                <a:ext cx="1097305" cy="1097473"/>
              </a:xfrm>
              <a:prstGeom prst="circularArrow">
                <a:avLst>
                  <a:gd name="adj1" fmla="val 10980"/>
                  <a:gd name="adj2" fmla="val 1142322"/>
                  <a:gd name="adj3" fmla="val 4500000"/>
                  <a:gd name="adj4" fmla="val 10800000"/>
                  <a:gd name="adj5" fmla="val 12500"/>
                </a:avLst>
              </a:prstGeom>
              <a:solidFill>
                <a:srgbClr val="C00000"/>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0" name="Shape 19">
                <a:extLst>
                  <a:ext uri="{FF2B5EF4-FFF2-40B4-BE49-F238E27FC236}">
                    <a16:creationId xmlns:a16="http://schemas.microsoft.com/office/drawing/2014/main" id="{1A1260DA-BB3F-434B-8B83-5056DDBEA60D}"/>
                  </a:ext>
                </a:extLst>
              </p:cNvPr>
              <p:cNvSpPr/>
              <p:nvPr/>
            </p:nvSpPr>
            <p:spPr>
              <a:xfrm rot="17717335">
                <a:off x="4055969" y="2298192"/>
                <a:ext cx="1097305" cy="1097473"/>
              </a:xfrm>
              <a:prstGeom prst="leftCircularArrow">
                <a:avLst>
                  <a:gd name="adj1" fmla="val 10980"/>
                  <a:gd name="adj2" fmla="val 1142322"/>
                  <a:gd name="adj3" fmla="val 6300000"/>
                  <a:gd name="adj4" fmla="val 17486877"/>
                  <a:gd name="adj5" fmla="val 12500"/>
                </a:avLst>
              </a:pr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1" name="Freeform 226">
                <a:extLst>
                  <a:ext uri="{FF2B5EF4-FFF2-40B4-BE49-F238E27FC236}">
                    <a16:creationId xmlns:a16="http://schemas.microsoft.com/office/drawing/2014/main" id="{89B9B3DD-8132-40FC-9092-F0DF1DABCAEA}"/>
                  </a:ext>
                </a:extLst>
              </p:cNvPr>
              <p:cNvSpPr>
                <a:spLocks noEditPoints="1"/>
              </p:cNvSpPr>
              <p:nvPr/>
            </p:nvSpPr>
            <p:spPr bwMode="auto">
              <a:xfrm rot="17292904">
                <a:off x="3732084" y="2423033"/>
                <a:ext cx="429120" cy="287598"/>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135">
                <a:extLst>
                  <a:ext uri="{FF2B5EF4-FFF2-40B4-BE49-F238E27FC236}">
                    <a16:creationId xmlns:a16="http://schemas.microsoft.com/office/drawing/2014/main" id="{DFF95B94-5B35-4583-90EE-21BDA9FD6DDA}"/>
                  </a:ext>
                </a:extLst>
              </p:cNvPr>
              <p:cNvSpPr>
                <a:spLocks noEditPoints="1"/>
              </p:cNvSpPr>
              <p:nvPr/>
            </p:nvSpPr>
            <p:spPr bwMode="auto">
              <a:xfrm rot="17292904">
                <a:off x="4454697" y="2681877"/>
                <a:ext cx="352416" cy="330104"/>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9" name="Rectangle 8">
              <a:extLst>
                <a:ext uri="{FF2B5EF4-FFF2-40B4-BE49-F238E27FC236}">
                  <a16:creationId xmlns:a16="http://schemas.microsoft.com/office/drawing/2014/main" id="{4F431836-16C0-4E18-ADEF-BF7018CB33C8}"/>
                </a:ext>
              </a:extLst>
            </p:cNvPr>
            <p:cNvSpPr/>
            <p:nvPr/>
          </p:nvSpPr>
          <p:spPr>
            <a:xfrm>
              <a:off x="10769696" y="2011847"/>
              <a:ext cx="1269899" cy="3323987"/>
            </a:xfrm>
            <a:prstGeom prst="rect">
              <a:avLst/>
            </a:prstGeom>
          </p:spPr>
          <p:txBody>
            <a:bodyPr wrap="none">
              <a:spAutoFit/>
            </a:bodyPr>
            <a:lstStyle/>
            <a:p>
              <a:pPr algn="ctr"/>
              <a:r>
                <a:rPr lang="en-AU" b="1" dirty="0">
                  <a:solidFill>
                    <a:srgbClr val="C00000"/>
                  </a:solidFill>
                  <a:latin typeface="Raleway" panose="020B0503030101060003" pitchFamily="34" charset="0"/>
                  <a:ea typeface="Source Sans Pro" panose="020B0503030403020204" pitchFamily="34" charset="0"/>
                </a:rPr>
                <a:t>Technical</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sz="3600" b="1" dirty="0">
                  <a:solidFill>
                    <a:schemeClr val="tx1">
                      <a:lumMod val="85000"/>
                      <a:lumOff val="15000"/>
                    </a:schemeClr>
                  </a:solidFill>
                  <a:latin typeface="Raleway" panose="020B0503030101060003" pitchFamily="34" charset="0"/>
                  <a:ea typeface="Source Sans Pro" panose="020B0503030403020204" pitchFamily="34" charset="0"/>
                </a:rPr>
                <a:t>+</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b="1" dirty="0">
                  <a:solidFill>
                    <a:schemeClr val="accent1"/>
                  </a:solidFill>
                  <a:latin typeface="Raleway" panose="020B0503030101060003" pitchFamily="34" charset="0"/>
                  <a:ea typeface="Source Sans Pro" panose="020B0503030403020204" pitchFamily="34" charset="0"/>
                </a:rPr>
                <a:t>Human</a:t>
              </a: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sz="3600" b="1" dirty="0">
                  <a:solidFill>
                    <a:schemeClr val="tx1">
                      <a:lumMod val="85000"/>
                      <a:lumOff val="15000"/>
                    </a:schemeClr>
                  </a:solidFill>
                  <a:latin typeface="Raleway" panose="020B0503030101060003" pitchFamily="34" charset="0"/>
                  <a:ea typeface="Source Sans Pro" panose="020B0503030403020204" pitchFamily="34" charset="0"/>
                </a:rPr>
                <a:t>+</a:t>
              </a:r>
            </a:p>
            <a:p>
              <a:pPr algn="ctr"/>
              <a:endParaRPr lang="en-AU" sz="1200" b="1" dirty="0">
                <a:solidFill>
                  <a:schemeClr val="accent3"/>
                </a:solidFill>
                <a:latin typeface="Raleway" panose="020B0503030101060003" pitchFamily="34" charset="0"/>
                <a:ea typeface="Source Sans Pro" panose="020B0503030403020204" pitchFamily="34" charset="0"/>
              </a:endParaRPr>
            </a:p>
            <a:p>
              <a:pPr algn="ctr"/>
              <a:endParaRPr lang="en-AU" b="1" dirty="0">
                <a:solidFill>
                  <a:schemeClr val="accent3"/>
                </a:solidFill>
                <a:latin typeface="Raleway" panose="020B0503030101060003" pitchFamily="34" charset="0"/>
                <a:ea typeface="Source Sans Pro" panose="020B0503030403020204" pitchFamily="34" charset="0"/>
              </a:endParaRPr>
            </a:p>
            <a:p>
              <a:pPr algn="ctr"/>
              <a:r>
                <a:rPr lang="en-AU" b="1" dirty="0">
                  <a:solidFill>
                    <a:srgbClr val="6D861E"/>
                  </a:solidFill>
                  <a:latin typeface="Raleway" panose="020B0503030101060003" pitchFamily="34" charset="0"/>
                  <a:ea typeface="Source Sans Pro" panose="020B0503030403020204" pitchFamily="34" charset="0"/>
                </a:rPr>
                <a:t>Green</a:t>
              </a:r>
              <a:endParaRPr lang="en-AU" dirty="0">
                <a:solidFill>
                  <a:srgbClr val="6D861E"/>
                </a:solidFill>
                <a:latin typeface="Raleway" panose="020B0503030101060003" pitchFamily="34" charset="0"/>
              </a:endParaRPr>
            </a:p>
          </p:txBody>
        </p:sp>
        <p:cxnSp>
          <p:nvCxnSpPr>
            <p:cNvPr id="26" name="Straight Connector 25">
              <a:extLst>
                <a:ext uri="{FF2B5EF4-FFF2-40B4-BE49-F238E27FC236}">
                  <a16:creationId xmlns:a16="http://schemas.microsoft.com/office/drawing/2014/main" id="{7A7F54BA-BA15-4C81-8B54-59164B7FC414}"/>
                </a:ext>
              </a:extLst>
            </p:cNvPr>
            <p:cNvCxnSpPr/>
            <p:nvPr/>
          </p:nvCxnSpPr>
          <p:spPr>
            <a:xfrm flipV="1">
              <a:off x="8885839" y="4814887"/>
              <a:ext cx="367970" cy="29033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Freeform 29">
            <a:extLst>
              <a:ext uri="{FF2B5EF4-FFF2-40B4-BE49-F238E27FC236}">
                <a16:creationId xmlns:a16="http://schemas.microsoft.com/office/drawing/2014/main" id="{FAB21276-0F97-4F32-828B-2B03CA86C62F}"/>
              </a:ext>
            </a:extLst>
          </p:cNvPr>
          <p:cNvSpPr>
            <a:spLocks noEditPoints="1"/>
          </p:cNvSpPr>
          <p:nvPr/>
        </p:nvSpPr>
        <p:spPr bwMode="auto">
          <a:xfrm>
            <a:off x="9516516" y="4760500"/>
            <a:ext cx="750909" cy="781337"/>
          </a:xfrm>
          <a:custGeom>
            <a:avLst/>
            <a:gdLst>
              <a:gd name="T0" fmla="*/ 433 w 727"/>
              <a:gd name="T1" fmla="*/ 370 h 757"/>
              <a:gd name="T2" fmla="*/ 436 w 727"/>
              <a:gd name="T3" fmla="*/ 199 h 757"/>
              <a:gd name="T4" fmla="*/ 284 w 727"/>
              <a:gd name="T5" fmla="*/ 199 h 757"/>
              <a:gd name="T6" fmla="*/ 287 w 727"/>
              <a:gd name="T7" fmla="*/ 370 h 757"/>
              <a:gd name="T8" fmla="*/ 21 w 727"/>
              <a:gd name="T9" fmla="*/ 587 h 757"/>
              <a:gd name="T10" fmla="*/ 232 w 727"/>
              <a:gd name="T11" fmla="*/ 553 h 757"/>
              <a:gd name="T12" fmla="*/ 360 w 727"/>
              <a:gd name="T13" fmla="*/ 468 h 757"/>
              <a:gd name="T14" fmla="*/ 489 w 727"/>
              <a:gd name="T15" fmla="*/ 553 h 757"/>
              <a:gd name="T16" fmla="*/ 699 w 727"/>
              <a:gd name="T17" fmla="*/ 587 h 757"/>
              <a:gd name="T18" fmla="*/ 360 w 727"/>
              <a:gd name="T19" fmla="*/ 14 h 757"/>
              <a:gd name="T20" fmla="*/ 404 w 727"/>
              <a:gd name="T21" fmla="*/ 329 h 757"/>
              <a:gd name="T22" fmla="*/ 317 w 727"/>
              <a:gd name="T23" fmla="*/ 329 h 757"/>
              <a:gd name="T24" fmla="*/ 360 w 727"/>
              <a:gd name="T25" fmla="*/ 14 h 757"/>
              <a:gd name="T26" fmla="*/ 33 w 727"/>
              <a:gd name="T27" fmla="*/ 580 h 757"/>
              <a:gd name="T28" fmla="*/ 284 w 727"/>
              <a:gd name="T29" fmla="*/ 385 h 757"/>
              <a:gd name="T30" fmla="*/ 328 w 727"/>
              <a:gd name="T31" fmla="*/ 460 h 757"/>
              <a:gd name="T32" fmla="*/ 298 w 727"/>
              <a:gd name="T33" fmla="*/ 391 h 757"/>
              <a:gd name="T34" fmla="*/ 422 w 727"/>
              <a:gd name="T35" fmla="*/ 391 h 757"/>
              <a:gd name="T36" fmla="*/ 379 w 727"/>
              <a:gd name="T37" fmla="*/ 451 h 757"/>
              <a:gd name="T38" fmla="*/ 298 w 727"/>
              <a:gd name="T39" fmla="*/ 391 h 757"/>
              <a:gd name="T40" fmla="*/ 496 w 727"/>
              <a:gd name="T41" fmla="*/ 541 h 757"/>
              <a:gd name="T42" fmla="*/ 436 w 727"/>
              <a:gd name="T43" fmla="*/ 391 h 757"/>
              <a:gd name="T44" fmla="*/ 558 w 727"/>
              <a:gd name="T45" fmla="*/ 434 h 757"/>
              <a:gd name="T46" fmla="*/ 201 w 727"/>
              <a:gd name="T47" fmla="*/ 607 h 757"/>
              <a:gd name="T48" fmla="*/ 209 w 727"/>
              <a:gd name="T49" fmla="*/ 595 h 757"/>
              <a:gd name="T50" fmla="*/ 301 w 727"/>
              <a:gd name="T51" fmla="*/ 645 h 757"/>
              <a:gd name="T52" fmla="*/ 293 w 727"/>
              <a:gd name="T53" fmla="*/ 650 h 757"/>
              <a:gd name="T54" fmla="*/ 605 w 727"/>
              <a:gd name="T55" fmla="*/ 324 h 757"/>
              <a:gd name="T56" fmla="*/ 618 w 727"/>
              <a:gd name="T57" fmla="*/ 320 h 757"/>
              <a:gd name="T58" fmla="*/ 626 w 727"/>
              <a:gd name="T59" fmla="*/ 422 h 757"/>
              <a:gd name="T60" fmla="*/ 618 w 727"/>
              <a:gd name="T61" fmla="*/ 428 h 757"/>
              <a:gd name="T62" fmla="*/ 614 w 727"/>
              <a:gd name="T63" fmla="*/ 391 h 757"/>
              <a:gd name="T64" fmla="*/ 263 w 727"/>
              <a:gd name="T65" fmla="*/ 150 h 757"/>
              <a:gd name="T66" fmla="*/ 180 w 727"/>
              <a:gd name="T67" fmla="*/ 213 h 757"/>
              <a:gd name="T68" fmla="*/ 170 w 727"/>
              <a:gd name="T69" fmla="*/ 214 h 757"/>
              <a:gd name="T70" fmla="*/ 253 w 727"/>
              <a:gd name="T71" fmla="*/ 146 h 757"/>
              <a:gd name="T72" fmla="*/ 62 w 727"/>
              <a:gd name="T73" fmla="*/ 178 h 757"/>
              <a:gd name="T74" fmla="*/ 287 w 727"/>
              <a:gd name="T75" fmla="*/ 39 h 757"/>
              <a:gd name="T76" fmla="*/ 73 w 727"/>
              <a:gd name="T77" fmla="*/ 186 h 757"/>
              <a:gd name="T78" fmla="*/ 63 w 727"/>
              <a:gd name="T79" fmla="*/ 188 h 757"/>
              <a:gd name="T80" fmla="*/ 332 w 727"/>
              <a:gd name="T81" fmla="*/ 750 h 757"/>
              <a:gd name="T82" fmla="*/ 325 w 727"/>
              <a:gd name="T83" fmla="*/ 757 h 757"/>
              <a:gd name="T84" fmla="*/ 91 w 727"/>
              <a:gd name="T85" fmla="*/ 631 h 757"/>
              <a:gd name="T86" fmla="*/ 326 w 727"/>
              <a:gd name="T87" fmla="*/ 743 h 757"/>
              <a:gd name="T88" fmla="*/ 727 w 727"/>
              <a:gd name="T89" fmla="*/ 391 h 757"/>
              <a:gd name="T90" fmla="*/ 704 w 727"/>
              <a:gd name="T91" fmla="*/ 505 h 757"/>
              <a:gd name="T92" fmla="*/ 697 w 727"/>
              <a:gd name="T93" fmla="*/ 496 h 757"/>
              <a:gd name="T94" fmla="*/ 682 w 727"/>
              <a:gd name="T95" fmla="*/ 245 h 757"/>
              <a:gd name="T96" fmla="*/ 694 w 727"/>
              <a:gd name="T97" fmla="*/ 23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7" h="757">
                <a:moveTo>
                  <a:pt x="565" y="422"/>
                </a:moveTo>
                <a:cubicBezTo>
                  <a:pt x="519" y="395"/>
                  <a:pt x="472" y="377"/>
                  <a:pt x="433" y="370"/>
                </a:cubicBezTo>
                <a:cubicBezTo>
                  <a:pt x="430" y="358"/>
                  <a:pt x="424" y="348"/>
                  <a:pt x="415" y="339"/>
                </a:cubicBezTo>
                <a:cubicBezTo>
                  <a:pt x="429" y="302"/>
                  <a:pt x="436" y="253"/>
                  <a:pt x="436" y="199"/>
                </a:cubicBezTo>
                <a:cubicBezTo>
                  <a:pt x="436" y="88"/>
                  <a:pt x="403" y="0"/>
                  <a:pt x="360" y="0"/>
                </a:cubicBezTo>
                <a:cubicBezTo>
                  <a:pt x="318" y="0"/>
                  <a:pt x="284" y="88"/>
                  <a:pt x="284" y="199"/>
                </a:cubicBezTo>
                <a:cubicBezTo>
                  <a:pt x="284" y="253"/>
                  <a:pt x="292" y="302"/>
                  <a:pt x="305" y="339"/>
                </a:cubicBezTo>
                <a:cubicBezTo>
                  <a:pt x="297" y="348"/>
                  <a:pt x="291" y="358"/>
                  <a:pt x="287" y="370"/>
                </a:cubicBezTo>
                <a:cubicBezTo>
                  <a:pt x="248" y="377"/>
                  <a:pt x="202" y="395"/>
                  <a:pt x="156" y="422"/>
                </a:cubicBezTo>
                <a:cubicBezTo>
                  <a:pt x="59" y="478"/>
                  <a:pt x="0" y="550"/>
                  <a:pt x="21" y="587"/>
                </a:cubicBezTo>
                <a:cubicBezTo>
                  <a:pt x="29" y="601"/>
                  <a:pt x="47" y="608"/>
                  <a:pt x="71" y="608"/>
                </a:cubicBezTo>
                <a:cubicBezTo>
                  <a:pt x="112" y="608"/>
                  <a:pt x="171" y="589"/>
                  <a:pt x="232" y="553"/>
                </a:cubicBezTo>
                <a:cubicBezTo>
                  <a:pt x="278" y="527"/>
                  <a:pt x="317" y="496"/>
                  <a:pt x="342" y="465"/>
                </a:cubicBezTo>
                <a:cubicBezTo>
                  <a:pt x="348" y="467"/>
                  <a:pt x="354" y="468"/>
                  <a:pt x="360" y="468"/>
                </a:cubicBezTo>
                <a:cubicBezTo>
                  <a:pt x="366" y="468"/>
                  <a:pt x="372" y="467"/>
                  <a:pt x="378" y="465"/>
                </a:cubicBezTo>
                <a:cubicBezTo>
                  <a:pt x="404" y="496"/>
                  <a:pt x="443" y="527"/>
                  <a:pt x="489" y="553"/>
                </a:cubicBezTo>
                <a:cubicBezTo>
                  <a:pt x="549" y="589"/>
                  <a:pt x="609" y="608"/>
                  <a:pt x="650" y="608"/>
                </a:cubicBezTo>
                <a:cubicBezTo>
                  <a:pt x="674" y="608"/>
                  <a:pt x="691" y="601"/>
                  <a:pt x="699" y="587"/>
                </a:cubicBezTo>
                <a:cubicBezTo>
                  <a:pt x="721" y="550"/>
                  <a:pt x="661" y="478"/>
                  <a:pt x="565" y="422"/>
                </a:cubicBezTo>
                <a:close/>
                <a:moveTo>
                  <a:pt x="360" y="14"/>
                </a:moveTo>
                <a:cubicBezTo>
                  <a:pt x="397" y="14"/>
                  <a:pt x="422" y="112"/>
                  <a:pt x="422" y="199"/>
                </a:cubicBezTo>
                <a:cubicBezTo>
                  <a:pt x="422" y="248"/>
                  <a:pt x="416" y="294"/>
                  <a:pt x="404" y="329"/>
                </a:cubicBezTo>
                <a:cubicBezTo>
                  <a:pt x="392" y="321"/>
                  <a:pt x="376" y="315"/>
                  <a:pt x="360" y="315"/>
                </a:cubicBezTo>
                <a:cubicBezTo>
                  <a:pt x="344" y="315"/>
                  <a:pt x="329" y="321"/>
                  <a:pt x="317" y="329"/>
                </a:cubicBezTo>
                <a:cubicBezTo>
                  <a:pt x="305" y="294"/>
                  <a:pt x="298" y="248"/>
                  <a:pt x="298" y="199"/>
                </a:cubicBezTo>
                <a:cubicBezTo>
                  <a:pt x="298" y="112"/>
                  <a:pt x="324" y="14"/>
                  <a:pt x="360" y="14"/>
                </a:cubicBezTo>
                <a:close/>
                <a:moveTo>
                  <a:pt x="225" y="541"/>
                </a:moveTo>
                <a:cubicBezTo>
                  <a:pt x="149" y="585"/>
                  <a:pt x="52" y="612"/>
                  <a:pt x="33" y="580"/>
                </a:cubicBezTo>
                <a:cubicBezTo>
                  <a:pt x="15" y="549"/>
                  <a:pt x="87" y="478"/>
                  <a:pt x="163" y="434"/>
                </a:cubicBezTo>
                <a:cubicBezTo>
                  <a:pt x="205" y="410"/>
                  <a:pt x="248" y="392"/>
                  <a:pt x="284" y="385"/>
                </a:cubicBezTo>
                <a:cubicBezTo>
                  <a:pt x="284" y="387"/>
                  <a:pt x="284" y="389"/>
                  <a:pt x="284" y="391"/>
                </a:cubicBezTo>
                <a:cubicBezTo>
                  <a:pt x="284" y="422"/>
                  <a:pt x="302" y="448"/>
                  <a:pt x="328" y="460"/>
                </a:cubicBezTo>
                <a:cubicBezTo>
                  <a:pt x="304" y="488"/>
                  <a:pt x="267" y="517"/>
                  <a:pt x="225" y="541"/>
                </a:cubicBezTo>
                <a:close/>
                <a:moveTo>
                  <a:pt x="298" y="391"/>
                </a:moveTo>
                <a:cubicBezTo>
                  <a:pt x="298" y="357"/>
                  <a:pt x="326" y="329"/>
                  <a:pt x="360" y="329"/>
                </a:cubicBezTo>
                <a:cubicBezTo>
                  <a:pt x="394" y="329"/>
                  <a:pt x="422" y="357"/>
                  <a:pt x="422" y="391"/>
                </a:cubicBezTo>
                <a:cubicBezTo>
                  <a:pt x="422" y="419"/>
                  <a:pt x="404" y="443"/>
                  <a:pt x="379" y="451"/>
                </a:cubicBezTo>
                <a:cubicBezTo>
                  <a:pt x="379" y="451"/>
                  <a:pt x="379" y="451"/>
                  <a:pt x="379" y="451"/>
                </a:cubicBezTo>
                <a:cubicBezTo>
                  <a:pt x="373" y="453"/>
                  <a:pt x="367" y="454"/>
                  <a:pt x="360" y="454"/>
                </a:cubicBezTo>
                <a:cubicBezTo>
                  <a:pt x="326" y="454"/>
                  <a:pt x="298" y="426"/>
                  <a:pt x="298" y="391"/>
                </a:cubicBezTo>
                <a:close/>
                <a:moveTo>
                  <a:pt x="687" y="580"/>
                </a:moveTo>
                <a:cubicBezTo>
                  <a:pt x="669" y="612"/>
                  <a:pt x="571" y="585"/>
                  <a:pt x="496" y="541"/>
                </a:cubicBezTo>
                <a:cubicBezTo>
                  <a:pt x="454" y="517"/>
                  <a:pt x="417" y="488"/>
                  <a:pt x="392" y="460"/>
                </a:cubicBezTo>
                <a:cubicBezTo>
                  <a:pt x="418" y="448"/>
                  <a:pt x="436" y="422"/>
                  <a:pt x="436" y="391"/>
                </a:cubicBezTo>
                <a:cubicBezTo>
                  <a:pt x="436" y="389"/>
                  <a:pt x="436" y="387"/>
                  <a:pt x="436" y="385"/>
                </a:cubicBezTo>
                <a:cubicBezTo>
                  <a:pt x="472" y="392"/>
                  <a:pt x="516" y="410"/>
                  <a:pt x="558" y="434"/>
                </a:cubicBezTo>
                <a:cubicBezTo>
                  <a:pt x="634" y="478"/>
                  <a:pt x="705" y="549"/>
                  <a:pt x="687" y="580"/>
                </a:cubicBezTo>
                <a:close/>
                <a:moveTo>
                  <a:pt x="201" y="607"/>
                </a:moveTo>
                <a:cubicBezTo>
                  <a:pt x="198" y="604"/>
                  <a:pt x="197" y="600"/>
                  <a:pt x="200" y="597"/>
                </a:cubicBezTo>
                <a:cubicBezTo>
                  <a:pt x="202" y="594"/>
                  <a:pt x="206" y="593"/>
                  <a:pt x="209" y="595"/>
                </a:cubicBezTo>
                <a:cubicBezTo>
                  <a:pt x="236" y="615"/>
                  <a:pt x="265" y="629"/>
                  <a:pt x="296" y="637"/>
                </a:cubicBezTo>
                <a:cubicBezTo>
                  <a:pt x="300" y="638"/>
                  <a:pt x="302" y="642"/>
                  <a:pt x="301" y="645"/>
                </a:cubicBezTo>
                <a:cubicBezTo>
                  <a:pt x="301" y="649"/>
                  <a:pt x="298" y="651"/>
                  <a:pt x="295" y="651"/>
                </a:cubicBezTo>
                <a:cubicBezTo>
                  <a:pt x="294" y="651"/>
                  <a:pt x="293" y="651"/>
                  <a:pt x="293" y="650"/>
                </a:cubicBezTo>
                <a:cubicBezTo>
                  <a:pt x="260" y="642"/>
                  <a:pt x="229" y="627"/>
                  <a:pt x="201" y="607"/>
                </a:cubicBezTo>
                <a:close/>
                <a:moveTo>
                  <a:pt x="605" y="324"/>
                </a:moveTo>
                <a:cubicBezTo>
                  <a:pt x="604" y="320"/>
                  <a:pt x="606" y="316"/>
                  <a:pt x="610" y="315"/>
                </a:cubicBezTo>
                <a:cubicBezTo>
                  <a:pt x="613" y="314"/>
                  <a:pt x="617" y="317"/>
                  <a:pt x="618" y="320"/>
                </a:cubicBezTo>
                <a:cubicBezTo>
                  <a:pt x="625" y="343"/>
                  <a:pt x="628" y="367"/>
                  <a:pt x="628" y="391"/>
                </a:cubicBezTo>
                <a:cubicBezTo>
                  <a:pt x="628" y="402"/>
                  <a:pt x="627" y="412"/>
                  <a:pt x="626" y="422"/>
                </a:cubicBezTo>
                <a:cubicBezTo>
                  <a:pt x="626" y="425"/>
                  <a:pt x="623" y="428"/>
                  <a:pt x="619" y="428"/>
                </a:cubicBezTo>
                <a:cubicBezTo>
                  <a:pt x="619" y="428"/>
                  <a:pt x="619" y="428"/>
                  <a:pt x="618" y="428"/>
                </a:cubicBezTo>
                <a:cubicBezTo>
                  <a:pt x="615" y="427"/>
                  <a:pt x="612" y="424"/>
                  <a:pt x="612" y="420"/>
                </a:cubicBezTo>
                <a:cubicBezTo>
                  <a:pt x="613" y="411"/>
                  <a:pt x="614" y="401"/>
                  <a:pt x="614" y="391"/>
                </a:cubicBezTo>
                <a:cubicBezTo>
                  <a:pt x="614" y="369"/>
                  <a:pt x="611" y="346"/>
                  <a:pt x="605" y="324"/>
                </a:cubicBezTo>
                <a:close/>
                <a:moveTo>
                  <a:pt x="263" y="150"/>
                </a:moveTo>
                <a:cubicBezTo>
                  <a:pt x="264" y="153"/>
                  <a:pt x="263" y="157"/>
                  <a:pt x="259" y="159"/>
                </a:cubicBezTo>
                <a:cubicBezTo>
                  <a:pt x="229" y="172"/>
                  <a:pt x="203" y="190"/>
                  <a:pt x="180" y="213"/>
                </a:cubicBezTo>
                <a:cubicBezTo>
                  <a:pt x="178" y="215"/>
                  <a:pt x="176" y="216"/>
                  <a:pt x="175" y="216"/>
                </a:cubicBezTo>
                <a:cubicBezTo>
                  <a:pt x="173" y="216"/>
                  <a:pt x="171" y="215"/>
                  <a:pt x="170" y="214"/>
                </a:cubicBezTo>
                <a:cubicBezTo>
                  <a:pt x="167" y="211"/>
                  <a:pt x="167" y="206"/>
                  <a:pt x="170" y="204"/>
                </a:cubicBezTo>
                <a:cubicBezTo>
                  <a:pt x="194" y="179"/>
                  <a:pt x="222" y="160"/>
                  <a:pt x="253" y="146"/>
                </a:cubicBezTo>
                <a:cubicBezTo>
                  <a:pt x="257" y="145"/>
                  <a:pt x="261" y="146"/>
                  <a:pt x="263" y="150"/>
                </a:cubicBezTo>
                <a:close/>
                <a:moveTo>
                  <a:pt x="62" y="178"/>
                </a:moveTo>
                <a:cubicBezTo>
                  <a:pt x="114" y="105"/>
                  <a:pt x="191" y="53"/>
                  <a:pt x="279" y="33"/>
                </a:cubicBezTo>
                <a:cubicBezTo>
                  <a:pt x="283" y="33"/>
                  <a:pt x="286" y="35"/>
                  <a:pt x="287" y="39"/>
                </a:cubicBezTo>
                <a:cubicBezTo>
                  <a:pt x="288" y="43"/>
                  <a:pt x="286" y="46"/>
                  <a:pt x="282" y="47"/>
                </a:cubicBezTo>
                <a:cubicBezTo>
                  <a:pt x="198" y="66"/>
                  <a:pt x="124" y="116"/>
                  <a:pt x="73" y="186"/>
                </a:cubicBezTo>
                <a:cubicBezTo>
                  <a:pt x="72" y="188"/>
                  <a:pt x="69" y="189"/>
                  <a:pt x="67" y="189"/>
                </a:cubicBezTo>
                <a:cubicBezTo>
                  <a:pt x="66" y="189"/>
                  <a:pt x="64" y="189"/>
                  <a:pt x="63" y="188"/>
                </a:cubicBezTo>
                <a:cubicBezTo>
                  <a:pt x="60" y="186"/>
                  <a:pt x="59" y="181"/>
                  <a:pt x="62" y="178"/>
                </a:cubicBezTo>
                <a:close/>
                <a:moveTo>
                  <a:pt x="332" y="750"/>
                </a:moveTo>
                <a:cubicBezTo>
                  <a:pt x="332" y="754"/>
                  <a:pt x="329" y="757"/>
                  <a:pt x="325" y="757"/>
                </a:cubicBezTo>
                <a:cubicBezTo>
                  <a:pt x="325" y="757"/>
                  <a:pt x="325" y="757"/>
                  <a:pt x="325" y="757"/>
                </a:cubicBezTo>
                <a:cubicBezTo>
                  <a:pt x="235" y="748"/>
                  <a:pt x="152" y="707"/>
                  <a:pt x="91" y="641"/>
                </a:cubicBezTo>
                <a:cubicBezTo>
                  <a:pt x="88" y="638"/>
                  <a:pt x="88" y="633"/>
                  <a:pt x="91" y="631"/>
                </a:cubicBezTo>
                <a:cubicBezTo>
                  <a:pt x="94" y="628"/>
                  <a:pt x="98" y="628"/>
                  <a:pt x="101" y="631"/>
                </a:cubicBezTo>
                <a:cubicBezTo>
                  <a:pt x="160" y="695"/>
                  <a:pt x="240" y="735"/>
                  <a:pt x="326" y="743"/>
                </a:cubicBezTo>
                <a:cubicBezTo>
                  <a:pt x="330" y="743"/>
                  <a:pt x="333" y="747"/>
                  <a:pt x="332" y="750"/>
                </a:cubicBezTo>
                <a:close/>
                <a:moveTo>
                  <a:pt x="727" y="391"/>
                </a:moveTo>
                <a:cubicBezTo>
                  <a:pt x="727" y="429"/>
                  <a:pt x="722" y="465"/>
                  <a:pt x="711" y="500"/>
                </a:cubicBezTo>
                <a:cubicBezTo>
                  <a:pt x="710" y="503"/>
                  <a:pt x="707" y="505"/>
                  <a:pt x="704" y="505"/>
                </a:cubicBezTo>
                <a:cubicBezTo>
                  <a:pt x="703" y="505"/>
                  <a:pt x="703" y="505"/>
                  <a:pt x="702" y="505"/>
                </a:cubicBezTo>
                <a:cubicBezTo>
                  <a:pt x="698" y="504"/>
                  <a:pt x="696" y="500"/>
                  <a:pt x="697" y="496"/>
                </a:cubicBezTo>
                <a:cubicBezTo>
                  <a:pt x="708" y="462"/>
                  <a:pt x="713" y="427"/>
                  <a:pt x="713" y="391"/>
                </a:cubicBezTo>
                <a:cubicBezTo>
                  <a:pt x="713" y="340"/>
                  <a:pt x="703" y="291"/>
                  <a:pt x="682" y="245"/>
                </a:cubicBezTo>
                <a:cubicBezTo>
                  <a:pt x="680" y="242"/>
                  <a:pt x="682" y="238"/>
                  <a:pt x="685" y="236"/>
                </a:cubicBezTo>
                <a:cubicBezTo>
                  <a:pt x="689" y="234"/>
                  <a:pt x="693" y="236"/>
                  <a:pt x="694" y="239"/>
                </a:cubicBezTo>
                <a:cubicBezTo>
                  <a:pt x="716" y="287"/>
                  <a:pt x="727" y="338"/>
                  <a:pt x="727" y="391"/>
                </a:cubicBezTo>
                <a:close/>
              </a:path>
            </a:pathLst>
          </a:custGeom>
          <a:solidFill>
            <a:srgbClr val="878225"/>
          </a:solidFill>
          <a:ln>
            <a:solidFill>
              <a:srgbClr val="6D861E"/>
            </a:solid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857805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2885B-763B-45B5-92FF-6C770A2820D3}"/>
              </a:ext>
            </a:extLst>
          </p:cNvPr>
          <p:cNvSpPr txBox="1">
            <a:spLocks/>
          </p:cNvSpPr>
          <p:nvPr/>
        </p:nvSpPr>
        <p:spPr>
          <a:xfrm>
            <a:off x="513121" y="489055"/>
            <a:ext cx="9073381" cy="1069148"/>
          </a:xfrm>
          <a:prstGeom prst="rect">
            <a:avLst/>
          </a:prstGeom>
        </p:spPr>
        <p:txBody>
          <a:bodyPr>
            <a:normAutofit/>
          </a:bodyPr>
          <a:lstStyle>
            <a:lvl1pPr algn="l" defTabSz="1225450" rtl="0" eaLnBrk="1" latinLnBrk="0" hangingPunct="1">
              <a:lnSpc>
                <a:spcPct val="90000"/>
              </a:lnSpc>
              <a:spcBef>
                <a:spcPct val="0"/>
              </a:spcBef>
              <a:buNone/>
              <a:defRPr sz="3000" b="1" i="0" kern="1200" baseline="0">
                <a:solidFill>
                  <a:srgbClr val="58595A"/>
                </a:solidFill>
                <a:latin typeface="Nexa Bold" panose="02000000000000000000" pitchFamily="50" charset="0"/>
                <a:ea typeface="Arial" charset="0"/>
                <a:cs typeface="Arial" charset="0"/>
              </a:defRPr>
            </a:lvl1pPr>
          </a:lstStyle>
          <a:p>
            <a:r>
              <a:rPr lang="en-AU" sz="2800" dirty="0">
                <a:solidFill>
                  <a:schemeClr val="tx2"/>
                </a:solidFill>
                <a:latin typeface="Raleway SemiBold" panose="020B0703030101060003" pitchFamily="34" charset="0"/>
              </a:rPr>
              <a:t>New/Green Collar hires blur occupational boundaries </a:t>
            </a:r>
          </a:p>
        </p:txBody>
      </p:sp>
      <p:sp>
        <p:nvSpPr>
          <p:cNvPr id="3" name="Content Placeholder 5">
            <a:extLst>
              <a:ext uri="{FF2B5EF4-FFF2-40B4-BE49-F238E27FC236}">
                <a16:creationId xmlns:a16="http://schemas.microsoft.com/office/drawing/2014/main" id="{64A638FC-5B9E-4F5D-BFDD-ECDFC89900BC}"/>
              </a:ext>
            </a:extLst>
          </p:cNvPr>
          <p:cNvSpPr txBox="1">
            <a:spLocks/>
          </p:cNvSpPr>
          <p:nvPr/>
        </p:nvSpPr>
        <p:spPr>
          <a:xfrm>
            <a:off x="518466" y="1558203"/>
            <a:ext cx="10311684" cy="4495258"/>
          </a:xfrm>
          <a:prstGeom prst="rect">
            <a:avLst/>
          </a:prstGeom>
        </p:spPr>
        <p:txBody>
          <a:bodyPr/>
          <a:lstStyle>
            <a:lvl1pPr marL="0" indent="0" algn="l" defTabSz="1225450" rtl="0" eaLnBrk="1" latinLnBrk="0" hangingPunct="1">
              <a:lnSpc>
                <a:spcPct val="150000"/>
              </a:lnSpc>
              <a:spcBef>
                <a:spcPts val="1000"/>
              </a:spcBef>
              <a:buFont typeface="Arial"/>
              <a:buNone/>
              <a:defRPr sz="2200" kern="1200" baseline="0">
                <a:solidFill>
                  <a:srgbClr val="58595A"/>
                </a:solidFill>
                <a:latin typeface="+mj-lt"/>
                <a:ea typeface="Berling" panose="00000500000000000000" pitchFamily="50" charset="0"/>
                <a:cs typeface="Berling" panose="00000500000000000000" pitchFamily="50" charset="0"/>
              </a:defRPr>
            </a:lvl1pPr>
            <a:lvl2pPr marL="0" indent="0" algn="l" defTabSz="1225450" rtl="0" eaLnBrk="1" latinLnBrk="0" hangingPunct="1">
              <a:lnSpc>
                <a:spcPct val="120000"/>
              </a:lnSpc>
              <a:spcBef>
                <a:spcPts val="0"/>
              </a:spcBef>
              <a:spcAft>
                <a:spcPts val="1000"/>
              </a:spcAft>
              <a:buFont typeface="Arial"/>
              <a:buNone/>
              <a:defRPr sz="1800" kern="1200" baseline="0">
                <a:solidFill>
                  <a:srgbClr val="58595A"/>
                </a:solidFill>
                <a:latin typeface="Berling" panose="00000500000000000000" pitchFamily="50" charset="0"/>
                <a:ea typeface="Berling" panose="00000500000000000000" pitchFamily="50" charset="0"/>
                <a:cs typeface="Berling" panose="00000500000000000000" pitchFamily="50" charset="0"/>
              </a:defRPr>
            </a:lvl2pPr>
            <a:lvl3pPr marL="324013" indent="-324000" algn="l" defTabSz="324013" rtl="0" eaLnBrk="1" latinLnBrk="0" hangingPunct="1">
              <a:lnSpc>
                <a:spcPct val="120000"/>
              </a:lnSpc>
              <a:spcBef>
                <a:spcPts val="0"/>
              </a:spcBef>
              <a:spcAft>
                <a:spcPts val="300"/>
              </a:spcAft>
              <a:buClr>
                <a:schemeClr val="accent1"/>
              </a:buClr>
              <a:buSzPct val="120000"/>
              <a:buFont typeface="Arial"/>
              <a:buChar char="•"/>
              <a:tabLst>
                <a:tab pos="324013" algn="l"/>
                <a:tab pos="648027" algn="l"/>
              </a:tabLst>
              <a:defRPr sz="1800" kern="1200" baseline="0">
                <a:solidFill>
                  <a:srgbClr val="58595A"/>
                </a:solidFill>
                <a:latin typeface="Berling" panose="00000500000000000000" pitchFamily="50" charset="0"/>
                <a:ea typeface="Berling" panose="00000500000000000000" pitchFamily="50" charset="0"/>
                <a:cs typeface="Berling" panose="00000500000000000000" pitchFamily="50" charset="0"/>
              </a:defRPr>
            </a:lvl3pPr>
            <a:lvl4pPr marL="324013" indent="-324000" algn="l" defTabSz="1225450" rtl="0" eaLnBrk="1" latinLnBrk="0" hangingPunct="1">
              <a:lnSpc>
                <a:spcPct val="120000"/>
              </a:lnSpc>
              <a:spcBef>
                <a:spcPts val="0"/>
              </a:spcBef>
              <a:spcAft>
                <a:spcPts val="300"/>
              </a:spcAft>
              <a:buFont typeface="+mj-lt"/>
              <a:buAutoNum type="arabicPeriod"/>
              <a:defRPr sz="1800" kern="1200" baseline="0">
                <a:solidFill>
                  <a:srgbClr val="58595A"/>
                </a:solidFill>
                <a:latin typeface="Berling" panose="00000500000000000000" pitchFamily="50" charset="0"/>
                <a:ea typeface="Berling" panose="00000500000000000000" pitchFamily="50" charset="0"/>
                <a:cs typeface="Berling" panose="00000500000000000000" pitchFamily="50" charset="0"/>
              </a:defRPr>
            </a:lvl4pPr>
            <a:lvl5pPr marL="0" indent="0" algn="l" defTabSz="1225450" rtl="0" eaLnBrk="1" latinLnBrk="0" hangingPunct="1">
              <a:lnSpc>
                <a:spcPct val="120000"/>
              </a:lnSpc>
              <a:spcBef>
                <a:spcPts val="600"/>
              </a:spcBef>
              <a:buFont typeface="Arial"/>
              <a:buNone/>
              <a:defRPr sz="1600" b="1" kern="1200" baseline="0">
                <a:solidFill>
                  <a:srgbClr val="58595A"/>
                </a:solidFill>
                <a:latin typeface="Nexa Bold" panose="02000000000000000000" pitchFamily="50" charset="0"/>
                <a:ea typeface="Berling" panose="00000500000000000000" pitchFamily="50" charset="0"/>
                <a:cs typeface="Berling" panose="00000500000000000000" pitchFamily="50" charset="0"/>
              </a:defRPr>
            </a:lvl5pPr>
            <a:lvl6pPr marL="288012" marR="0" indent="-324000" algn="l" defTabSz="360015" rtl="0" eaLnBrk="1" fontAlgn="auto" latinLnBrk="0" hangingPunct="1">
              <a:lnSpc>
                <a:spcPct val="120000"/>
              </a:lnSpc>
              <a:spcBef>
                <a:spcPts val="0"/>
              </a:spcBef>
              <a:spcAft>
                <a:spcPts val="300"/>
              </a:spcAft>
              <a:buClr>
                <a:schemeClr val="accent1"/>
              </a:buClr>
              <a:buSzPct val="120000"/>
              <a:buFont typeface="Arial"/>
              <a:buChar char="•"/>
              <a:tabLst/>
              <a:defRPr sz="1400" kern="1200">
                <a:solidFill>
                  <a:srgbClr val="58595A"/>
                </a:solidFill>
                <a:latin typeface="Berling" panose="00000500000000000000" pitchFamily="50" charset="0"/>
                <a:ea typeface="+mn-ea"/>
                <a:cs typeface="+mn-cs"/>
              </a:defRPr>
            </a:lvl6pPr>
            <a:lvl7pPr marL="324013" indent="-324000" algn="l" defTabSz="1225450" rtl="0" eaLnBrk="1" latinLnBrk="0" hangingPunct="1">
              <a:lnSpc>
                <a:spcPct val="120000"/>
              </a:lnSpc>
              <a:spcBef>
                <a:spcPts val="0"/>
              </a:spcBef>
              <a:spcAft>
                <a:spcPts val="300"/>
              </a:spcAft>
              <a:buFont typeface="+mj-lt"/>
              <a:buAutoNum type="arabicPeriod"/>
              <a:defRPr sz="1400" kern="1200">
                <a:solidFill>
                  <a:srgbClr val="58595A"/>
                </a:solidFill>
                <a:latin typeface="Berling" panose="00000500000000000000" pitchFamily="50" charset="0"/>
                <a:ea typeface="+mn-ea"/>
                <a:cs typeface="+mn-cs"/>
              </a:defRPr>
            </a:lvl7pPr>
            <a:lvl8pPr marL="0" indent="0" algn="l" defTabSz="1225450" rtl="0" eaLnBrk="1" latinLnBrk="0" hangingPunct="1">
              <a:lnSpc>
                <a:spcPct val="120000"/>
              </a:lnSpc>
              <a:spcBef>
                <a:spcPts val="200"/>
              </a:spcBef>
              <a:spcAft>
                <a:spcPts val="200"/>
              </a:spcAft>
              <a:buFont typeface="Arial"/>
              <a:buNone/>
              <a:defRPr sz="1000" kern="1200" baseline="0">
                <a:solidFill>
                  <a:srgbClr val="58595A"/>
                </a:solidFill>
                <a:latin typeface="Berling" panose="00000500000000000000" pitchFamily="50" charset="0"/>
                <a:ea typeface="+mn-ea"/>
                <a:cs typeface="+mn-cs"/>
              </a:defRPr>
            </a:lvl8pPr>
            <a:lvl9pPr marL="0" indent="0" algn="l" defTabSz="1225450" rtl="0" eaLnBrk="1" latinLnBrk="0" hangingPunct="1">
              <a:lnSpc>
                <a:spcPct val="120000"/>
              </a:lnSpc>
              <a:spcBef>
                <a:spcPts val="300"/>
              </a:spcBef>
              <a:spcAft>
                <a:spcPts val="300"/>
              </a:spcAft>
              <a:buFont typeface="Arial"/>
              <a:buNone/>
              <a:defRPr sz="800" i="1" kern="1200" baseline="0">
                <a:solidFill>
                  <a:srgbClr val="58595A"/>
                </a:solidFill>
                <a:latin typeface="Berling" panose="00000500000000000000" pitchFamily="50" charset="0"/>
                <a:ea typeface="+mn-ea"/>
                <a:cs typeface="+mn-cs"/>
              </a:defRPr>
            </a:lvl9pPr>
          </a:lstStyle>
          <a:p>
            <a:pPr>
              <a:lnSpc>
                <a:spcPts val="3600"/>
              </a:lnSpc>
              <a:spcBef>
                <a:spcPts val="800"/>
              </a:spcBef>
            </a:pPr>
            <a:r>
              <a:rPr lang="en-AU" sz="1800" dirty="0">
                <a:solidFill>
                  <a:schemeClr val="tx1"/>
                </a:solidFill>
                <a:latin typeface="Raleway" panose="020B0503030101060003" pitchFamily="34" charset="0"/>
                <a:ea typeface="Source Sans Pro" panose="020B0503030403020204" pitchFamily="34" charset="0"/>
              </a:rPr>
              <a:t>Highest demand new collar job roles blur professional boundaries, for instance:</a:t>
            </a:r>
          </a:p>
          <a:p>
            <a:pPr marL="457189" indent="-457189">
              <a:lnSpc>
                <a:spcPts val="3600"/>
              </a:lnSpc>
              <a:spcBef>
                <a:spcPts val="800"/>
              </a:spcBef>
              <a:buFont typeface="+mj-lt"/>
              <a:buAutoNum type="arabicPeriod"/>
            </a:pPr>
            <a:r>
              <a:rPr lang="en-AU" sz="1800" dirty="0">
                <a:solidFill>
                  <a:schemeClr val="tx1"/>
                </a:solidFill>
                <a:latin typeface="Raleway" panose="020B0503030101060003" pitchFamily="34" charset="0"/>
                <a:ea typeface="Source Sans Pro" panose="020B0503030403020204" pitchFamily="34" charset="0"/>
              </a:rPr>
              <a:t>Supply Chain Data Scientist </a:t>
            </a:r>
          </a:p>
          <a:p>
            <a:pPr marL="457189" indent="-457189">
              <a:lnSpc>
                <a:spcPts val="3600"/>
              </a:lnSpc>
              <a:spcBef>
                <a:spcPts val="800"/>
              </a:spcBef>
              <a:buFont typeface="+mj-lt"/>
              <a:buAutoNum type="arabicPeriod"/>
            </a:pPr>
            <a:r>
              <a:rPr lang="en-AU" sz="1800" dirty="0">
                <a:solidFill>
                  <a:schemeClr val="tx1"/>
                </a:solidFill>
                <a:latin typeface="Raleway" panose="020B0503030101060003" pitchFamily="34" charset="0"/>
                <a:ea typeface="Source Sans Pro" panose="020B0503030403020204" pitchFamily="34" charset="0"/>
              </a:rPr>
              <a:t>Cybersecurity IoT Specialist </a:t>
            </a:r>
          </a:p>
          <a:p>
            <a:pPr marL="457189" indent="-457189">
              <a:lnSpc>
                <a:spcPts val="3600"/>
              </a:lnSpc>
              <a:spcBef>
                <a:spcPts val="800"/>
              </a:spcBef>
              <a:buFont typeface="+mj-lt"/>
              <a:buAutoNum type="arabicPeriod"/>
            </a:pPr>
            <a:r>
              <a:rPr lang="en-AU" sz="1800" dirty="0">
                <a:solidFill>
                  <a:schemeClr val="tx1"/>
                </a:solidFill>
                <a:latin typeface="Raleway" panose="020B0503030101060003" pitchFamily="34" charset="0"/>
                <a:ea typeface="Source Sans Pro" panose="020B0503030403020204" pitchFamily="34" charset="0"/>
              </a:rPr>
              <a:t>Supply Chain Engineer</a:t>
            </a:r>
          </a:p>
          <a:p>
            <a:pPr marL="457189" indent="-457189">
              <a:lnSpc>
                <a:spcPts val="3600"/>
              </a:lnSpc>
              <a:spcBef>
                <a:spcPts val="800"/>
              </a:spcBef>
              <a:buFont typeface="+mj-lt"/>
              <a:buAutoNum type="arabicPeriod"/>
            </a:pPr>
            <a:r>
              <a:rPr lang="en-AU" sz="1800" dirty="0">
                <a:solidFill>
                  <a:schemeClr val="tx1"/>
                </a:solidFill>
                <a:latin typeface="Raleway" panose="020B0503030101060003" pitchFamily="34" charset="0"/>
                <a:ea typeface="Source Sans Pro" panose="020B0503030403020204" pitchFamily="34" charset="0"/>
              </a:rPr>
              <a:t>Emissions &amp; Sustainability Engineer</a:t>
            </a:r>
          </a:p>
          <a:p>
            <a:pPr marL="457189" indent="-457189">
              <a:lnSpc>
                <a:spcPts val="3600"/>
              </a:lnSpc>
              <a:spcBef>
                <a:spcPts val="800"/>
              </a:spcBef>
              <a:buFont typeface="+mj-lt"/>
              <a:buAutoNum type="arabicPeriod"/>
            </a:pPr>
            <a:r>
              <a:rPr lang="en-AU" sz="1800" dirty="0">
                <a:solidFill>
                  <a:schemeClr val="tx1"/>
                </a:solidFill>
                <a:latin typeface="Raleway" panose="020B0503030101060003" pitchFamily="34" charset="0"/>
                <a:ea typeface="Source Sans Pro" panose="020B0503030403020204" pitchFamily="34" charset="0"/>
              </a:rPr>
              <a:t>Logistician Analyst</a:t>
            </a:r>
          </a:p>
          <a:p>
            <a:pPr marL="457189" indent="-457189">
              <a:lnSpc>
                <a:spcPts val="3600"/>
              </a:lnSpc>
              <a:spcBef>
                <a:spcPts val="800"/>
              </a:spcBef>
              <a:buFont typeface="+mj-lt"/>
              <a:buAutoNum type="arabicPeriod"/>
            </a:pPr>
            <a:r>
              <a:rPr lang="en-AU" sz="1800" dirty="0">
                <a:solidFill>
                  <a:schemeClr val="tx1"/>
                </a:solidFill>
                <a:latin typeface="Raleway" panose="020B0503030101060003" pitchFamily="34" charset="0"/>
                <a:ea typeface="Source Sans Pro" panose="020B0503030403020204" pitchFamily="34" charset="0"/>
              </a:rPr>
              <a:t>Freight Tracking Operator </a:t>
            </a:r>
            <a:endParaRPr lang="en-AU" sz="1800" dirty="0">
              <a:solidFill>
                <a:schemeClr val="tx1"/>
              </a:solidFill>
              <a:latin typeface="Raleway" panose="020B0503030101060003" pitchFamily="34" charset="0"/>
            </a:endParaRPr>
          </a:p>
        </p:txBody>
      </p:sp>
      <p:grpSp>
        <p:nvGrpSpPr>
          <p:cNvPr id="5" name="Group 4">
            <a:extLst>
              <a:ext uri="{FF2B5EF4-FFF2-40B4-BE49-F238E27FC236}">
                <a16:creationId xmlns:a16="http://schemas.microsoft.com/office/drawing/2014/main" id="{5136E417-C1F1-4A65-AC21-66096E5C6C94}"/>
              </a:ext>
            </a:extLst>
          </p:cNvPr>
          <p:cNvGrpSpPr/>
          <p:nvPr/>
        </p:nvGrpSpPr>
        <p:grpSpPr>
          <a:xfrm>
            <a:off x="9166074" y="1791666"/>
            <a:ext cx="2602425" cy="5120436"/>
            <a:chOff x="5140357" y="1486828"/>
            <a:chExt cx="1951818" cy="3840327"/>
          </a:xfrm>
        </p:grpSpPr>
        <p:grpSp>
          <p:nvGrpSpPr>
            <p:cNvPr id="6" name="Group 5">
              <a:extLst>
                <a:ext uri="{FF2B5EF4-FFF2-40B4-BE49-F238E27FC236}">
                  <a16:creationId xmlns:a16="http://schemas.microsoft.com/office/drawing/2014/main" id="{DB91063B-5384-41DA-A202-FC843386336E}"/>
                </a:ext>
              </a:extLst>
            </p:cNvPr>
            <p:cNvGrpSpPr/>
            <p:nvPr/>
          </p:nvGrpSpPr>
          <p:grpSpPr>
            <a:xfrm>
              <a:off x="5140357" y="1486828"/>
              <a:ext cx="1951818" cy="3840327"/>
              <a:chOff x="5140357" y="1486828"/>
              <a:chExt cx="1951818" cy="3840327"/>
            </a:xfrm>
          </p:grpSpPr>
          <p:grpSp>
            <p:nvGrpSpPr>
              <p:cNvPr id="9" name="Group 8">
                <a:extLst>
                  <a:ext uri="{FF2B5EF4-FFF2-40B4-BE49-F238E27FC236}">
                    <a16:creationId xmlns:a16="http://schemas.microsoft.com/office/drawing/2014/main" id="{BC106F83-4620-4318-AD4D-57A57D8913B6}"/>
                  </a:ext>
                </a:extLst>
              </p:cNvPr>
              <p:cNvGrpSpPr/>
              <p:nvPr/>
            </p:nvGrpSpPr>
            <p:grpSpPr>
              <a:xfrm>
                <a:off x="5140357" y="1486828"/>
                <a:ext cx="1951818" cy="3840327"/>
                <a:chOff x="4838701" y="2914651"/>
                <a:chExt cx="1758949" cy="3449638"/>
              </a:xfrm>
            </p:grpSpPr>
            <p:sp>
              <p:nvSpPr>
                <p:cNvPr id="11" name="Freeform 46">
                  <a:extLst>
                    <a:ext uri="{FF2B5EF4-FFF2-40B4-BE49-F238E27FC236}">
                      <a16:creationId xmlns:a16="http://schemas.microsoft.com/office/drawing/2014/main" id="{17C33D8A-790A-4788-A34D-A1B0B8769DA6}"/>
                    </a:ext>
                  </a:extLst>
                </p:cNvPr>
                <p:cNvSpPr>
                  <a:spLocks/>
                </p:cNvSpPr>
                <p:nvPr/>
              </p:nvSpPr>
              <p:spPr bwMode="auto">
                <a:xfrm>
                  <a:off x="5110164" y="2914651"/>
                  <a:ext cx="1060450" cy="2087563"/>
                </a:xfrm>
                <a:custGeom>
                  <a:avLst/>
                  <a:gdLst>
                    <a:gd name="T0" fmla="*/ 689 w 764"/>
                    <a:gd name="T1" fmla="*/ 0 h 1504"/>
                    <a:gd name="T2" fmla="*/ 75 w 764"/>
                    <a:gd name="T3" fmla="*/ 0 h 1504"/>
                    <a:gd name="T4" fmla="*/ 0 w 764"/>
                    <a:gd name="T5" fmla="*/ 75 h 1504"/>
                    <a:gd name="T6" fmla="*/ 0 w 764"/>
                    <a:gd name="T7" fmla="*/ 692 h 1504"/>
                    <a:gd name="T8" fmla="*/ 0 w 764"/>
                    <a:gd name="T9" fmla="*/ 850 h 1504"/>
                    <a:gd name="T10" fmla="*/ 0 w 764"/>
                    <a:gd name="T11" fmla="*/ 948 h 1504"/>
                    <a:gd name="T12" fmla="*/ 0 w 764"/>
                    <a:gd name="T13" fmla="*/ 1137 h 1504"/>
                    <a:gd name="T14" fmla="*/ 0 w 764"/>
                    <a:gd name="T15" fmla="*/ 1429 h 1504"/>
                    <a:gd name="T16" fmla="*/ 75 w 764"/>
                    <a:gd name="T17" fmla="*/ 1504 h 1504"/>
                    <a:gd name="T18" fmla="*/ 76 w 764"/>
                    <a:gd name="T19" fmla="*/ 1504 h 1504"/>
                    <a:gd name="T20" fmla="*/ 230 w 764"/>
                    <a:gd name="T21" fmla="*/ 1504 h 1504"/>
                    <a:gd name="T22" fmla="*/ 689 w 764"/>
                    <a:gd name="T23" fmla="*/ 1504 h 1504"/>
                    <a:gd name="T24" fmla="*/ 764 w 764"/>
                    <a:gd name="T25" fmla="*/ 1429 h 1504"/>
                    <a:gd name="T26" fmla="*/ 764 w 764"/>
                    <a:gd name="T27" fmla="*/ 75 h 1504"/>
                    <a:gd name="T28" fmla="*/ 689 w 764"/>
                    <a:gd name="T29" fmla="*/ 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4" h="1504">
                      <a:moveTo>
                        <a:pt x="689" y="0"/>
                      </a:moveTo>
                      <a:cubicBezTo>
                        <a:pt x="75" y="0"/>
                        <a:pt x="75" y="0"/>
                        <a:pt x="75" y="0"/>
                      </a:cubicBezTo>
                      <a:cubicBezTo>
                        <a:pt x="34" y="0"/>
                        <a:pt x="0" y="34"/>
                        <a:pt x="0" y="75"/>
                      </a:cubicBezTo>
                      <a:cubicBezTo>
                        <a:pt x="0" y="692"/>
                        <a:pt x="0" y="692"/>
                        <a:pt x="0" y="692"/>
                      </a:cubicBezTo>
                      <a:cubicBezTo>
                        <a:pt x="0" y="850"/>
                        <a:pt x="0" y="850"/>
                        <a:pt x="0" y="850"/>
                      </a:cubicBezTo>
                      <a:cubicBezTo>
                        <a:pt x="0" y="948"/>
                        <a:pt x="0" y="948"/>
                        <a:pt x="0" y="948"/>
                      </a:cubicBezTo>
                      <a:cubicBezTo>
                        <a:pt x="0" y="1137"/>
                        <a:pt x="0" y="1137"/>
                        <a:pt x="0" y="1137"/>
                      </a:cubicBezTo>
                      <a:cubicBezTo>
                        <a:pt x="0" y="1429"/>
                        <a:pt x="0" y="1429"/>
                        <a:pt x="0" y="1429"/>
                      </a:cubicBezTo>
                      <a:cubicBezTo>
                        <a:pt x="0" y="1470"/>
                        <a:pt x="34" y="1504"/>
                        <a:pt x="75" y="1504"/>
                      </a:cubicBezTo>
                      <a:cubicBezTo>
                        <a:pt x="76" y="1504"/>
                        <a:pt x="76" y="1504"/>
                        <a:pt x="76" y="1504"/>
                      </a:cubicBezTo>
                      <a:cubicBezTo>
                        <a:pt x="230" y="1504"/>
                        <a:pt x="230" y="1504"/>
                        <a:pt x="230" y="1504"/>
                      </a:cubicBezTo>
                      <a:cubicBezTo>
                        <a:pt x="689" y="1504"/>
                        <a:pt x="689" y="1504"/>
                        <a:pt x="689" y="1504"/>
                      </a:cubicBezTo>
                      <a:cubicBezTo>
                        <a:pt x="730" y="1504"/>
                        <a:pt x="764" y="1470"/>
                        <a:pt x="764" y="1429"/>
                      </a:cubicBezTo>
                      <a:cubicBezTo>
                        <a:pt x="764" y="75"/>
                        <a:pt x="764" y="75"/>
                        <a:pt x="764" y="75"/>
                      </a:cubicBezTo>
                      <a:cubicBezTo>
                        <a:pt x="764" y="34"/>
                        <a:pt x="730" y="0"/>
                        <a:pt x="689" y="0"/>
                      </a:cubicBezTo>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2" name="Freeform 47">
                  <a:extLst>
                    <a:ext uri="{FF2B5EF4-FFF2-40B4-BE49-F238E27FC236}">
                      <a16:creationId xmlns:a16="http://schemas.microsoft.com/office/drawing/2014/main" id="{1341B883-8A3C-4B51-8342-385A15CDDD8B}"/>
                    </a:ext>
                  </a:extLst>
                </p:cNvPr>
                <p:cNvSpPr>
                  <a:spLocks noEditPoints="1"/>
                </p:cNvSpPr>
                <p:nvPr/>
              </p:nvSpPr>
              <p:spPr bwMode="auto">
                <a:xfrm>
                  <a:off x="5543551" y="4768851"/>
                  <a:ext cx="184150" cy="182563"/>
                </a:xfrm>
                <a:custGeom>
                  <a:avLst/>
                  <a:gdLst>
                    <a:gd name="T0" fmla="*/ 66 w 132"/>
                    <a:gd name="T1" fmla="*/ 108 h 132"/>
                    <a:gd name="T2" fmla="*/ 24 w 132"/>
                    <a:gd name="T3" fmla="*/ 66 h 132"/>
                    <a:gd name="T4" fmla="*/ 66 w 132"/>
                    <a:gd name="T5" fmla="*/ 25 h 132"/>
                    <a:gd name="T6" fmla="*/ 107 w 132"/>
                    <a:gd name="T7" fmla="*/ 66 h 132"/>
                    <a:gd name="T8" fmla="*/ 66 w 132"/>
                    <a:gd name="T9" fmla="*/ 108 h 132"/>
                    <a:gd name="T10" fmla="*/ 66 w 132"/>
                    <a:gd name="T11" fmla="*/ 0 h 132"/>
                    <a:gd name="T12" fmla="*/ 0 w 132"/>
                    <a:gd name="T13" fmla="*/ 66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08"/>
                      </a:moveTo>
                      <a:cubicBezTo>
                        <a:pt x="43" y="108"/>
                        <a:pt x="24" y="89"/>
                        <a:pt x="24" y="66"/>
                      </a:cubicBezTo>
                      <a:cubicBezTo>
                        <a:pt x="24" y="43"/>
                        <a:pt x="43" y="25"/>
                        <a:pt x="66" y="25"/>
                      </a:cubicBezTo>
                      <a:cubicBezTo>
                        <a:pt x="89" y="25"/>
                        <a:pt x="107" y="43"/>
                        <a:pt x="107" y="66"/>
                      </a:cubicBezTo>
                      <a:cubicBezTo>
                        <a:pt x="107" y="89"/>
                        <a:pt x="89" y="108"/>
                        <a:pt x="66" y="108"/>
                      </a:cubicBezTo>
                      <a:moveTo>
                        <a:pt x="66" y="0"/>
                      </a:moveTo>
                      <a:cubicBezTo>
                        <a:pt x="29" y="0"/>
                        <a:pt x="0" y="30"/>
                        <a:pt x="0" y="66"/>
                      </a:cubicBezTo>
                      <a:cubicBezTo>
                        <a:pt x="0" y="103"/>
                        <a:pt x="29" y="132"/>
                        <a:pt x="66" y="132"/>
                      </a:cubicBezTo>
                      <a:cubicBezTo>
                        <a:pt x="102" y="132"/>
                        <a:pt x="132" y="103"/>
                        <a:pt x="132" y="66"/>
                      </a:cubicBezTo>
                      <a:cubicBezTo>
                        <a:pt x="132" y="30"/>
                        <a:pt x="102" y="0"/>
                        <a:pt x="66" y="0"/>
                      </a:cubicBezTo>
                    </a:path>
                  </a:pathLst>
                </a:custGeom>
                <a:solidFill>
                  <a:srgbClr val="DCE8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3" name="Oval 12">
                  <a:extLst>
                    <a:ext uri="{FF2B5EF4-FFF2-40B4-BE49-F238E27FC236}">
                      <a16:creationId xmlns:a16="http://schemas.microsoft.com/office/drawing/2014/main" id="{7C376C91-6910-4FED-AF2A-3E9B6061A573}"/>
                    </a:ext>
                  </a:extLst>
                </p:cNvPr>
                <p:cNvSpPr>
                  <a:spLocks noChangeArrowheads="1"/>
                </p:cNvSpPr>
                <p:nvPr/>
              </p:nvSpPr>
              <p:spPr bwMode="auto">
                <a:xfrm>
                  <a:off x="5576889" y="4802188"/>
                  <a:ext cx="115888" cy="11588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 name="Freeform 49">
                  <a:extLst>
                    <a:ext uri="{FF2B5EF4-FFF2-40B4-BE49-F238E27FC236}">
                      <a16:creationId xmlns:a16="http://schemas.microsoft.com/office/drawing/2014/main" id="{DCB1AA83-CAA8-458D-A633-188C04B6C386}"/>
                    </a:ext>
                  </a:extLst>
                </p:cNvPr>
                <p:cNvSpPr>
                  <a:spLocks/>
                </p:cNvSpPr>
                <p:nvPr/>
              </p:nvSpPr>
              <p:spPr bwMode="auto">
                <a:xfrm>
                  <a:off x="5510214" y="3081338"/>
                  <a:ext cx="249238" cy="22225"/>
                </a:xfrm>
                <a:custGeom>
                  <a:avLst/>
                  <a:gdLst>
                    <a:gd name="T0" fmla="*/ 180 w 180"/>
                    <a:gd name="T1" fmla="*/ 8 h 16"/>
                    <a:gd name="T2" fmla="*/ 172 w 180"/>
                    <a:gd name="T3" fmla="*/ 16 h 16"/>
                    <a:gd name="T4" fmla="*/ 8 w 180"/>
                    <a:gd name="T5" fmla="*/ 16 h 16"/>
                    <a:gd name="T6" fmla="*/ 0 w 180"/>
                    <a:gd name="T7" fmla="*/ 8 h 16"/>
                    <a:gd name="T8" fmla="*/ 8 w 180"/>
                    <a:gd name="T9" fmla="*/ 0 h 16"/>
                    <a:gd name="T10" fmla="*/ 172 w 180"/>
                    <a:gd name="T11" fmla="*/ 0 h 16"/>
                    <a:gd name="T12" fmla="*/ 180 w 18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80" h="16">
                      <a:moveTo>
                        <a:pt x="180" y="8"/>
                      </a:moveTo>
                      <a:cubicBezTo>
                        <a:pt x="180" y="12"/>
                        <a:pt x="176" y="16"/>
                        <a:pt x="172" y="16"/>
                      </a:cubicBezTo>
                      <a:cubicBezTo>
                        <a:pt x="8" y="16"/>
                        <a:pt x="8" y="16"/>
                        <a:pt x="8" y="16"/>
                      </a:cubicBezTo>
                      <a:cubicBezTo>
                        <a:pt x="4" y="16"/>
                        <a:pt x="0" y="12"/>
                        <a:pt x="0" y="8"/>
                      </a:cubicBezTo>
                      <a:cubicBezTo>
                        <a:pt x="0" y="4"/>
                        <a:pt x="4" y="0"/>
                        <a:pt x="8" y="0"/>
                      </a:cubicBezTo>
                      <a:cubicBezTo>
                        <a:pt x="172" y="0"/>
                        <a:pt x="172" y="0"/>
                        <a:pt x="172" y="0"/>
                      </a:cubicBezTo>
                      <a:cubicBezTo>
                        <a:pt x="176" y="0"/>
                        <a:pt x="180" y="4"/>
                        <a:pt x="180" y="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5" name="Oval 14">
                  <a:extLst>
                    <a:ext uri="{FF2B5EF4-FFF2-40B4-BE49-F238E27FC236}">
                      <a16:creationId xmlns:a16="http://schemas.microsoft.com/office/drawing/2014/main" id="{DACF6446-66E9-4C21-AE38-C946C1DCDDB2}"/>
                    </a:ext>
                  </a:extLst>
                </p:cNvPr>
                <p:cNvSpPr>
                  <a:spLocks noChangeArrowheads="1"/>
                </p:cNvSpPr>
                <p:nvPr/>
              </p:nvSpPr>
              <p:spPr bwMode="auto">
                <a:xfrm>
                  <a:off x="5603876" y="2989263"/>
                  <a:ext cx="63500" cy="635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 name="Oval 15">
                  <a:extLst>
                    <a:ext uri="{FF2B5EF4-FFF2-40B4-BE49-F238E27FC236}">
                      <a16:creationId xmlns:a16="http://schemas.microsoft.com/office/drawing/2014/main" id="{792A0021-06B4-40AD-AF51-A550AFAC868D}"/>
                    </a:ext>
                  </a:extLst>
                </p:cNvPr>
                <p:cNvSpPr>
                  <a:spLocks noChangeArrowheads="1"/>
                </p:cNvSpPr>
                <p:nvPr/>
              </p:nvSpPr>
              <p:spPr bwMode="auto">
                <a:xfrm>
                  <a:off x="5446714" y="3078163"/>
                  <a:ext cx="30163" cy="285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 name="Rectangle 16">
                  <a:extLst>
                    <a:ext uri="{FF2B5EF4-FFF2-40B4-BE49-F238E27FC236}">
                      <a16:creationId xmlns:a16="http://schemas.microsoft.com/office/drawing/2014/main" id="{3811B7D2-44A1-4B39-AD9F-D5B159C9B27F}"/>
                    </a:ext>
                  </a:extLst>
                </p:cNvPr>
                <p:cNvSpPr>
                  <a:spLocks noChangeArrowheads="1"/>
                </p:cNvSpPr>
                <p:nvPr/>
              </p:nvSpPr>
              <p:spPr bwMode="auto">
                <a:xfrm>
                  <a:off x="5181601" y="3181351"/>
                  <a:ext cx="911225" cy="153828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8" name="Rectangle 17">
                  <a:extLst>
                    <a:ext uri="{FF2B5EF4-FFF2-40B4-BE49-F238E27FC236}">
                      <a16:creationId xmlns:a16="http://schemas.microsoft.com/office/drawing/2014/main" id="{A33FAF69-1300-4195-B6C5-F1A06A28D154}"/>
                    </a:ext>
                  </a:extLst>
                </p:cNvPr>
                <p:cNvSpPr>
                  <a:spLocks noChangeArrowheads="1"/>
                </p:cNvSpPr>
                <p:nvPr/>
              </p:nvSpPr>
              <p:spPr bwMode="auto">
                <a:xfrm>
                  <a:off x="5181601" y="4403726"/>
                  <a:ext cx="911225" cy="315913"/>
                </a:xfrm>
                <a:prstGeom prst="rect">
                  <a:avLst/>
                </a:pr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9" name="Rectangle 18">
                  <a:extLst>
                    <a:ext uri="{FF2B5EF4-FFF2-40B4-BE49-F238E27FC236}">
                      <a16:creationId xmlns:a16="http://schemas.microsoft.com/office/drawing/2014/main" id="{3289FC35-A961-469A-BF54-4720F29DD72E}"/>
                    </a:ext>
                  </a:extLst>
                </p:cNvPr>
                <p:cNvSpPr>
                  <a:spLocks noChangeArrowheads="1"/>
                </p:cNvSpPr>
                <p:nvPr/>
              </p:nvSpPr>
              <p:spPr bwMode="auto">
                <a:xfrm>
                  <a:off x="5181601" y="3181351"/>
                  <a:ext cx="911225" cy="82550"/>
                </a:xfrm>
                <a:prstGeom prst="rect">
                  <a:avLst/>
                </a:pr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0" name="Freeform 55">
                  <a:extLst>
                    <a:ext uri="{FF2B5EF4-FFF2-40B4-BE49-F238E27FC236}">
                      <a16:creationId xmlns:a16="http://schemas.microsoft.com/office/drawing/2014/main" id="{53ABF276-4B95-471C-98A0-D0914B7965B1}"/>
                    </a:ext>
                  </a:extLst>
                </p:cNvPr>
                <p:cNvSpPr>
                  <a:spLocks/>
                </p:cNvSpPr>
                <p:nvPr/>
              </p:nvSpPr>
              <p:spPr bwMode="auto">
                <a:xfrm>
                  <a:off x="5803901" y="4464051"/>
                  <a:ext cx="200025" cy="200025"/>
                </a:xfrm>
                <a:custGeom>
                  <a:avLst/>
                  <a:gdLst>
                    <a:gd name="T0" fmla="*/ 144 w 144"/>
                    <a:gd name="T1" fmla="*/ 121 h 144"/>
                    <a:gd name="T2" fmla="*/ 121 w 144"/>
                    <a:gd name="T3" fmla="*/ 144 h 144"/>
                    <a:gd name="T4" fmla="*/ 23 w 144"/>
                    <a:gd name="T5" fmla="*/ 144 h 144"/>
                    <a:gd name="T6" fmla="*/ 0 w 144"/>
                    <a:gd name="T7" fmla="*/ 121 h 144"/>
                    <a:gd name="T8" fmla="*/ 0 w 144"/>
                    <a:gd name="T9" fmla="*/ 23 h 144"/>
                    <a:gd name="T10" fmla="*/ 23 w 144"/>
                    <a:gd name="T11" fmla="*/ 0 h 144"/>
                    <a:gd name="T12" fmla="*/ 121 w 144"/>
                    <a:gd name="T13" fmla="*/ 0 h 144"/>
                    <a:gd name="T14" fmla="*/ 144 w 144"/>
                    <a:gd name="T15" fmla="*/ 23 h 144"/>
                    <a:gd name="T16" fmla="*/ 144 w 1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4">
                      <a:moveTo>
                        <a:pt x="144" y="121"/>
                      </a:moveTo>
                      <a:cubicBezTo>
                        <a:pt x="144" y="134"/>
                        <a:pt x="134" y="144"/>
                        <a:pt x="121" y="144"/>
                      </a:cubicBezTo>
                      <a:cubicBezTo>
                        <a:pt x="23" y="144"/>
                        <a:pt x="23" y="144"/>
                        <a:pt x="23" y="144"/>
                      </a:cubicBezTo>
                      <a:cubicBezTo>
                        <a:pt x="10" y="144"/>
                        <a:pt x="0" y="134"/>
                        <a:pt x="0" y="121"/>
                      </a:cubicBezTo>
                      <a:cubicBezTo>
                        <a:pt x="0" y="23"/>
                        <a:pt x="0" y="23"/>
                        <a:pt x="0" y="23"/>
                      </a:cubicBezTo>
                      <a:cubicBezTo>
                        <a:pt x="0" y="10"/>
                        <a:pt x="10" y="0"/>
                        <a:pt x="23" y="0"/>
                      </a:cubicBezTo>
                      <a:cubicBezTo>
                        <a:pt x="121" y="0"/>
                        <a:pt x="121" y="0"/>
                        <a:pt x="121" y="0"/>
                      </a:cubicBezTo>
                      <a:cubicBezTo>
                        <a:pt x="134" y="0"/>
                        <a:pt x="144" y="10"/>
                        <a:pt x="144" y="23"/>
                      </a:cubicBezTo>
                      <a:lnTo>
                        <a:pt x="144" y="121"/>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1" name="Freeform 56">
                  <a:extLst>
                    <a:ext uri="{FF2B5EF4-FFF2-40B4-BE49-F238E27FC236}">
                      <a16:creationId xmlns:a16="http://schemas.microsoft.com/office/drawing/2014/main" id="{892288F4-E883-43DA-81A0-A791C2A2AC5C}"/>
                    </a:ext>
                  </a:extLst>
                </p:cNvPr>
                <p:cNvSpPr>
                  <a:spLocks/>
                </p:cNvSpPr>
                <p:nvPr/>
              </p:nvSpPr>
              <p:spPr bwMode="auto">
                <a:xfrm>
                  <a:off x="5842001" y="4503738"/>
                  <a:ext cx="109538" cy="117475"/>
                </a:xfrm>
                <a:custGeom>
                  <a:avLst/>
                  <a:gdLst>
                    <a:gd name="T0" fmla="*/ 79 w 79"/>
                    <a:gd name="T1" fmla="*/ 0 h 84"/>
                    <a:gd name="T2" fmla="*/ 21 w 79"/>
                    <a:gd name="T3" fmla="*/ 0 h 84"/>
                    <a:gd name="T4" fmla="*/ 21 w 79"/>
                    <a:gd name="T5" fmla="*/ 51 h 84"/>
                    <a:gd name="T6" fmla="*/ 8 w 79"/>
                    <a:gd name="T7" fmla="*/ 54 h 84"/>
                    <a:gd name="T8" fmla="*/ 5 w 79"/>
                    <a:gd name="T9" fmla="*/ 77 h 84"/>
                    <a:gd name="T10" fmla="*/ 29 w 79"/>
                    <a:gd name="T11" fmla="*/ 78 h 84"/>
                    <a:gd name="T12" fmla="*/ 37 w 79"/>
                    <a:gd name="T13" fmla="*/ 58 h 84"/>
                    <a:gd name="T14" fmla="*/ 38 w 79"/>
                    <a:gd name="T15" fmla="*/ 3 h 84"/>
                    <a:gd name="T16" fmla="*/ 69 w 79"/>
                    <a:gd name="T17" fmla="*/ 3 h 84"/>
                    <a:gd name="T18" fmla="*/ 69 w 79"/>
                    <a:gd name="T19" fmla="*/ 51 h 84"/>
                    <a:gd name="T20" fmla="*/ 54 w 79"/>
                    <a:gd name="T21" fmla="*/ 54 h 84"/>
                    <a:gd name="T22" fmla="*/ 50 w 79"/>
                    <a:gd name="T23" fmla="*/ 77 h 84"/>
                    <a:gd name="T24" fmla="*/ 73 w 79"/>
                    <a:gd name="T25" fmla="*/ 78 h 84"/>
                    <a:gd name="T26" fmla="*/ 79 w 79"/>
                    <a:gd name="T27" fmla="*/ 65 h 84"/>
                    <a:gd name="T28" fmla="*/ 79 w 79"/>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84">
                      <a:moveTo>
                        <a:pt x="79" y="0"/>
                      </a:moveTo>
                      <a:cubicBezTo>
                        <a:pt x="21" y="0"/>
                        <a:pt x="21" y="0"/>
                        <a:pt x="21" y="0"/>
                      </a:cubicBezTo>
                      <a:cubicBezTo>
                        <a:pt x="21" y="51"/>
                        <a:pt x="21" y="51"/>
                        <a:pt x="21" y="51"/>
                      </a:cubicBezTo>
                      <a:cubicBezTo>
                        <a:pt x="17" y="49"/>
                        <a:pt x="14" y="51"/>
                        <a:pt x="8" y="54"/>
                      </a:cubicBezTo>
                      <a:cubicBezTo>
                        <a:pt x="1" y="61"/>
                        <a:pt x="0" y="71"/>
                        <a:pt x="5" y="77"/>
                      </a:cubicBezTo>
                      <a:cubicBezTo>
                        <a:pt x="10" y="84"/>
                        <a:pt x="22" y="84"/>
                        <a:pt x="29" y="78"/>
                      </a:cubicBezTo>
                      <a:cubicBezTo>
                        <a:pt x="35" y="73"/>
                        <a:pt x="37" y="65"/>
                        <a:pt x="37" y="58"/>
                      </a:cubicBezTo>
                      <a:cubicBezTo>
                        <a:pt x="38" y="3"/>
                        <a:pt x="38" y="3"/>
                        <a:pt x="38" y="3"/>
                      </a:cubicBezTo>
                      <a:cubicBezTo>
                        <a:pt x="69" y="3"/>
                        <a:pt x="69" y="3"/>
                        <a:pt x="69" y="3"/>
                      </a:cubicBezTo>
                      <a:cubicBezTo>
                        <a:pt x="69" y="51"/>
                        <a:pt x="69" y="51"/>
                        <a:pt x="69" y="51"/>
                      </a:cubicBezTo>
                      <a:cubicBezTo>
                        <a:pt x="61" y="49"/>
                        <a:pt x="59" y="50"/>
                        <a:pt x="54" y="54"/>
                      </a:cubicBezTo>
                      <a:cubicBezTo>
                        <a:pt x="46" y="61"/>
                        <a:pt x="44" y="71"/>
                        <a:pt x="50" y="77"/>
                      </a:cubicBezTo>
                      <a:cubicBezTo>
                        <a:pt x="55" y="84"/>
                        <a:pt x="65" y="84"/>
                        <a:pt x="73" y="78"/>
                      </a:cubicBezTo>
                      <a:cubicBezTo>
                        <a:pt x="78" y="74"/>
                        <a:pt x="78" y="70"/>
                        <a:pt x="79" y="65"/>
                      </a:cubicBezTo>
                      <a:lnTo>
                        <a:pt x="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2" name="Freeform 57">
                  <a:extLst>
                    <a:ext uri="{FF2B5EF4-FFF2-40B4-BE49-F238E27FC236}">
                      <a16:creationId xmlns:a16="http://schemas.microsoft.com/office/drawing/2014/main" id="{3A7AB326-97EF-4C73-800D-FAC3B77B3DD7}"/>
                    </a:ext>
                  </a:extLst>
                </p:cNvPr>
                <p:cNvSpPr>
                  <a:spLocks/>
                </p:cNvSpPr>
                <p:nvPr/>
              </p:nvSpPr>
              <p:spPr bwMode="auto">
                <a:xfrm>
                  <a:off x="5532439" y="4459288"/>
                  <a:ext cx="200025" cy="198438"/>
                </a:xfrm>
                <a:custGeom>
                  <a:avLst/>
                  <a:gdLst>
                    <a:gd name="T0" fmla="*/ 144 w 144"/>
                    <a:gd name="T1" fmla="*/ 121 h 144"/>
                    <a:gd name="T2" fmla="*/ 121 w 144"/>
                    <a:gd name="T3" fmla="*/ 144 h 144"/>
                    <a:gd name="T4" fmla="*/ 23 w 144"/>
                    <a:gd name="T5" fmla="*/ 144 h 144"/>
                    <a:gd name="T6" fmla="*/ 0 w 144"/>
                    <a:gd name="T7" fmla="*/ 121 h 144"/>
                    <a:gd name="T8" fmla="*/ 0 w 144"/>
                    <a:gd name="T9" fmla="*/ 23 h 144"/>
                    <a:gd name="T10" fmla="*/ 23 w 144"/>
                    <a:gd name="T11" fmla="*/ 0 h 144"/>
                    <a:gd name="T12" fmla="*/ 121 w 144"/>
                    <a:gd name="T13" fmla="*/ 0 h 144"/>
                    <a:gd name="T14" fmla="*/ 144 w 144"/>
                    <a:gd name="T15" fmla="*/ 23 h 144"/>
                    <a:gd name="T16" fmla="*/ 144 w 1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4">
                      <a:moveTo>
                        <a:pt x="144" y="121"/>
                      </a:moveTo>
                      <a:cubicBezTo>
                        <a:pt x="144" y="134"/>
                        <a:pt x="134" y="144"/>
                        <a:pt x="121" y="144"/>
                      </a:cubicBezTo>
                      <a:cubicBezTo>
                        <a:pt x="23" y="144"/>
                        <a:pt x="23" y="144"/>
                        <a:pt x="23" y="144"/>
                      </a:cubicBezTo>
                      <a:cubicBezTo>
                        <a:pt x="10" y="144"/>
                        <a:pt x="0" y="134"/>
                        <a:pt x="0" y="121"/>
                      </a:cubicBezTo>
                      <a:cubicBezTo>
                        <a:pt x="0" y="23"/>
                        <a:pt x="0" y="23"/>
                        <a:pt x="0" y="23"/>
                      </a:cubicBezTo>
                      <a:cubicBezTo>
                        <a:pt x="0" y="10"/>
                        <a:pt x="10" y="0"/>
                        <a:pt x="23" y="0"/>
                      </a:cubicBezTo>
                      <a:cubicBezTo>
                        <a:pt x="121" y="0"/>
                        <a:pt x="121" y="0"/>
                        <a:pt x="121" y="0"/>
                      </a:cubicBezTo>
                      <a:cubicBezTo>
                        <a:pt x="134" y="0"/>
                        <a:pt x="144" y="10"/>
                        <a:pt x="144" y="23"/>
                      </a:cubicBezTo>
                      <a:lnTo>
                        <a:pt x="144" y="121"/>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3" name="Freeform 58">
                  <a:extLst>
                    <a:ext uri="{FF2B5EF4-FFF2-40B4-BE49-F238E27FC236}">
                      <a16:creationId xmlns:a16="http://schemas.microsoft.com/office/drawing/2014/main" id="{B1F31D21-7B25-4D77-A2EF-F5A38A260700}"/>
                    </a:ext>
                  </a:extLst>
                </p:cNvPr>
                <p:cNvSpPr>
                  <a:spLocks/>
                </p:cNvSpPr>
                <p:nvPr/>
              </p:nvSpPr>
              <p:spPr bwMode="auto">
                <a:xfrm>
                  <a:off x="5589589" y="4510088"/>
                  <a:ext cx="96838" cy="106363"/>
                </a:xfrm>
                <a:custGeom>
                  <a:avLst/>
                  <a:gdLst>
                    <a:gd name="T0" fmla="*/ 41 w 69"/>
                    <a:gd name="T1" fmla="*/ 24 h 77"/>
                    <a:gd name="T2" fmla="*/ 35 w 69"/>
                    <a:gd name="T3" fmla="*/ 39 h 77"/>
                    <a:gd name="T4" fmla="*/ 21 w 69"/>
                    <a:gd name="T5" fmla="*/ 49 h 77"/>
                    <a:gd name="T6" fmla="*/ 12 w 69"/>
                    <a:gd name="T7" fmla="*/ 43 h 77"/>
                    <a:gd name="T8" fmla="*/ 0 w 69"/>
                    <a:gd name="T9" fmla="*/ 58 h 77"/>
                    <a:gd name="T10" fmla="*/ 43 w 69"/>
                    <a:gd name="T11" fmla="*/ 49 h 77"/>
                    <a:gd name="T12" fmla="*/ 48 w 69"/>
                    <a:gd name="T13" fmla="*/ 0 h 77"/>
                    <a:gd name="T14" fmla="*/ 35 w 69"/>
                    <a:gd name="T15" fmla="*/ 18 h 77"/>
                    <a:gd name="T16" fmla="*/ 41 w 69"/>
                    <a:gd name="T17" fmla="*/ 2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7">
                      <a:moveTo>
                        <a:pt x="41" y="24"/>
                      </a:moveTo>
                      <a:cubicBezTo>
                        <a:pt x="41" y="24"/>
                        <a:pt x="41" y="31"/>
                        <a:pt x="35" y="39"/>
                      </a:cubicBezTo>
                      <a:cubicBezTo>
                        <a:pt x="28" y="47"/>
                        <a:pt x="21" y="49"/>
                        <a:pt x="21" y="49"/>
                      </a:cubicBezTo>
                      <a:cubicBezTo>
                        <a:pt x="12" y="43"/>
                        <a:pt x="12" y="43"/>
                        <a:pt x="12" y="43"/>
                      </a:cubicBezTo>
                      <a:cubicBezTo>
                        <a:pt x="0" y="58"/>
                        <a:pt x="0" y="58"/>
                        <a:pt x="0" y="58"/>
                      </a:cubicBezTo>
                      <a:cubicBezTo>
                        <a:pt x="0" y="58"/>
                        <a:pt x="20" y="77"/>
                        <a:pt x="43" y="49"/>
                      </a:cubicBezTo>
                      <a:cubicBezTo>
                        <a:pt x="69" y="17"/>
                        <a:pt x="48" y="0"/>
                        <a:pt x="48" y="0"/>
                      </a:cubicBezTo>
                      <a:cubicBezTo>
                        <a:pt x="35" y="18"/>
                        <a:pt x="35" y="18"/>
                        <a:pt x="35" y="18"/>
                      </a:cubicBezTo>
                      <a:lnTo>
                        <a:pt x="41"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4" name="Freeform 59">
                  <a:extLst>
                    <a:ext uri="{FF2B5EF4-FFF2-40B4-BE49-F238E27FC236}">
                      <a16:creationId xmlns:a16="http://schemas.microsoft.com/office/drawing/2014/main" id="{65EABB93-E658-4185-AF80-FB48DE917795}"/>
                    </a:ext>
                  </a:extLst>
                </p:cNvPr>
                <p:cNvSpPr>
                  <a:spLocks/>
                </p:cNvSpPr>
                <p:nvPr/>
              </p:nvSpPr>
              <p:spPr bwMode="auto">
                <a:xfrm>
                  <a:off x="5559426" y="4479926"/>
                  <a:ext cx="149225" cy="149225"/>
                </a:xfrm>
                <a:custGeom>
                  <a:avLst/>
                  <a:gdLst>
                    <a:gd name="T0" fmla="*/ 3 w 107"/>
                    <a:gd name="T1" fmla="*/ 54 h 107"/>
                    <a:gd name="T2" fmla="*/ 6 w 107"/>
                    <a:gd name="T3" fmla="*/ 54 h 107"/>
                    <a:gd name="T4" fmla="*/ 20 w 107"/>
                    <a:gd name="T5" fmla="*/ 20 h 107"/>
                    <a:gd name="T6" fmla="*/ 53 w 107"/>
                    <a:gd name="T7" fmla="*/ 7 h 107"/>
                    <a:gd name="T8" fmla="*/ 87 w 107"/>
                    <a:gd name="T9" fmla="*/ 20 h 107"/>
                    <a:gd name="T10" fmla="*/ 100 w 107"/>
                    <a:gd name="T11" fmla="*/ 54 h 107"/>
                    <a:gd name="T12" fmla="*/ 87 w 107"/>
                    <a:gd name="T13" fmla="*/ 87 h 107"/>
                    <a:gd name="T14" fmla="*/ 53 w 107"/>
                    <a:gd name="T15" fmla="*/ 101 h 107"/>
                    <a:gd name="T16" fmla="*/ 20 w 107"/>
                    <a:gd name="T17" fmla="*/ 87 h 107"/>
                    <a:gd name="T18" fmla="*/ 6 w 107"/>
                    <a:gd name="T19" fmla="*/ 54 h 107"/>
                    <a:gd name="T20" fmla="*/ 3 w 107"/>
                    <a:gd name="T21" fmla="*/ 54 h 107"/>
                    <a:gd name="T22" fmla="*/ 0 w 107"/>
                    <a:gd name="T23" fmla="*/ 54 h 107"/>
                    <a:gd name="T24" fmla="*/ 53 w 107"/>
                    <a:gd name="T25" fmla="*/ 107 h 107"/>
                    <a:gd name="T26" fmla="*/ 107 w 107"/>
                    <a:gd name="T27" fmla="*/ 54 h 107"/>
                    <a:gd name="T28" fmla="*/ 53 w 107"/>
                    <a:gd name="T29" fmla="*/ 0 h 107"/>
                    <a:gd name="T30" fmla="*/ 0 w 107"/>
                    <a:gd name="T31" fmla="*/ 54 h 107"/>
                    <a:gd name="T32" fmla="*/ 3 w 107"/>
                    <a:gd name="T33"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07">
                      <a:moveTo>
                        <a:pt x="3" y="54"/>
                      </a:moveTo>
                      <a:cubicBezTo>
                        <a:pt x="6" y="54"/>
                        <a:pt x="6" y="54"/>
                        <a:pt x="6" y="54"/>
                      </a:cubicBezTo>
                      <a:cubicBezTo>
                        <a:pt x="6" y="41"/>
                        <a:pt x="11" y="29"/>
                        <a:pt x="20" y="20"/>
                      </a:cubicBezTo>
                      <a:cubicBezTo>
                        <a:pt x="28" y="12"/>
                        <a:pt x="40" y="7"/>
                        <a:pt x="53" y="7"/>
                      </a:cubicBezTo>
                      <a:cubicBezTo>
                        <a:pt x="66" y="7"/>
                        <a:pt x="78" y="12"/>
                        <a:pt x="87" y="20"/>
                      </a:cubicBezTo>
                      <a:cubicBezTo>
                        <a:pt x="95" y="29"/>
                        <a:pt x="100" y="41"/>
                        <a:pt x="100" y="54"/>
                      </a:cubicBezTo>
                      <a:cubicBezTo>
                        <a:pt x="100" y="67"/>
                        <a:pt x="95" y="78"/>
                        <a:pt x="87" y="87"/>
                      </a:cubicBezTo>
                      <a:cubicBezTo>
                        <a:pt x="78" y="96"/>
                        <a:pt x="66" y="101"/>
                        <a:pt x="53" y="101"/>
                      </a:cubicBezTo>
                      <a:cubicBezTo>
                        <a:pt x="40" y="101"/>
                        <a:pt x="28" y="96"/>
                        <a:pt x="20" y="87"/>
                      </a:cubicBezTo>
                      <a:cubicBezTo>
                        <a:pt x="11" y="78"/>
                        <a:pt x="6" y="67"/>
                        <a:pt x="6" y="54"/>
                      </a:cubicBezTo>
                      <a:cubicBezTo>
                        <a:pt x="3" y="54"/>
                        <a:pt x="3" y="54"/>
                        <a:pt x="3" y="54"/>
                      </a:cubicBezTo>
                      <a:cubicBezTo>
                        <a:pt x="0" y="54"/>
                        <a:pt x="0" y="54"/>
                        <a:pt x="0" y="54"/>
                      </a:cubicBezTo>
                      <a:cubicBezTo>
                        <a:pt x="0" y="83"/>
                        <a:pt x="24" y="107"/>
                        <a:pt x="53" y="107"/>
                      </a:cubicBezTo>
                      <a:cubicBezTo>
                        <a:pt x="83" y="107"/>
                        <a:pt x="107" y="83"/>
                        <a:pt x="107" y="54"/>
                      </a:cubicBezTo>
                      <a:cubicBezTo>
                        <a:pt x="107" y="24"/>
                        <a:pt x="83" y="0"/>
                        <a:pt x="53" y="0"/>
                      </a:cubicBezTo>
                      <a:cubicBezTo>
                        <a:pt x="24" y="0"/>
                        <a:pt x="0" y="24"/>
                        <a:pt x="0" y="54"/>
                      </a:cubicBezTo>
                      <a:lnTo>
                        <a:pt x="3"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5" name="Freeform 60">
                  <a:extLst>
                    <a:ext uri="{FF2B5EF4-FFF2-40B4-BE49-F238E27FC236}">
                      <a16:creationId xmlns:a16="http://schemas.microsoft.com/office/drawing/2014/main" id="{11C9E914-D615-46F0-82E2-82CA570F8752}"/>
                    </a:ext>
                  </a:extLst>
                </p:cNvPr>
                <p:cNvSpPr>
                  <a:spLocks/>
                </p:cNvSpPr>
                <p:nvPr/>
              </p:nvSpPr>
              <p:spPr bwMode="auto">
                <a:xfrm>
                  <a:off x="5265739" y="4459288"/>
                  <a:ext cx="193675" cy="193675"/>
                </a:xfrm>
                <a:custGeom>
                  <a:avLst/>
                  <a:gdLst>
                    <a:gd name="T0" fmla="*/ 140 w 140"/>
                    <a:gd name="T1" fmla="*/ 117 h 140"/>
                    <a:gd name="T2" fmla="*/ 117 w 140"/>
                    <a:gd name="T3" fmla="*/ 140 h 140"/>
                    <a:gd name="T4" fmla="*/ 23 w 140"/>
                    <a:gd name="T5" fmla="*/ 140 h 140"/>
                    <a:gd name="T6" fmla="*/ 0 w 140"/>
                    <a:gd name="T7" fmla="*/ 117 h 140"/>
                    <a:gd name="T8" fmla="*/ 0 w 140"/>
                    <a:gd name="T9" fmla="*/ 23 h 140"/>
                    <a:gd name="T10" fmla="*/ 23 w 140"/>
                    <a:gd name="T11" fmla="*/ 0 h 140"/>
                    <a:gd name="T12" fmla="*/ 117 w 140"/>
                    <a:gd name="T13" fmla="*/ 0 h 140"/>
                    <a:gd name="T14" fmla="*/ 140 w 140"/>
                    <a:gd name="T15" fmla="*/ 23 h 140"/>
                    <a:gd name="T16" fmla="*/ 140 w 1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140" y="117"/>
                      </a:moveTo>
                      <a:cubicBezTo>
                        <a:pt x="140" y="130"/>
                        <a:pt x="130" y="140"/>
                        <a:pt x="117" y="140"/>
                      </a:cubicBezTo>
                      <a:cubicBezTo>
                        <a:pt x="23" y="140"/>
                        <a:pt x="23" y="140"/>
                        <a:pt x="23" y="140"/>
                      </a:cubicBezTo>
                      <a:cubicBezTo>
                        <a:pt x="10" y="140"/>
                        <a:pt x="0" y="130"/>
                        <a:pt x="0" y="117"/>
                      </a:cubicBezTo>
                      <a:cubicBezTo>
                        <a:pt x="0" y="23"/>
                        <a:pt x="0" y="23"/>
                        <a:pt x="0" y="23"/>
                      </a:cubicBezTo>
                      <a:cubicBezTo>
                        <a:pt x="0" y="10"/>
                        <a:pt x="10" y="0"/>
                        <a:pt x="23" y="0"/>
                      </a:cubicBezTo>
                      <a:cubicBezTo>
                        <a:pt x="117" y="0"/>
                        <a:pt x="117" y="0"/>
                        <a:pt x="117" y="0"/>
                      </a:cubicBezTo>
                      <a:cubicBezTo>
                        <a:pt x="130" y="0"/>
                        <a:pt x="140" y="10"/>
                        <a:pt x="140" y="23"/>
                      </a:cubicBezTo>
                      <a:lnTo>
                        <a:pt x="140" y="11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6" name="Freeform 107">
                  <a:extLst>
                    <a:ext uri="{FF2B5EF4-FFF2-40B4-BE49-F238E27FC236}">
                      <a16:creationId xmlns:a16="http://schemas.microsoft.com/office/drawing/2014/main" id="{36D989B6-147A-45B3-BC14-8E4F366B674F}"/>
                    </a:ext>
                  </a:extLst>
                </p:cNvPr>
                <p:cNvSpPr>
                  <a:spLocks/>
                </p:cNvSpPr>
                <p:nvPr/>
              </p:nvSpPr>
              <p:spPr bwMode="auto">
                <a:xfrm>
                  <a:off x="5140326" y="5002213"/>
                  <a:ext cx="288925" cy="149225"/>
                </a:xfrm>
                <a:custGeom>
                  <a:avLst/>
                  <a:gdLst>
                    <a:gd name="T0" fmla="*/ 46 w 208"/>
                    <a:gd name="T1" fmla="*/ 95 h 107"/>
                    <a:gd name="T2" fmla="*/ 208 w 208"/>
                    <a:gd name="T3" fmla="*/ 0 h 107"/>
                    <a:gd name="T4" fmla="*/ 54 w 208"/>
                    <a:gd name="T5" fmla="*/ 0 h 107"/>
                    <a:gd name="T6" fmla="*/ 46 w 208"/>
                    <a:gd name="T7" fmla="*/ 95 h 107"/>
                  </a:gdLst>
                  <a:ahLst/>
                  <a:cxnLst>
                    <a:cxn ang="0">
                      <a:pos x="T0" y="T1"/>
                    </a:cxn>
                    <a:cxn ang="0">
                      <a:pos x="T2" y="T3"/>
                    </a:cxn>
                    <a:cxn ang="0">
                      <a:pos x="T4" y="T5"/>
                    </a:cxn>
                    <a:cxn ang="0">
                      <a:pos x="T6" y="T7"/>
                    </a:cxn>
                  </a:cxnLst>
                  <a:rect l="0" t="0" r="r" b="b"/>
                  <a:pathLst>
                    <a:path w="208" h="107">
                      <a:moveTo>
                        <a:pt x="46" y="95"/>
                      </a:moveTo>
                      <a:cubicBezTo>
                        <a:pt x="85" y="107"/>
                        <a:pt x="145" y="61"/>
                        <a:pt x="208" y="0"/>
                      </a:cubicBezTo>
                      <a:cubicBezTo>
                        <a:pt x="54" y="0"/>
                        <a:pt x="54" y="0"/>
                        <a:pt x="54" y="0"/>
                      </a:cubicBezTo>
                      <a:cubicBezTo>
                        <a:pt x="20" y="41"/>
                        <a:pt x="0" y="81"/>
                        <a:pt x="46" y="95"/>
                      </a:cubicBezTo>
                      <a:close/>
                    </a:path>
                  </a:pathLst>
                </a:custGeom>
                <a:solidFill>
                  <a:srgbClr val="FFB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7" name="Freeform 108">
                  <a:extLst>
                    <a:ext uri="{FF2B5EF4-FFF2-40B4-BE49-F238E27FC236}">
                      <a16:creationId xmlns:a16="http://schemas.microsoft.com/office/drawing/2014/main" id="{13F835C9-5FED-4EF1-9611-C62175EFF2C4}"/>
                    </a:ext>
                  </a:extLst>
                </p:cNvPr>
                <p:cNvSpPr>
                  <a:spLocks/>
                </p:cNvSpPr>
                <p:nvPr/>
              </p:nvSpPr>
              <p:spPr bwMode="auto">
                <a:xfrm>
                  <a:off x="4911726" y="3875088"/>
                  <a:ext cx="198438" cy="219075"/>
                </a:xfrm>
                <a:custGeom>
                  <a:avLst/>
                  <a:gdLst>
                    <a:gd name="T0" fmla="*/ 39 w 142"/>
                    <a:gd name="T1" fmla="*/ 119 h 158"/>
                    <a:gd name="T2" fmla="*/ 142 w 142"/>
                    <a:gd name="T3" fmla="*/ 158 h 158"/>
                    <a:gd name="T4" fmla="*/ 142 w 142"/>
                    <a:gd name="T5" fmla="*/ 0 h 158"/>
                    <a:gd name="T6" fmla="*/ 39 w 142"/>
                    <a:gd name="T7" fmla="*/ 119 h 158"/>
                  </a:gdLst>
                  <a:ahLst/>
                  <a:cxnLst>
                    <a:cxn ang="0">
                      <a:pos x="T0" y="T1"/>
                    </a:cxn>
                    <a:cxn ang="0">
                      <a:pos x="T2" y="T3"/>
                    </a:cxn>
                    <a:cxn ang="0">
                      <a:pos x="T4" y="T5"/>
                    </a:cxn>
                    <a:cxn ang="0">
                      <a:pos x="T6" y="T7"/>
                    </a:cxn>
                  </a:cxnLst>
                  <a:rect l="0" t="0" r="r" b="b"/>
                  <a:pathLst>
                    <a:path w="142" h="158">
                      <a:moveTo>
                        <a:pt x="39" y="119"/>
                      </a:moveTo>
                      <a:cubicBezTo>
                        <a:pt x="61" y="150"/>
                        <a:pt x="102" y="158"/>
                        <a:pt x="142" y="158"/>
                      </a:cubicBezTo>
                      <a:cubicBezTo>
                        <a:pt x="142" y="0"/>
                        <a:pt x="142" y="0"/>
                        <a:pt x="142" y="0"/>
                      </a:cubicBezTo>
                      <a:cubicBezTo>
                        <a:pt x="92" y="20"/>
                        <a:pt x="0" y="66"/>
                        <a:pt x="39" y="119"/>
                      </a:cubicBezTo>
                      <a:close/>
                    </a:path>
                  </a:pathLst>
                </a:custGeom>
                <a:solidFill>
                  <a:srgbClr val="FFB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8" name="Freeform 109">
                  <a:extLst>
                    <a:ext uri="{FF2B5EF4-FFF2-40B4-BE49-F238E27FC236}">
                      <a16:creationId xmlns:a16="http://schemas.microsoft.com/office/drawing/2014/main" id="{201AB0BC-1E51-476C-93D1-4A2C928A4230}"/>
                    </a:ext>
                  </a:extLst>
                </p:cNvPr>
                <p:cNvSpPr>
                  <a:spLocks/>
                </p:cNvSpPr>
                <p:nvPr/>
              </p:nvSpPr>
              <p:spPr bwMode="auto">
                <a:xfrm>
                  <a:off x="4838701" y="4230688"/>
                  <a:ext cx="271463" cy="293688"/>
                </a:xfrm>
                <a:custGeom>
                  <a:avLst/>
                  <a:gdLst>
                    <a:gd name="T0" fmla="*/ 75 w 195"/>
                    <a:gd name="T1" fmla="*/ 187 h 212"/>
                    <a:gd name="T2" fmla="*/ 195 w 195"/>
                    <a:gd name="T3" fmla="*/ 189 h 212"/>
                    <a:gd name="T4" fmla="*/ 195 w 195"/>
                    <a:gd name="T5" fmla="*/ 0 h 212"/>
                    <a:gd name="T6" fmla="*/ 75 w 195"/>
                    <a:gd name="T7" fmla="*/ 187 h 212"/>
                  </a:gdLst>
                  <a:ahLst/>
                  <a:cxnLst>
                    <a:cxn ang="0">
                      <a:pos x="T0" y="T1"/>
                    </a:cxn>
                    <a:cxn ang="0">
                      <a:pos x="T2" y="T3"/>
                    </a:cxn>
                    <a:cxn ang="0">
                      <a:pos x="T4" y="T5"/>
                    </a:cxn>
                    <a:cxn ang="0">
                      <a:pos x="T6" y="T7"/>
                    </a:cxn>
                  </a:cxnLst>
                  <a:rect l="0" t="0" r="r" b="b"/>
                  <a:pathLst>
                    <a:path w="195" h="212">
                      <a:moveTo>
                        <a:pt x="75" y="187"/>
                      </a:moveTo>
                      <a:cubicBezTo>
                        <a:pt x="108" y="212"/>
                        <a:pt x="155" y="204"/>
                        <a:pt x="195" y="189"/>
                      </a:cubicBezTo>
                      <a:cubicBezTo>
                        <a:pt x="195" y="0"/>
                        <a:pt x="195" y="0"/>
                        <a:pt x="195" y="0"/>
                      </a:cubicBezTo>
                      <a:cubicBezTo>
                        <a:pt x="126" y="42"/>
                        <a:pt x="0" y="133"/>
                        <a:pt x="75" y="187"/>
                      </a:cubicBezTo>
                      <a:close/>
                    </a:path>
                  </a:pathLst>
                </a:custGeom>
                <a:solidFill>
                  <a:srgbClr val="FFB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Freeform 111">
                  <a:extLst>
                    <a:ext uri="{FF2B5EF4-FFF2-40B4-BE49-F238E27FC236}">
                      <a16:creationId xmlns:a16="http://schemas.microsoft.com/office/drawing/2014/main" id="{3700D19F-23CD-45BE-BB1A-0B69780FA2FD}"/>
                    </a:ext>
                  </a:extLst>
                </p:cNvPr>
                <p:cNvSpPr>
                  <a:spLocks/>
                </p:cNvSpPr>
                <p:nvPr/>
              </p:nvSpPr>
              <p:spPr bwMode="auto">
                <a:xfrm>
                  <a:off x="5827714" y="5591176"/>
                  <a:ext cx="655638" cy="161925"/>
                </a:xfrm>
                <a:custGeom>
                  <a:avLst/>
                  <a:gdLst>
                    <a:gd name="T0" fmla="*/ 10 w 413"/>
                    <a:gd name="T1" fmla="*/ 0 h 102"/>
                    <a:gd name="T2" fmla="*/ 0 w 413"/>
                    <a:gd name="T3" fmla="*/ 86 h 102"/>
                    <a:gd name="T4" fmla="*/ 413 w 413"/>
                    <a:gd name="T5" fmla="*/ 102 h 102"/>
                    <a:gd name="T6" fmla="*/ 413 w 413"/>
                    <a:gd name="T7" fmla="*/ 9 h 102"/>
                    <a:gd name="T8" fmla="*/ 407 w 413"/>
                    <a:gd name="T9" fmla="*/ 9 h 102"/>
                    <a:gd name="T10" fmla="*/ 34 w 413"/>
                    <a:gd name="T11" fmla="*/ 0 h 102"/>
                    <a:gd name="T12" fmla="*/ 10 w 413"/>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413" h="102">
                      <a:moveTo>
                        <a:pt x="10" y="0"/>
                      </a:moveTo>
                      <a:lnTo>
                        <a:pt x="0" y="86"/>
                      </a:lnTo>
                      <a:lnTo>
                        <a:pt x="413" y="102"/>
                      </a:lnTo>
                      <a:lnTo>
                        <a:pt x="413" y="9"/>
                      </a:lnTo>
                      <a:lnTo>
                        <a:pt x="407" y="9"/>
                      </a:lnTo>
                      <a:lnTo>
                        <a:pt x="34" y="0"/>
                      </a:lnTo>
                      <a:lnTo>
                        <a:pt x="1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0" name="Freeform 112">
                  <a:extLst>
                    <a:ext uri="{FF2B5EF4-FFF2-40B4-BE49-F238E27FC236}">
                      <a16:creationId xmlns:a16="http://schemas.microsoft.com/office/drawing/2014/main" id="{3CEF38A4-DD6F-4AE9-9F64-E8A535325A58}"/>
                    </a:ext>
                  </a:extLst>
                </p:cNvPr>
                <p:cNvSpPr>
                  <a:spLocks/>
                </p:cNvSpPr>
                <p:nvPr/>
              </p:nvSpPr>
              <p:spPr bwMode="auto">
                <a:xfrm>
                  <a:off x="5727701" y="5727701"/>
                  <a:ext cx="795338" cy="636588"/>
                </a:xfrm>
                <a:custGeom>
                  <a:avLst/>
                  <a:gdLst>
                    <a:gd name="T0" fmla="*/ 44 w 501"/>
                    <a:gd name="T1" fmla="*/ 0 h 401"/>
                    <a:gd name="T2" fmla="*/ 0 w 501"/>
                    <a:gd name="T3" fmla="*/ 379 h 401"/>
                    <a:gd name="T4" fmla="*/ 501 w 501"/>
                    <a:gd name="T5" fmla="*/ 401 h 401"/>
                    <a:gd name="T6" fmla="*/ 499 w 501"/>
                    <a:gd name="T7" fmla="*/ 17 h 401"/>
                    <a:gd name="T8" fmla="*/ 476 w 501"/>
                    <a:gd name="T9" fmla="*/ 16 h 401"/>
                    <a:gd name="T10" fmla="*/ 63 w 501"/>
                    <a:gd name="T11" fmla="*/ 0 h 401"/>
                    <a:gd name="T12" fmla="*/ 44 w 501"/>
                    <a:gd name="T13" fmla="*/ 0 h 401"/>
                  </a:gdLst>
                  <a:ahLst/>
                  <a:cxnLst>
                    <a:cxn ang="0">
                      <a:pos x="T0" y="T1"/>
                    </a:cxn>
                    <a:cxn ang="0">
                      <a:pos x="T2" y="T3"/>
                    </a:cxn>
                    <a:cxn ang="0">
                      <a:pos x="T4" y="T5"/>
                    </a:cxn>
                    <a:cxn ang="0">
                      <a:pos x="T6" y="T7"/>
                    </a:cxn>
                    <a:cxn ang="0">
                      <a:pos x="T8" y="T9"/>
                    </a:cxn>
                    <a:cxn ang="0">
                      <a:pos x="T10" y="T11"/>
                    </a:cxn>
                    <a:cxn ang="0">
                      <a:pos x="T12" y="T13"/>
                    </a:cxn>
                  </a:cxnLst>
                  <a:rect l="0" t="0" r="r" b="b"/>
                  <a:pathLst>
                    <a:path w="501" h="401">
                      <a:moveTo>
                        <a:pt x="44" y="0"/>
                      </a:moveTo>
                      <a:lnTo>
                        <a:pt x="0" y="379"/>
                      </a:lnTo>
                      <a:lnTo>
                        <a:pt x="501" y="401"/>
                      </a:lnTo>
                      <a:lnTo>
                        <a:pt x="499" y="17"/>
                      </a:lnTo>
                      <a:lnTo>
                        <a:pt x="476" y="16"/>
                      </a:lnTo>
                      <a:lnTo>
                        <a:pt x="63" y="0"/>
                      </a:lnTo>
                      <a:lnTo>
                        <a:pt x="4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nvGrpSpPr>
                <p:cNvPr id="31" name="Group 30">
                  <a:extLst>
                    <a:ext uri="{FF2B5EF4-FFF2-40B4-BE49-F238E27FC236}">
                      <a16:creationId xmlns:a16="http://schemas.microsoft.com/office/drawing/2014/main" id="{8F4C49F6-828E-493F-A194-1A65F6978DED}"/>
                    </a:ext>
                  </a:extLst>
                </p:cNvPr>
                <p:cNvGrpSpPr/>
                <p:nvPr/>
              </p:nvGrpSpPr>
              <p:grpSpPr>
                <a:xfrm>
                  <a:off x="5270501" y="3336926"/>
                  <a:ext cx="195263" cy="193675"/>
                  <a:chOff x="5270501" y="3336926"/>
                  <a:chExt cx="195263" cy="193675"/>
                </a:xfrm>
              </p:grpSpPr>
              <p:sp>
                <p:nvSpPr>
                  <p:cNvPr id="55" name="Freeform 64">
                    <a:extLst>
                      <a:ext uri="{FF2B5EF4-FFF2-40B4-BE49-F238E27FC236}">
                        <a16:creationId xmlns:a16="http://schemas.microsoft.com/office/drawing/2014/main" id="{BDDE6B7F-130D-4141-8B58-8ED1DF8C0453}"/>
                      </a:ext>
                    </a:extLst>
                  </p:cNvPr>
                  <p:cNvSpPr>
                    <a:spLocks/>
                  </p:cNvSpPr>
                  <p:nvPr/>
                </p:nvSpPr>
                <p:spPr bwMode="auto">
                  <a:xfrm>
                    <a:off x="5270501" y="3336926"/>
                    <a:ext cx="195263" cy="193675"/>
                  </a:xfrm>
                  <a:custGeom>
                    <a:avLst/>
                    <a:gdLst>
                      <a:gd name="T0" fmla="*/ 140 w 140"/>
                      <a:gd name="T1" fmla="*/ 117 h 140"/>
                      <a:gd name="T2" fmla="*/ 117 w 140"/>
                      <a:gd name="T3" fmla="*/ 140 h 140"/>
                      <a:gd name="T4" fmla="*/ 23 w 140"/>
                      <a:gd name="T5" fmla="*/ 140 h 140"/>
                      <a:gd name="T6" fmla="*/ 0 w 140"/>
                      <a:gd name="T7" fmla="*/ 117 h 140"/>
                      <a:gd name="T8" fmla="*/ 0 w 140"/>
                      <a:gd name="T9" fmla="*/ 23 h 140"/>
                      <a:gd name="T10" fmla="*/ 23 w 140"/>
                      <a:gd name="T11" fmla="*/ 0 h 140"/>
                      <a:gd name="T12" fmla="*/ 117 w 140"/>
                      <a:gd name="T13" fmla="*/ 0 h 140"/>
                      <a:gd name="T14" fmla="*/ 140 w 140"/>
                      <a:gd name="T15" fmla="*/ 23 h 140"/>
                      <a:gd name="T16" fmla="*/ 140 w 1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140" y="117"/>
                        </a:moveTo>
                        <a:cubicBezTo>
                          <a:pt x="140" y="130"/>
                          <a:pt x="130" y="140"/>
                          <a:pt x="117" y="140"/>
                        </a:cubicBezTo>
                        <a:cubicBezTo>
                          <a:pt x="23" y="140"/>
                          <a:pt x="23" y="140"/>
                          <a:pt x="23" y="140"/>
                        </a:cubicBezTo>
                        <a:cubicBezTo>
                          <a:pt x="10" y="140"/>
                          <a:pt x="0" y="130"/>
                          <a:pt x="0" y="117"/>
                        </a:cubicBezTo>
                        <a:cubicBezTo>
                          <a:pt x="0" y="23"/>
                          <a:pt x="0" y="23"/>
                          <a:pt x="0" y="23"/>
                        </a:cubicBezTo>
                        <a:cubicBezTo>
                          <a:pt x="0" y="10"/>
                          <a:pt x="10" y="0"/>
                          <a:pt x="23" y="0"/>
                        </a:cubicBezTo>
                        <a:cubicBezTo>
                          <a:pt x="117" y="0"/>
                          <a:pt x="117" y="0"/>
                          <a:pt x="117" y="0"/>
                        </a:cubicBezTo>
                        <a:cubicBezTo>
                          <a:pt x="130" y="0"/>
                          <a:pt x="140" y="10"/>
                          <a:pt x="140" y="23"/>
                        </a:cubicBezTo>
                        <a:lnTo>
                          <a:pt x="140" y="117"/>
                        </a:lnTo>
                        <a:close/>
                      </a:path>
                    </a:pathLst>
                  </a:custGeom>
                  <a:solidFill>
                    <a:schemeClr val="accent1">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6" name="AutoShape 87">
                    <a:extLst>
                      <a:ext uri="{FF2B5EF4-FFF2-40B4-BE49-F238E27FC236}">
                        <a16:creationId xmlns:a16="http://schemas.microsoft.com/office/drawing/2014/main" id="{14A55CCD-E4E4-4A41-94DF-67A7133AD152}"/>
                      </a:ext>
                    </a:extLst>
                  </p:cNvPr>
                  <p:cNvSpPr>
                    <a:spLocks noChangeAspect="1"/>
                  </p:cNvSpPr>
                  <p:nvPr/>
                </p:nvSpPr>
                <p:spPr bwMode="auto">
                  <a:xfrm>
                    <a:off x="5313390" y="3379007"/>
                    <a:ext cx="109484" cy="109513"/>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35437" tIns="135437" rIns="135437" bIns="135437" anchor="ctr"/>
                  <a:lstStyle/>
                  <a:p>
                    <a:pPr defTabSz="1218896">
                      <a:defRPr/>
                    </a:pPr>
                    <a:endParaRPr lang="es-ES" sz="8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32" name="Group 31">
                  <a:extLst>
                    <a:ext uri="{FF2B5EF4-FFF2-40B4-BE49-F238E27FC236}">
                      <a16:creationId xmlns:a16="http://schemas.microsoft.com/office/drawing/2014/main" id="{5CF06E68-54C4-4DAA-BC5B-DBAB3648E262}"/>
                    </a:ext>
                  </a:extLst>
                </p:cNvPr>
                <p:cNvGrpSpPr/>
                <p:nvPr/>
              </p:nvGrpSpPr>
              <p:grpSpPr>
                <a:xfrm>
                  <a:off x="5537201" y="3336926"/>
                  <a:ext cx="195263" cy="193675"/>
                  <a:chOff x="5537201" y="3336926"/>
                  <a:chExt cx="195263" cy="193675"/>
                </a:xfrm>
              </p:grpSpPr>
              <p:sp>
                <p:nvSpPr>
                  <p:cNvPr id="53" name="Freeform 88">
                    <a:extLst>
                      <a:ext uri="{FF2B5EF4-FFF2-40B4-BE49-F238E27FC236}">
                        <a16:creationId xmlns:a16="http://schemas.microsoft.com/office/drawing/2014/main" id="{2D8919AE-5BF0-4C33-8201-D80B0D2DE689}"/>
                      </a:ext>
                    </a:extLst>
                  </p:cNvPr>
                  <p:cNvSpPr>
                    <a:spLocks/>
                  </p:cNvSpPr>
                  <p:nvPr/>
                </p:nvSpPr>
                <p:spPr bwMode="auto">
                  <a:xfrm>
                    <a:off x="5537201" y="3336926"/>
                    <a:ext cx="195263" cy="193675"/>
                  </a:xfrm>
                  <a:custGeom>
                    <a:avLst/>
                    <a:gdLst>
                      <a:gd name="T0" fmla="*/ 140 w 140"/>
                      <a:gd name="T1" fmla="*/ 117 h 140"/>
                      <a:gd name="T2" fmla="*/ 117 w 140"/>
                      <a:gd name="T3" fmla="*/ 140 h 140"/>
                      <a:gd name="T4" fmla="*/ 23 w 140"/>
                      <a:gd name="T5" fmla="*/ 140 h 140"/>
                      <a:gd name="T6" fmla="*/ 0 w 140"/>
                      <a:gd name="T7" fmla="*/ 117 h 140"/>
                      <a:gd name="T8" fmla="*/ 0 w 140"/>
                      <a:gd name="T9" fmla="*/ 23 h 140"/>
                      <a:gd name="T10" fmla="*/ 23 w 140"/>
                      <a:gd name="T11" fmla="*/ 0 h 140"/>
                      <a:gd name="T12" fmla="*/ 117 w 140"/>
                      <a:gd name="T13" fmla="*/ 0 h 140"/>
                      <a:gd name="T14" fmla="*/ 140 w 140"/>
                      <a:gd name="T15" fmla="*/ 23 h 140"/>
                      <a:gd name="T16" fmla="*/ 140 w 1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140" y="117"/>
                        </a:moveTo>
                        <a:cubicBezTo>
                          <a:pt x="140" y="130"/>
                          <a:pt x="130" y="140"/>
                          <a:pt x="117" y="140"/>
                        </a:cubicBezTo>
                        <a:cubicBezTo>
                          <a:pt x="23" y="140"/>
                          <a:pt x="23" y="140"/>
                          <a:pt x="23" y="140"/>
                        </a:cubicBezTo>
                        <a:cubicBezTo>
                          <a:pt x="10" y="140"/>
                          <a:pt x="0" y="130"/>
                          <a:pt x="0" y="117"/>
                        </a:cubicBezTo>
                        <a:cubicBezTo>
                          <a:pt x="0" y="23"/>
                          <a:pt x="0" y="23"/>
                          <a:pt x="0" y="23"/>
                        </a:cubicBezTo>
                        <a:cubicBezTo>
                          <a:pt x="0" y="10"/>
                          <a:pt x="10" y="0"/>
                          <a:pt x="23" y="0"/>
                        </a:cubicBezTo>
                        <a:cubicBezTo>
                          <a:pt x="117" y="0"/>
                          <a:pt x="117" y="0"/>
                          <a:pt x="117" y="0"/>
                        </a:cubicBezTo>
                        <a:cubicBezTo>
                          <a:pt x="130" y="0"/>
                          <a:pt x="140" y="10"/>
                          <a:pt x="140" y="23"/>
                        </a:cubicBezTo>
                        <a:lnTo>
                          <a:pt x="140" y="117"/>
                        </a:lnTo>
                        <a:close/>
                      </a:path>
                    </a:pathLst>
                  </a:custGeom>
                  <a:solidFill>
                    <a:schemeClr val="accent2">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4" name="AutoShape 115">
                    <a:extLst>
                      <a:ext uri="{FF2B5EF4-FFF2-40B4-BE49-F238E27FC236}">
                        <a16:creationId xmlns:a16="http://schemas.microsoft.com/office/drawing/2014/main" id="{628EF423-B0C3-4059-85B6-BA2BB2BC4E21}"/>
                      </a:ext>
                    </a:extLst>
                  </p:cNvPr>
                  <p:cNvSpPr>
                    <a:spLocks noChangeAspect="1"/>
                  </p:cNvSpPr>
                  <p:nvPr/>
                </p:nvSpPr>
                <p:spPr bwMode="auto">
                  <a:xfrm>
                    <a:off x="5577030" y="3376608"/>
                    <a:ext cx="115605" cy="1143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67719" tIns="67719" rIns="67719" bIns="67719" anchor="ctr"/>
                  <a:lstStyle/>
                  <a:p>
                    <a:pPr defTabSz="609449">
                      <a:defRPr/>
                    </a:pPr>
                    <a:endParaRPr lang="es-ES" sz="4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33" name="Group 32">
                  <a:extLst>
                    <a:ext uri="{FF2B5EF4-FFF2-40B4-BE49-F238E27FC236}">
                      <a16:creationId xmlns:a16="http://schemas.microsoft.com/office/drawing/2014/main" id="{85A99DAD-582D-4CE2-8967-C583ACAF99F7}"/>
                    </a:ext>
                  </a:extLst>
                </p:cNvPr>
                <p:cNvGrpSpPr/>
                <p:nvPr/>
              </p:nvGrpSpPr>
              <p:grpSpPr>
                <a:xfrm>
                  <a:off x="5799138" y="3336926"/>
                  <a:ext cx="195263" cy="193675"/>
                  <a:chOff x="5799138" y="3336926"/>
                  <a:chExt cx="195263" cy="193675"/>
                </a:xfrm>
              </p:grpSpPr>
              <p:sp>
                <p:nvSpPr>
                  <p:cNvPr id="51" name="Freeform 138">
                    <a:extLst>
                      <a:ext uri="{FF2B5EF4-FFF2-40B4-BE49-F238E27FC236}">
                        <a16:creationId xmlns:a16="http://schemas.microsoft.com/office/drawing/2014/main" id="{7F85971C-A124-4B34-BDB9-07513ED367DF}"/>
                      </a:ext>
                    </a:extLst>
                  </p:cNvPr>
                  <p:cNvSpPr>
                    <a:spLocks/>
                  </p:cNvSpPr>
                  <p:nvPr/>
                </p:nvSpPr>
                <p:spPr bwMode="auto">
                  <a:xfrm>
                    <a:off x="5799138" y="3336926"/>
                    <a:ext cx="195263" cy="193675"/>
                  </a:xfrm>
                  <a:custGeom>
                    <a:avLst/>
                    <a:gdLst>
                      <a:gd name="T0" fmla="*/ 140 w 140"/>
                      <a:gd name="T1" fmla="*/ 117 h 140"/>
                      <a:gd name="T2" fmla="*/ 117 w 140"/>
                      <a:gd name="T3" fmla="*/ 140 h 140"/>
                      <a:gd name="T4" fmla="*/ 23 w 140"/>
                      <a:gd name="T5" fmla="*/ 140 h 140"/>
                      <a:gd name="T6" fmla="*/ 0 w 140"/>
                      <a:gd name="T7" fmla="*/ 117 h 140"/>
                      <a:gd name="T8" fmla="*/ 0 w 140"/>
                      <a:gd name="T9" fmla="*/ 23 h 140"/>
                      <a:gd name="T10" fmla="*/ 23 w 140"/>
                      <a:gd name="T11" fmla="*/ 0 h 140"/>
                      <a:gd name="T12" fmla="*/ 117 w 140"/>
                      <a:gd name="T13" fmla="*/ 0 h 140"/>
                      <a:gd name="T14" fmla="*/ 140 w 140"/>
                      <a:gd name="T15" fmla="*/ 23 h 140"/>
                      <a:gd name="T16" fmla="*/ 140 w 1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40">
                        <a:moveTo>
                          <a:pt x="140" y="117"/>
                        </a:moveTo>
                        <a:cubicBezTo>
                          <a:pt x="140" y="130"/>
                          <a:pt x="130" y="140"/>
                          <a:pt x="117" y="140"/>
                        </a:cubicBezTo>
                        <a:cubicBezTo>
                          <a:pt x="23" y="140"/>
                          <a:pt x="23" y="140"/>
                          <a:pt x="23" y="140"/>
                        </a:cubicBezTo>
                        <a:cubicBezTo>
                          <a:pt x="10" y="140"/>
                          <a:pt x="0" y="130"/>
                          <a:pt x="0" y="117"/>
                        </a:cubicBezTo>
                        <a:cubicBezTo>
                          <a:pt x="0" y="23"/>
                          <a:pt x="0" y="23"/>
                          <a:pt x="0" y="23"/>
                        </a:cubicBezTo>
                        <a:cubicBezTo>
                          <a:pt x="0" y="10"/>
                          <a:pt x="10" y="0"/>
                          <a:pt x="23" y="0"/>
                        </a:cubicBezTo>
                        <a:cubicBezTo>
                          <a:pt x="117" y="0"/>
                          <a:pt x="117" y="0"/>
                          <a:pt x="117" y="0"/>
                        </a:cubicBezTo>
                        <a:cubicBezTo>
                          <a:pt x="130" y="0"/>
                          <a:pt x="140" y="10"/>
                          <a:pt x="140" y="23"/>
                        </a:cubicBezTo>
                        <a:lnTo>
                          <a:pt x="140" y="117"/>
                        </a:lnTo>
                        <a:close/>
                      </a:path>
                    </a:pathLst>
                  </a:custGeom>
                  <a:solidFill>
                    <a:schemeClr val="accent3">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2" name="Freeform 237">
                    <a:extLst>
                      <a:ext uri="{FF2B5EF4-FFF2-40B4-BE49-F238E27FC236}">
                        <a16:creationId xmlns:a16="http://schemas.microsoft.com/office/drawing/2014/main" id="{CCA9B83D-4F49-4BF2-8689-0D4A6825FC08}"/>
                      </a:ext>
                    </a:extLst>
                  </p:cNvPr>
                  <p:cNvSpPr>
                    <a:spLocks noChangeAspect="1" noChangeArrowheads="1"/>
                  </p:cNvSpPr>
                  <p:nvPr/>
                </p:nvSpPr>
                <p:spPr bwMode="auto">
                  <a:xfrm>
                    <a:off x="5844293" y="3395213"/>
                    <a:ext cx="104953" cy="77101"/>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62524" tIns="81261" rIns="162524" bIns="81261" anchor="ctr"/>
                  <a:lstStyle/>
                  <a:p>
                    <a:pPr>
                      <a:defRPr/>
                    </a:pPr>
                    <a:endParaRPr lang="en-US" sz="1400" dirty="0">
                      <a:ea typeface="SimSun" charset="0"/>
                    </a:endParaRPr>
                  </a:p>
                </p:txBody>
              </p:sp>
            </p:grpSp>
            <p:grpSp>
              <p:nvGrpSpPr>
                <p:cNvPr id="34" name="Group 33">
                  <a:extLst>
                    <a:ext uri="{FF2B5EF4-FFF2-40B4-BE49-F238E27FC236}">
                      <a16:creationId xmlns:a16="http://schemas.microsoft.com/office/drawing/2014/main" id="{B8EEDEAC-C89B-4A42-8E41-1630DAF451A7}"/>
                    </a:ext>
                  </a:extLst>
                </p:cNvPr>
                <p:cNvGrpSpPr/>
                <p:nvPr/>
              </p:nvGrpSpPr>
              <p:grpSpPr>
                <a:xfrm>
                  <a:off x="5270501" y="3603626"/>
                  <a:ext cx="188913" cy="188913"/>
                  <a:chOff x="5270501" y="3603626"/>
                  <a:chExt cx="188913" cy="188913"/>
                </a:xfrm>
              </p:grpSpPr>
              <p:sp>
                <p:nvSpPr>
                  <p:cNvPr id="49" name="Freeform 93">
                    <a:extLst>
                      <a:ext uri="{FF2B5EF4-FFF2-40B4-BE49-F238E27FC236}">
                        <a16:creationId xmlns:a16="http://schemas.microsoft.com/office/drawing/2014/main" id="{F23FAECB-87BF-44E4-AB34-19086FF16209}"/>
                      </a:ext>
                    </a:extLst>
                  </p:cNvPr>
                  <p:cNvSpPr>
                    <a:spLocks/>
                  </p:cNvSpPr>
                  <p:nvPr/>
                </p:nvSpPr>
                <p:spPr bwMode="auto">
                  <a:xfrm>
                    <a:off x="5270501" y="3603626"/>
                    <a:ext cx="188913" cy="188913"/>
                  </a:xfrm>
                  <a:custGeom>
                    <a:avLst/>
                    <a:gdLst>
                      <a:gd name="T0" fmla="*/ 136 w 136"/>
                      <a:gd name="T1" fmla="*/ 114 h 136"/>
                      <a:gd name="T2" fmla="*/ 114 w 136"/>
                      <a:gd name="T3" fmla="*/ 136 h 136"/>
                      <a:gd name="T4" fmla="*/ 22 w 136"/>
                      <a:gd name="T5" fmla="*/ 136 h 136"/>
                      <a:gd name="T6" fmla="*/ 0 w 136"/>
                      <a:gd name="T7" fmla="*/ 114 h 136"/>
                      <a:gd name="T8" fmla="*/ 0 w 136"/>
                      <a:gd name="T9" fmla="*/ 22 h 136"/>
                      <a:gd name="T10" fmla="*/ 22 w 136"/>
                      <a:gd name="T11" fmla="*/ 0 h 136"/>
                      <a:gd name="T12" fmla="*/ 114 w 136"/>
                      <a:gd name="T13" fmla="*/ 0 h 136"/>
                      <a:gd name="T14" fmla="*/ 136 w 136"/>
                      <a:gd name="T15" fmla="*/ 22 h 136"/>
                      <a:gd name="T16" fmla="*/ 136 w 136"/>
                      <a:gd name="T17" fmla="*/ 1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136" y="114"/>
                        </a:moveTo>
                        <a:cubicBezTo>
                          <a:pt x="136" y="126"/>
                          <a:pt x="126" y="136"/>
                          <a:pt x="114" y="136"/>
                        </a:cubicBezTo>
                        <a:cubicBezTo>
                          <a:pt x="22" y="136"/>
                          <a:pt x="22" y="136"/>
                          <a:pt x="22" y="136"/>
                        </a:cubicBezTo>
                        <a:cubicBezTo>
                          <a:pt x="10" y="136"/>
                          <a:pt x="0" y="126"/>
                          <a:pt x="0" y="114"/>
                        </a:cubicBezTo>
                        <a:cubicBezTo>
                          <a:pt x="0" y="22"/>
                          <a:pt x="0" y="22"/>
                          <a:pt x="0" y="22"/>
                        </a:cubicBezTo>
                        <a:cubicBezTo>
                          <a:pt x="0" y="10"/>
                          <a:pt x="10" y="0"/>
                          <a:pt x="22" y="0"/>
                        </a:cubicBezTo>
                        <a:cubicBezTo>
                          <a:pt x="114" y="0"/>
                          <a:pt x="114" y="0"/>
                          <a:pt x="114" y="0"/>
                        </a:cubicBezTo>
                        <a:cubicBezTo>
                          <a:pt x="126" y="0"/>
                          <a:pt x="136" y="10"/>
                          <a:pt x="136" y="22"/>
                        </a:cubicBezTo>
                        <a:lnTo>
                          <a:pt x="136" y="114"/>
                        </a:lnTo>
                        <a:close/>
                      </a:path>
                    </a:pathLst>
                  </a:custGeom>
                  <a:solidFill>
                    <a:schemeClr val="accent4">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0" name="AutoShape 84">
                    <a:extLst>
                      <a:ext uri="{FF2B5EF4-FFF2-40B4-BE49-F238E27FC236}">
                        <a16:creationId xmlns:a16="http://schemas.microsoft.com/office/drawing/2014/main" id="{5A23624A-F1FD-4B37-9EBD-81680CEC772D}"/>
                      </a:ext>
                    </a:extLst>
                  </p:cNvPr>
                  <p:cNvSpPr>
                    <a:spLocks noChangeAspect="1"/>
                  </p:cNvSpPr>
                  <p:nvPr/>
                </p:nvSpPr>
                <p:spPr bwMode="auto">
                  <a:xfrm>
                    <a:off x="5313222" y="3646126"/>
                    <a:ext cx="103470" cy="103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35437" tIns="135437" rIns="135437" bIns="135437" anchor="ctr"/>
                  <a:lstStyle/>
                  <a:p>
                    <a:pPr defTabSz="1218654">
                      <a:defRPr/>
                    </a:pPr>
                    <a:endParaRPr lang="es-ES" sz="8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36" name="Group 35">
                  <a:extLst>
                    <a:ext uri="{FF2B5EF4-FFF2-40B4-BE49-F238E27FC236}">
                      <a16:creationId xmlns:a16="http://schemas.microsoft.com/office/drawing/2014/main" id="{A87BDD19-2714-41B3-AB5E-B8F386A08005}"/>
                    </a:ext>
                  </a:extLst>
                </p:cNvPr>
                <p:cNvGrpSpPr/>
                <p:nvPr/>
              </p:nvGrpSpPr>
              <p:grpSpPr>
                <a:xfrm>
                  <a:off x="5803901" y="3597276"/>
                  <a:ext cx="195263" cy="188913"/>
                  <a:chOff x="5803901" y="3597276"/>
                  <a:chExt cx="195263" cy="188913"/>
                </a:xfrm>
              </p:grpSpPr>
              <p:sp>
                <p:nvSpPr>
                  <p:cNvPr id="45" name="Freeform 85">
                    <a:extLst>
                      <a:ext uri="{FF2B5EF4-FFF2-40B4-BE49-F238E27FC236}">
                        <a16:creationId xmlns:a16="http://schemas.microsoft.com/office/drawing/2014/main" id="{C903FC3A-2881-48F1-8D7C-2691139E4DCA}"/>
                      </a:ext>
                    </a:extLst>
                  </p:cNvPr>
                  <p:cNvSpPr>
                    <a:spLocks/>
                  </p:cNvSpPr>
                  <p:nvPr/>
                </p:nvSpPr>
                <p:spPr bwMode="auto">
                  <a:xfrm>
                    <a:off x="5803901" y="3597276"/>
                    <a:ext cx="195263" cy="188913"/>
                  </a:xfrm>
                  <a:custGeom>
                    <a:avLst/>
                    <a:gdLst>
                      <a:gd name="T0" fmla="*/ 140 w 140"/>
                      <a:gd name="T1" fmla="*/ 115 h 136"/>
                      <a:gd name="T2" fmla="*/ 117 w 140"/>
                      <a:gd name="T3" fmla="*/ 136 h 136"/>
                      <a:gd name="T4" fmla="*/ 23 w 140"/>
                      <a:gd name="T5" fmla="*/ 136 h 136"/>
                      <a:gd name="T6" fmla="*/ 0 w 140"/>
                      <a:gd name="T7" fmla="*/ 115 h 136"/>
                      <a:gd name="T8" fmla="*/ 0 w 140"/>
                      <a:gd name="T9" fmla="*/ 22 h 136"/>
                      <a:gd name="T10" fmla="*/ 23 w 140"/>
                      <a:gd name="T11" fmla="*/ 0 h 136"/>
                      <a:gd name="T12" fmla="*/ 117 w 140"/>
                      <a:gd name="T13" fmla="*/ 0 h 136"/>
                      <a:gd name="T14" fmla="*/ 140 w 140"/>
                      <a:gd name="T15" fmla="*/ 22 h 136"/>
                      <a:gd name="T16" fmla="*/ 140 w 140"/>
                      <a:gd name="T17" fmla="*/ 1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36">
                        <a:moveTo>
                          <a:pt x="140" y="115"/>
                        </a:moveTo>
                        <a:cubicBezTo>
                          <a:pt x="140" y="128"/>
                          <a:pt x="129" y="136"/>
                          <a:pt x="117" y="136"/>
                        </a:cubicBezTo>
                        <a:cubicBezTo>
                          <a:pt x="23" y="136"/>
                          <a:pt x="23" y="136"/>
                          <a:pt x="23" y="136"/>
                        </a:cubicBezTo>
                        <a:cubicBezTo>
                          <a:pt x="10" y="136"/>
                          <a:pt x="0" y="128"/>
                          <a:pt x="0" y="115"/>
                        </a:cubicBezTo>
                        <a:cubicBezTo>
                          <a:pt x="0" y="22"/>
                          <a:pt x="0" y="22"/>
                          <a:pt x="0" y="22"/>
                        </a:cubicBezTo>
                        <a:cubicBezTo>
                          <a:pt x="0" y="9"/>
                          <a:pt x="10" y="0"/>
                          <a:pt x="23" y="0"/>
                        </a:cubicBezTo>
                        <a:cubicBezTo>
                          <a:pt x="117" y="0"/>
                          <a:pt x="117" y="0"/>
                          <a:pt x="117" y="0"/>
                        </a:cubicBezTo>
                        <a:cubicBezTo>
                          <a:pt x="129" y="0"/>
                          <a:pt x="140" y="9"/>
                          <a:pt x="140" y="22"/>
                        </a:cubicBezTo>
                        <a:lnTo>
                          <a:pt x="140" y="115"/>
                        </a:lnTo>
                        <a:close/>
                      </a:path>
                    </a:pathLst>
                  </a:custGeom>
                  <a:solidFill>
                    <a:schemeClr val="accent2">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6" name="AutoShape 38">
                    <a:extLst>
                      <a:ext uri="{FF2B5EF4-FFF2-40B4-BE49-F238E27FC236}">
                        <a16:creationId xmlns:a16="http://schemas.microsoft.com/office/drawing/2014/main" id="{36837B83-BF4F-48F1-84A4-F37F9885B34E}"/>
                      </a:ext>
                    </a:extLst>
                  </p:cNvPr>
                  <p:cNvSpPr>
                    <a:spLocks noChangeAspect="1"/>
                  </p:cNvSpPr>
                  <p:nvPr/>
                </p:nvSpPr>
                <p:spPr bwMode="auto">
                  <a:xfrm>
                    <a:off x="5851415" y="3641400"/>
                    <a:ext cx="100235" cy="1006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135437" tIns="135437" rIns="135437" bIns="135437" anchor="ctr"/>
                  <a:lstStyle/>
                  <a:p>
                    <a:pPr defTabSz="1218654">
                      <a:defRPr/>
                    </a:pPr>
                    <a:endParaRPr lang="es-ES" sz="8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37" name="Group 36">
                  <a:extLst>
                    <a:ext uri="{FF2B5EF4-FFF2-40B4-BE49-F238E27FC236}">
                      <a16:creationId xmlns:a16="http://schemas.microsoft.com/office/drawing/2014/main" id="{A9B06F99-3055-44A5-AAFC-9906C09E4018}"/>
                    </a:ext>
                  </a:extLst>
                </p:cNvPr>
                <p:cNvGrpSpPr/>
                <p:nvPr/>
              </p:nvGrpSpPr>
              <p:grpSpPr>
                <a:xfrm>
                  <a:off x="5270501" y="3859213"/>
                  <a:ext cx="195263" cy="188913"/>
                  <a:chOff x="5270501" y="3859213"/>
                  <a:chExt cx="195263" cy="188913"/>
                </a:xfrm>
              </p:grpSpPr>
              <p:sp>
                <p:nvSpPr>
                  <p:cNvPr id="43" name="Freeform 81">
                    <a:extLst>
                      <a:ext uri="{FF2B5EF4-FFF2-40B4-BE49-F238E27FC236}">
                        <a16:creationId xmlns:a16="http://schemas.microsoft.com/office/drawing/2014/main" id="{9D315304-5DB4-40F6-8FD8-57175AA17A62}"/>
                      </a:ext>
                    </a:extLst>
                  </p:cNvPr>
                  <p:cNvSpPr>
                    <a:spLocks/>
                  </p:cNvSpPr>
                  <p:nvPr/>
                </p:nvSpPr>
                <p:spPr bwMode="auto">
                  <a:xfrm>
                    <a:off x="5270501" y="3859213"/>
                    <a:ext cx="195263" cy="188913"/>
                  </a:xfrm>
                  <a:custGeom>
                    <a:avLst/>
                    <a:gdLst>
                      <a:gd name="T0" fmla="*/ 140 w 140"/>
                      <a:gd name="T1" fmla="*/ 115 h 136"/>
                      <a:gd name="T2" fmla="*/ 115 w 140"/>
                      <a:gd name="T3" fmla="*/ 136 h 136"/>
                      <a:gd name="T4" fmla="*/ 22 w 140"/>
                      <a:gd name="T5" fmla="*/ 136 h 136"/>
                      <a:gd name="T6" fmla="*/ 0 w 140"/>
                      <a:gd name="T7" fmla="*/ 115 h 136"/>
                      <a:gd name="T8" fmla="*/ 0 w 140"/>
                      <a:gd name="T9" fmla="*/ 22 h 136"/>
                      <a:gd name="T10" fmla="*/ 22 w 140"/>
                      <a:gd name="T11" fmla="*/ 0 h 136"/>
                      <a:gd name="T12" fmla="*/ 115 w 140"/>
                      <a:gd name="T13" fmla="*/ 0 h 136"/>
                      <a:gd name="T14" fmla="*/ 140 w 140"/>
                      <a:gd name="T15" fmla="*/ 22 h 136"/>
                      <a:gd name="T16" fmla="*/ 140 w 140"/>
                      <a:gd name="T17" fmla="*/ 1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36">
                        <a:moveTo>
                          <a:pt x="140" y="115"/>
                        </a:moveTo>
                        <a:cubicBezTo>
                          <a:pt x="140" y="128"/>
                          <a:pt x="128" y="136"/>
                          <a:pt x="115" y="136"/>
                        </a:cubicBezTo>
                        <a:cubicBezTo>
                          <a:pt x="22" y="136"/>
                          <a:pt x="22" y="136"/>
                          <a:pt x="22" y="136"/>
                        </a:cubicBezTo>
                        <a:cubicBezTo>
                          <a:pt x="9" y="136"/>
                          <a:pt x="0" y="128"/>
                          <a:pt x="0" y="115"/>
                        </a:cubicBezTo>
                        <a:cubicBezTo>
                          <a:pt x="0" y="22"/>
                          <a:pt x="0" y="22"/>
                          <a:pt x="0" y="22"/>
                        </a:cubicBezTo>
                        <a:cubicBezTo>
                          <a:pt x="0" y="9"/>
                          <a:pt x="9" y="0"/>
                          <a:pt x="22" y="0"/>
                        </a:cubicBezTo>
                        <a:cubicBezTo>
                          <a:pt x="115" y="0"/>
                          <a:pt x="115" y="0"/>
                          <a:pt x="115" y="0"/>
                        </a:cubicBezTo>
                        <a:cubicBezTo>
                          <a:pt x="128" y="0"/>
                          <a:pt x="140" y="9"/>
                          <a:pt x="140" y="22"/>
                        </a:cubicBezTo>
                        <a:lnTo>
                          <a:pt x="140" y="115"/>
                        </a:lnTo>
                        <a:close/>
                      </a:path>
                    </a:pathLst>
                  </a:custGeom>
                  <a:solidFill>
                    <a:schemeClr val="accent3">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4" name="Freeform 106">
                    <a:extLst>
                      <a:ext uri="{FF2B5EF4-FFF2-40B4-BE49-F238E27FC236}">
                        <a16:creationId xmlns:a16="http://schemas.microsoft.com/office/drawing/2014/main" id="{89C7BD97-1B0F-42ED-97F0-1D9242E2DBC9}"/>
                      </a:ext>
                    </a:extLst>
                  </p:cNvPr>
                  <p:cNvSpPr>
                    <a:spLocks noChangeAspect="1" noChangeArrowheads="1"/>
                  </p:cNvSpPr>
                  <p:nvPr/>
                </p:nvSpPr>
                <p:spPr bwMode="auto">
                  <a:xfrm>
                    <a:off x="5313953" y="3906781"/>
                    <a:ext cx="108358" cy="9377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p:spPr>
                <p:txBody>
                  <a:bodyPr wrap="none" lIns="325047" tIns="162523" rIns="325047" bIns="162523" anchor="ctr"/>
                  <a:lstStyle/>
                  <a:p>
                    <a:pPr>
                      <a:defRPr/>
                    </a:pPr>
                    <a:endParaRPr lang="en-US" sz="3200" dirty="0"/>
                  </a:p>
                </p:txBody>
              </p:sp>
            </p:grpSp>
            <p:grpSp>
              <p:nvGrpSpPr>
                <p:cNvPr id="38" name="Group 37">
                  <a:extLst>
                    <a:ext uri="{FF2B5EF4-FFF2-40B4-BE49-F238E27FC236}">
                      <a16:creationId xmlns:a16="http://schemas.microsoft.com/office/drawing/2014/main" id="{EB8481B3-FBBD-46A0-9B6C-8AE03F00D812}"/>
                    </a:ext>
                  </a:extLst>
                </p:cNvPr>
                <p:cNvGrpSpPr/>
                <p:nvPr/>
              </p:nvGrpSpPr>
              <p:grpSpPr>
                <a:xfrm>
                  <a:off x="5537201" y="3863976"/>
                  <a:ext cx="188913" cy="188913"/>
                  <a:chOff x="5537201" y="3863976"/>
                  <a:chExt cx="188913" cy="188913"/>
                </a:xfrm>
              </p:grpSpPr>
              <p:sp>
                <p:nvSpPr>
                  <p:cNvPr id="41" name="Freeform 98">
                    <a:extLst>
                      <a:ext uri="{FF2B5EF4-FFF2-40B4-BE49-F238E27FC236}">
                        <a16:creationId xmlns:a16="http://schemas.microsoft.com/office/drawing/2014/main" id="{D39D090F-29E9-4962-8A7B-92DD517314AA}"/>
                      </a:ext>
                    </a:extLst>
                  </p:cNvPr>
                  <p:cNvSpPr>
                    <a:spLocks/>
                  </p:cNvSpPr>
                  <p:nvPr/>
                </p:nvSpPr>
                <p:spPr bwMode="auto">
                  <a:xfrm>
                    <a:off x="5537201" y="3863976"/>
                    <a:ext cx="188913" cy="188913"/>
                  </a:xfrm>
                  <a:custGeom>
                    <a:avLst/>
                    <a:gdLst>
                      <a:gd name="T0" fmla="*/ 136 w 136"/>
                      <a:gd name="T1" fmla="*/ 114 h 136"/>
                      <a:gd name="T2" fmla="*/ 114 w 136"/>
                      <a:gd name="T3" fmla="*/ 136 h 136"/>
                      <a:gd name="T4" fmla="*/ 22 w 136"/>
                      <a:gd name="T5" fmla="*/ 136 h 136"/>
                      <a:gd name="T6" fmla="*/ 0 w 136"/>
                      <a:gd name="T7" fmla="*/ 114 h 136"/>
                      <a:gd name="T8" fmla="*/ 0 w 136"/>
                      <a:gd name="T9" fmla="*/ 22 h 136"/>
                      <a:gd name="T10" fmla="*/ 22 w 136"/>
                      <a:gd name="T11" fmla="*/ 0 h 136"/>
                      <a:gd name="T12" fmla="*/ 114 w 136"/>
                      <a:gd name="T13" fmla="*/ 0 h 136"/>
                      <a:gd name="T14" fmla="*/ 136 w 136"/>
                      <a:gd name="T15" fmla="*/ 22 h 136"/>
                      <a:gd name="T16" fmla="*/ 136 w 136"/>
                      <a:gd name="T17" fmla="*/ 1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136" y="114"/>
                        </a:moveTo>
                        <a:cubicBezTo>
                          <a:pt x="136" y="126"/>
                          <a:pt x="126" y="136"/>
                          <a:pt x="114" y="136"/>
                        </a:cubicBezTo>
                        <a:cubicBezTo>
                          <a:pt x="22" y="136"/>
                          <a:pt x="22" y="136"/>
                          <a:pt x="22" y="136"/>
                        </a:cubicBezTo>
                        <a:cubicBezTo>
                          <a:pt x="10" y="136"/>
                          <a:pt x="0" y="126"/>
                          <a:pt x="0" y="114"/>
                        </a:cubicBezTo>
                        <a:cubicBezTo>
                          <a:pt x="0" y="22"/>
                          <a:pt x="0" y="22"/>
                          <a:pt x="0" y="22"/>
                        </a:cubicBezTo>
                        <a:cubicBezTo>
                          <a:pt x="0" y="10"/>
                          <a:pt x="10" y="0"/>
                          <a:pt x="22" y="0"/>
                        </a:cubicBezTo>
                        <a:cubicBezTo>
                          <a:pt x="114" y="0"/>
                          <a:pt x="114" y="0"/>
                          <a:pt x="114" y="0"/>
                        </a:cubicBezTo>
                        <a:cubicBezTo>
                          <a:pt x="126" y="0"/>
                          <a:pt x="136" y="10"/>
                          <a:pt x="136" y="22"/>
                        </a:cubicBezTo>
                        <a:lnTo>
                          <a:pt x="136" y="114"/>
                        </a:lnTo>
                        <a:close/>
                      </a:path>
                    </a:pathLst>
                  </a:custGeom>
                  <a:solidFill>
                    <a:schemeClr val="accent4">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2" name="Freeform 165">
                    <a:extLst>
                      <a:ext uri="{FF2B5EF4-FFF2-40B4-BE49-F238E27FC236}">
                        <a16:creationId xmlns:a16="http://schemas.microsoft.com/office/drawing/2014/main" id="{F37540D2-B9D3-4596-AAE2-070D278AC240}"/>
                      </a:ext>
                    </a:extLst>
                  </p:cNvPr>
                  <p:cNvSpPr>
                    <a:spLocks noChangeAspect="1" noChangeArrowheads="1"/>
                  </p:cNvSpPr>
                  <p:nvPr/>
                </p:nvSpPr>
                <p:spPr bwMode="auto">
                  <a:xfrm>
                    <a:off x="5577134" y="3903895"/>
                    <a:ext cx="109047" cy="109075"/>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325047" tIns="162523" rIns="325047" bIns="162523" anchor="ctr"/>
                  <a:lstStyle/>
                  <a:p>
                    <a:pPr>
                      <a:defRPr/>
                    </a:pPr>
                    <a:endParaRPr lang="en-US" sz="3200" dirty="0"/>
                  </a:p>
                </p:txBody>
              </p:sp>
            </p:grpSp>
            <p:sp>
              <p:nvSpPr>
                <p:cNvPr id="40" name="Freeform 237">
                  <a:extLst>
                    <a:ext uri="{FF2B5EF4-FFF2-40B4-BE49-F238E27FC236}">
                      <a16:creationId xmlns:a16="http://schemas.microsoft.com/office/drawing/2014/main" id="{DD4D23B2-C49B-4AD4-BF8A-F7C6BC87598A}"/>
                    </a:ext>
                  </a:extLst>
                </p:cNvPr>
                <p:cNvSpPr>
                  <a:spLocks noChangeAspect="1" noChangeArrowheads="1"/>
                </p:cNvSpPr>
                <p:nvPr/>
              </p:nvSpPr>
              <p:spPr bwMode="auto">
                <a:xfrm>
                  <a:off x="5297553" y="4508358"/>
                  <a:ext cx="130046" cy="9553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62524" tIns="81261" rIns="162524" bIns="81261" anchor="ctr"/>
                <a:lstStyle/>
                <a:p>
                  <a:pPr>
                    <a:defRPr/>
                  </a:pPr>
                  <a:endParaRPr lang="en-US" sz="1400" dirty="0">
                    <a:ea typeface="SimSun" charset="0"/>
                  </a:endParaRPr>
                </a:p>
              </p:txBody>
            </p:sp>
            <p:sp>
              <p:nvSpPr>
                <p:cNvPr id="39" name="Freeform 110">
                  <a:extLst>
                    <a:ext uri="{FF2B5EF4-FFF2-40B4-BE49-F238E27FC236}">
                      <a16:creationId xmlns:a16="http://schemas.microsoft.com/office/drawing/2014/main" id="{5A9A2B48-2A01-4011-B775-446001EEEF6C}"/>
                    </a:ext>
                  </a:extLst>
                </p:cNvPr>
                <p:cNvSpPr>
                  <a:spLocks/>
                </p:cNvSpPr>
                <p:nvPr/>
              </p:nvSpPr>
              <p:spPr bwMode="auto">
                <a:xfrm>
                  <a:off x="5691188" y="3602038"/>
                  <a:ext cx="906462" cy="2003425"/>
                </a:xfrm>
                <a:custGeom>
                  <a:avLst/>
                  <a:gdLst>
                    <a:gd name="T0" fmla="*/ 485 w 653"/>
                    <a:gd name="T1" fmla="*/ 235 h 1443"/>
                    <a:gd name="T2" fmla="*/ 346 w 653"/>
                    <a:gd name="T3" fmla="*/ 20 h 1443"/>
                    <a:gd name="T4" fmla="*/ 342 w 653"/>
                    <a:gd name="T5" fmla="*/ 590 h 1443"/>
                    <a:gd name="T6" fmla="*/ 188 w 653"/>
                    <a:gd name="T7" fmla="*/ 190 h 1443"/>
                    <a:gd name="T8" fmla="*/ 86 w 653"/>
                    <a:gd name="T9" fmla="*/ 7 h 1443"/>
                    <a:gd name="T10" fmla="*/ 22 w 653"/>
                    <a:gd name="T11" fmla="*/ 191 h 1443"/>
                    <a:gd name="T12" fmla="*/ 107 w 653"/>
                    <a:gd name="T13" fmla="*/ 538 h 1443"/>
                    <a:gd name="T14" fmla="*/ 132 w 653"/>
                    <a:gd name="T15" fmla="*/ 1010 h 1443"/>
                    <a:gd name="T16" fmla="*/ 60 w 653"/>
                    <a:gd name="T17" fmla="*/ 1009 h 1443"/>
                    <a:gd name="T18" fmla="*/ 113 w 653"/>
                    <a:gd name="T19" fmla="*/ 1152 h 1443"/>
                    <a:gd name="T20" fmla="*/ 137 w 653"/>
                    <a:gd name="T21" fmla="*/ 1433 h 1443"/>
                    <a:gd name="T22" fmla="*/ 563 w 653"/>
                    <a:gd name="T23" fmla="*/ 1443 h 1443"/>
                    <a:gd name="T24" fmla="*/ 622 w 653"/>
                    <a:gd name="T25" fmla="*/ 644 h 1443"/>
                    <a:gd name="T26" fmla="*/ 485 w 653"/>
                    <a:gd name="T27" fmla="*/ 235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3" h="1443">
                      <a:moveTo>
                        <a:pt x="485" y="235"/>
                      </a:moveTo>
                      <a:cubicBezTo>
                        <a:pt x="440" y="138"/>
                        <a:pt x="415" y="20"/>
                        <a:pt x="346" y="20"/>
                      </a:cubicBezTo>
                      <a:cubicBezTo>
                        <a:pt x="342" y="590"/>
                        <a:pt x="342" y="590"/>
                        <a:pt x="342" y="590"/>
                      </a:cubicBezTo>
                      <a:cubicBezTo>
                        <a:pt x="342" y="590"/>
                        <a:pt x="196" y="234"/>
                        <a:pt x="188" y="190"/>
                      </a:cubicBezTo>
                      <a:cubicBezTo>
                        <a:pt x="181" y="146"/>
                        <a:pt x="150" y="14"/>
                        <a:pt x="86" y="7"/>
                      </a:cubicBezTo>
                      <a:cubicBezTo>
                        <a:pt x="23" y="0"/>
                        <a:pt x="0" y="115"/>
                        <a:pt x="22" y="191"/>
                      </a:cubicBezTo>
                      <a:cubicBezTo>
                        <a:pt x="63" y="339"/>
                        <a:pt x="101" y="424"/>
                        <a:pt x="107" y="538"/>
                      </a:cubicBezTo>
                      <a:cubicBezTo>
                        <a:pt x="114" y="642"/>
                        <a:pt x="13" y="718"/>
                        <a:pt x="132" y="1010"/>
                      </a:cubicBezTo>
                      <a:cubicBezTo>
                        <a:pt x="60" y="1009"/>
                        <a:pt x="60" y="1009"/>
                        <a:pt x="60" y="1009"/>
                      </a:cubicBezTo>
                      <a:cubicBezTo>
                        <a:pt x="60" y="1009"/>
                        <a:pt x="43" y="1054"/>
                        <a:pt x="113" y="1152"/>
                      </a:cubicBezTo>
                      <a:cubicBezTo>
                        <a:pt x="144" y="1195"/>
                        <a:pt x="142" y="1344"/>
                        <a:pt x="137" y="1433"/>
                      </a:cubicBezTo>
                      <a:cubicBezTo>
                        <a:pt x="563" y="1443"/>
                        <a:pt x="563" y="1443"/>
                        <a:pt x="563" y="1443"/>
                      </a:cubicBezTo>
                      <a:cubicBezTo>
                        <a:pt x="568" y="1265"/>
                        <a:pt x="597" y="791"/>
                        <a:pt x="622" y="644"/>
                      </a:cubicBezTo>
                      <a:cubicBezTo>
                        <a:pt x="653" y="457"/>
                        <a:pt x="522" y="316"/>
                        <a:pt x="485" y="235"/>
                      </a:cubicBezTo>
                      <a:close/>
                    </a:path>
                  </a:pathLst>
                </a:custGeom>
                <a:solidFill>
                  <a:srgbClr val="FFB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grpSp>
          <p:pic>
            <p:nvPicPr>
              <p:cNvPr id="10" name="Picture 2" descr="The power of LinkedIn marketing, and how to make it work for you ...">
                <a:extLst>
                  <a:ext uri="{FF2B5EF4-FFF2-40B4-BE49-F238E27FC236}">
                    <a16:creationId xmlns:a16="http://schemas.microsoft.com/office/drawing/2014/main" id="{CC3DE535-4496-453C-A3B4-19C9288092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6106" y="1953012"/>
                <a:ext cx="227243" cy="223439"/>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4" descr="Facebook - Free social media icons">
              <a:extLst>
                <a:ext uri="{FF2B5EF4-FFF2-40B4-BE49-F238E27FC236}">
                  <a16:creationId xmlns:a16="http://schemas.microsoft.com/office/drawing/2014/main" id="{963BCC2D-5850-4D24-89C3-AC539F82709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14478" y="2806018"/>
              <a:ext cx="216723" cy="2167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Instagram Square Color icon PNG and SVG Vector Free Download">
              <a:extLst>
                <a:ext uri="{FF2B5EF4-FFF2-40B4-BE49-F238E27FC236}">
                  <a16:creationId xmlns:a16="http://schemas.microsoft.com/office/drawing/2014/main" id="{AFE9F040-296F-4F45-942E-E75A3819A45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8992" y="2527547"/>
              <a:ext cx="224878" cy="224878"/>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descr="SEEK Job Search - Apps on Google Play">
            <a:extLst>
              <a:ext uri="{FF2B5EF4-FFF2-40B4-BE49-F238E27FC236}">
                <a16:creationId xmlns:a16="http://schemas.microsoft.com/office/drawing/2014/main" id="{F4510227-5BC5-40A9-B62D-4F084A2953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2241" y="2789490"/>
            <a:ext cx="299838" cy="2998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418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2885B-763B-45B5-92FF-6C770A2820D3}"/>
              </a:ext>
            </a:extLst>
          </p:cNvPr>
          <p:cNvSpPr txBox="1">
            <a:spLocks/>
          </p:cNvSpPr>
          <p:nvPr/>
        </p:nvSpPr>
        <p:spPr>
          <a:xfrm>
            <a:off x="412124" y="562448"/>
            <a:ext cx="11530883" cy="708029"/>
          </a:xfrm>
          <a:prstGeom prst="rect">
            <a:avLst/>
          </a:prstGeom>
        </p:spPr>
        <p:txBody>
          <a:bodyPr>
            <a:normAutofit/>
          </a:bodyPr>
          <a:lstStyle>
            <a:lvl1pPr algn="l" defTabSz="1225450" rtl="0" eaLnBrk="1" latinLnBrk="0" hangingPunct="1">
              <a:lnSpc>
                <a:spcPct val="90000"/>
              </a:lnSpc>
              <a:spcBef>
                <a:spcPct val="0"/>
              </a:spcBef>
              <a:buNone/>
              <a:defRPr sz="3000" b="1" i="0" kern="1200" baseline="0">
                <a:solidFill>
                  <a:srgbClr val="58595A"/>
                </a:solidFill>
                <a:latin typeface="Nexa Bold" panose="02000000000000000000" pitchFamily="50" charset="0"/>
                <a:ea typeface="Arial" charset="0"/>
                <a:cs typeface="Arial" charset="0"/>
              </a:defRPr>
            </a:lvl1pPr>
          </a:lstStyle>
          <a:p>
            <a:r>
              <a:rPr lang="en-AU" sz="3467" dirty="0">
                <a:solidFill>
                  <a:schemeClr val="bg2">
                    <a:lumMod val="25000"/>
                  </a:schemeClr>
                </a:solidFill>
              </a:rPr>
              <a:t>New Collar Opportunities</a:t>
            </a:r>
          </a:p>
        </p:txBody>
      </p:sp>
      <p:sp>
        <p:nvSpPr>
          <p:cNvPr id="3" name="Content Placeholder 5">
            <a:extLst>
              <a:ext uri="{FF2B5EF4-FFF2-40B4-BE49-F238E27FC236}">
                <a16:creationId xmlns:a16="http://schemas.microsoft.com/office/drawing/2014/main" id="{64A638FC-5B9E-4F5D-BFDD-ECDFC89900BC}"/>
              </a:ext>
            </a:extLst>
          </p:cNvPr>
          <p:cNvSpPr txBox="1">
            <a:spLocks/>
          </p:cNvSpPr>
          <p:nvPr/>
        </p:nvSpPr>
        <p:spPr>
          <a:xfrm>
            <a:off x="412124" y="1156178"/>
            <a:ext cx="11132176" cy="4782983"/>
          </a:xfrm>
          <a:prstGeom prst="rect">
            <a:avLst/>
          </a:prstGeom>
        </p:spPr>
        <p:txBody>
          <a:bodyPr/>
          <a:lstStyle>
            <a:lvl1pPr marL="0" indent="0" algn="l" defTabSz="1225450" rtl="0" eaLnBrk="1" latinLnBrk="0" hangingPunct="1">
              <a:lnSpc>
                <a:spcPct val="150000"/>
              </a:lnSpc>
              <a:spcBef>
                <a:spcPts val="1000"/>
              </a:spcBef>
              <a:buFont typeface="Arial"/>
              <a:buNone/>
              <a:defRPr sz="2200" kern="1200" baseline="0">
                <a:solidFill>
                  <a:srgbClr val="58595A"/>
                </a:solidFill>
                <a:latin typeface="+mj-lt"/>
                <a:ea typeface="Berling" panose="00000500000000000000" pitchFamily="50" charset="0"/>
                <a:cs typeface="Berling" panose="00000500000000000000" pitchFamily="50" charset="0"/>
              </a:defRPr>
            </a:lvl1pPr>
            <a:lvl2pPr marL="0" indent="0" algn="l" defTabSz="1225450" rtl="0" eaLnBrk="1" latinLnBrk="0" hangingPunct="1">
              <a:lnSpc>
                <a:spcPct val="120000"/>
              </a:lnSpc>
              <a:spcBef>
                <a:spcPts val="0"/>
              </a:spcBef>
              <a:spcAft>
                <a:spcPts val="1000"/>
              </a:spcAft>
              <a:buFont typeface="Arial"/>
              <a:buNone/>
              <a:defRPr sz="1800" kern="1200" baseline="0">
                <a:solidFill>
                  <a:srgbClr val="58595A"/>
                </a:solidFill>
                <a:latin typeface="Berling" panose="00000500000000000000" pitchFamily="50" charset="0"/>
                <a:ea typeface="Berling" panose="00000500000000000000" pitchFamily="50" charset="0"/>
                <a:cs typeface="Berling" panose="00000500000000000000" pitchFamily="50" charset="0"/>
              </a:defRPr>
            </a:lvl2pPr>
            <a:lvl3pPr marL="324013" indent="-324000" algn="l" defTabSz="324013" rtl="0" eaLnBrk="1" latinLnBrk="0" hangingPunct="1">
              <a:lnSpc>
                <a:spcPct val="120000"/>
              </a:lnSpc>
              <a:spcBef>
                <a:spcPts val="0"/>
              </a:spcBef>
              <a:spcAft>
                <a:spcPts val="300"/>
              </a:spcAft>
              <a:buClr>
                <a:schemeClr val="accent1"/>
              </a:buClr>
              <a:buSzPct val="120000"/>
              <a:buFont typeface="Arial"/>
              <a:buChar char="•"/>
              <a:tabLst>
                <a:tab pos="324013" algn="l"/>
                <a:tab pos="648027" algn="l"/>
              </a:tabLst>
              <a:defRPr sz="1800" kern="1200" baseline="0">
                <a:solidFill>
                  <a:srgbClr val="58595A"/>
                </a:solidFill>
                <a:latin typeface="Berling" panose="00000500000000000000" pitchFamily="50" charset="0"/>
                <a:ea typeface="Berling" panose="00000500000000000000" pitchFamily="50" charset="0"/>
                <a:cs typeface="Berling" panose="00000500000000000000" pitchFamily="50" charset="0"/>
              </a:defRPr>
            </a:lvl3pPr>
            <a:lvl4pPr marL="324013" indent="-324000" algn="l" defTabSz="1225450" rtl="0" eaLnBrk="1" latinLnBrk="0" hangingPunct="1">
              <a:lnSpc>
                <a:spcPct val="120000"/>
              </a:lnSpc>
              <a:spcBef>
                <a:spcPts val="0"/>
              </a:spcBef>
              <a:spcAft>
                <a:spcPts val="300"/>
              </a:spcAft>
              <a:buFont typeface="+mj-lt"/>
              <a:buAutoNum type="arabicPeriod"/>
              <a:defRPr sz="1800" kern="1200" baseline="0">
                <a:solidFill>
                  <a:srgbClr val="58595A"/>
                </a:solidFill>
                <a:latin typeface="Berling" panose="00000500000000000000" pitchFamily="50" charset="0"/>
                <a:ea typeface="Berling" panose="00000500000000000000" pitchFamily="50" charset="0"/>
                <a:cs typeface="Berling" panose="00000500000000000000" pitchFamily="50" charset="0"/>
              </a:defRPr>
            </a:lvl4pPr>
            <a:lvl5pPr marL="0" indent="0" algn="l" defTabSz="1225450" rtl="0" eaLnBrk="1" latinLnBrk="0" hangingPunct="1">
              <a:lnSpc>
                <a:spcPct val="120000"/>
              </a:lnSpc>
              <a:spcBef>
                <a:spcPts val="600"/>
              </a:spcBef>
              <a:buFont typeface="Arial"/>
              <a:buNone/>
              <a:defRPr sz="1600" b="1" kern="1200" baseline="0">
                <a:solidFill>
                  <a:srgbClr val="58595A"/>
                </a:solidFill>
                <a:latin typeface="Nexa Bold" panose="02000000000000000000" pitchFamily="50" charset="0"/>
                <a:ea typeface="Berling" panose="00000500000000000000" pitchFamily="50" charset="0"/>
                <a:cs typeface="Berling" panose="00000500000000000000" pitchFamily="50" charset="0"/>
              </a:defRPr>
            </a:lvl5pPr>
            <a:lvl6pPr marL="288012" marR="0" indent="-324000" algn="l" defTabSz="360015" rtl="0" eaLnBrk="1" fontAlgn="auto" latinLnBrk="0" hangingPunct="1">
              <a:lnSpc>
                <a:spcPct val="120000"/>
              </a:lnSpc>
              <a:spcBef>
                <a:spcPts val="0"/>
              </a:spcBef>
              <a:spcAft>
                <a:spcPts val="300"/>
              </a:spcAft>
              <a:buClr>
                <a:schemeClr val="accent1"/>
              </a:buClr>
              <a:buSzPct val="120000"/>
              <a:buFont typeface="Arial"/>
              <a:buChar char="•"/>
              <a:tabLst/>
              <a:defRPr sz="1400" kern="1200">
                <a:solidFill>
                  <a:srgbClr val="58595A"/>
                </a:solidFill>
                <a:latin typeface="Berling" panose="00000500000000000000" pitchFamily="50" charset="0"/>
                <a:ea typeface="+mn-ea"/>
                <a:cs typeface="+mn-cs"/>
              </a:defRPr>
            </a:lvl6pPr>
            <a:lvl7pPr marL="324013" indent="-324000" algn="l" defTabSz="1225450" rtl="0" eaLnBrk="1" latinLnBrk="0" hangingPunct="1">
              <a:lnSpc>
                <a:spcPct val="120000"/>
              </a:lnSpc>
              <a:spcBef>
                <a:spcPts val="0"/>
              </a:spcBef>
              <a:spcAft>
                <a:spcPts val="300"/>
              </a:spcAft>
              <a:buFont typeface="+mj-lt"/>
              <a:buAutoNum type="arabicPeriod"/>
              <a:defRPr sz="1400" kern="1200">
                <a:solidFill>
                  <a:srgbClr val="58595A"/>
                </a:solidFill>
                <a:latin typeface="Berling" panose="00000500000000000000" pitchFamily="50" charset="0"/>
                <a:ea typeface="+mn-ea"/>
                <a:cs typeface="+mn-cs"/>
              </a:defRPr>
            </a:lvl7pPr>
            <a:lvl8pPr marL="0" indent="0" algn="l" defTabSz="1225450" rtl="0" eaLnBrk="1" latinLnBrk="0" hangingPunct="1">
              <a:lnSpc>
                <a:spcPct val="120000"/>
              </a:lnSpc>
              <a:spcBef>
                <a:spcPts val="200"/>
              </a:spcBef>
              <a:spcAft>
                <a:spcPts val="200"/>
              </a:spcAft>
              <a:buFont typeface="Arial"/>
              <a:buNone/>
              <a:defRPr sz="1000" kern="1200" baseline="0">
                <a:solidFill>
                  <a:srgbClr val="58595A"/>
                </a:solidFill>
                <a:latin typeface="Berling" panose="00000500000000000000" pitchFamily="50" charset="0"/>
                <a:ea typeface="+mn-ea"/>
                <a:cs typeface="+mn-cs"/>
              </a:defRPr>
            </a:lvl8pPr>
            <a:lvl9pPr marL="0" indent="0" algn="l" defTabSz="1225450" rtl="0" eaLnBrk="1" latinLnBrk="0" hangingPunct="1">
              <a:lnSpc>
                <a:spcPct val="120000"/>
              </a:lnSpc>
              <a:spcBef>
                <a:spcPts val="300"/>
              </a:spcBef>
              <a:spcAft>
                <a:spcPts val="300"/>
              </a:spcAft>
              <a:buFont typeface="Arial"/>
              <a:buNone/>
              <a:defRPr sz="800" i="1" kern="1200" baseline="0">
                <a:solidFill>
                  <a:srgbClr val="58595A"/>
                </a:solidFill>
                <a:latin typeface="Berling" panose="00000500000000000000" pitchFamily="50" charset="0"/>
                <a:ea typeface="+mn-ea"/>
                <a:cs typeface="+mn-cs"/>
              </a:defRPr>
            </a:lvl9pPr>
          </a:lstStyle>
          <a:p>
            <a:pPr>
              <a:lnSpc>
                <a:spcPts val="2400"/>
              </a:lnSpc>
              <a:spcBef>
                <a:spcPts val="600"/>
              </a:spcBef>
            </a:pPr>
            <a:r>
              <a:rPr lang="en-AU" sz="1400" dirty="0">
                <a:solidFill>
                  <a:schemeClr val="tx1"/>
                </a:solidFill>
                <a:latin typeface="Raleway" panose="020B0503030101060003" pitchFamily="34" charset="0"/>
                <a:ea typeface="Source Sans Pro" panose="020B0503030403020204" pitchFamily="34" charset="0"/>
              </a:rPr>
              <a:t>Highest demand specialist maritime and logistics new collar job roles seem to be in areas such as:</a:t>
            </a:r>
          </a:p>
          <a:p>
            <a:pPr marL="457189" indent="-457189">
              <a:lnSpc>
                <a:spcPts val="2200"/>
              </a:lnSpc>
              <a:spcBef>
                <a:spcPts val="600"/>
              </a:spcBef>
              <a:buFont typeface="+mj-lt"/>
              <a:buAutoNum type="arabicPeriod"/>
            </a:pPr>
            <a:r>
              <a:rPr lang="en-AU" sz="1400" b="1" dirty="0">
                <a:solidFill>
                  <a:schemeClr val="accent3">
                    <a:lumMod val="50000"/>
                  </a:schemeClr>
                </a:solidFill>
                <a:latin typeface="Raleway" panose="020B0503030101060003" pitchFamily="34" charset="0"/>
                <a:ea typeface="Source Sans Pro" panose="020B0503030403020204" pitchFamily="34" charset="0"/>
              </a:rPr>
              <a:t>Rail Track Engineering </a:t>
            </a:r>
            <a:r>
              <a:rPr lang="en-AU" sz="1400" dirty="0">
                <a:solidFill>
                  <a:schemeClr val="tx1"/>
                </a:solidFill>
                <a:latin typeface="Raleway" panose="020B0503030101060003" pitchFamily="34" charset="0"/>
                <a:ea typeface="Source Sans Pro" panose="020B0503030403020204" pitchFamily="34" charset="0"/>
              </a:rPr>
              <a:t>– Automation is transforming rail. From driverless trains to automated signals and management systems.  First major opportunity is the need for long-term technical and trades personnel to become leaders in the track engineering and rolling stock maintenance functions. </a:t>
            </a:r>
          </a:p>
          <a:p>
            <a:pPr marL="457189" indent="-457189">
              <a:lnSpc>
                <a:spcPts val="2200"/>
              </a:lnSpc>
              <a:spcBef>
                <a:spcPts val="600"/>
              </a:spcBef>
              <a:buFont typeface="+mj-lt"/>
              <a:buAutoNum type="arabicPeriod"/>
            </a:pPr>
            <a:r>
              <a:rPr lang="en-AU" sz="1400" b="1" dirty="0">
                <a:solidFill>
                  <a:schemeClr val="accent3">
                    <a:lumMod val="50000"/>
                  </a:schemeClr>
                </a:solidFill>
                <a:latin typeface="Raleway" panose="020B0503030101060003" pitchFamily="34" charset="0"/>
                <a:ea typeface="Source Sans Pro" panose="020B0503030403020204" pitchFamily="34" charset="0"/>
              </a:rPr>
              <a:t>Marine Engineering </a:t>
            </a:r>
            <a:r>
              <a:rPr lang="en-AU" sz="1400" dirty="0">
                <a:solidFill>
                  <a:schemeClr val="tx1"/>
                </a:solidFill>
                <a:latin typeface="Raleway" panose="020B0503030101060003" pitchFamily="34" charset="0"/>
                <a:ea typeface="Source Sans Pro" panose="020B0503030403020204" pitchFamily="34" charset="0"/>
              </a:rPr>
              <a:t>– Pilotless vessels and tugs, automation and use of remote sensor and management systems suggest new skills for roles supporting computerised maintenance and remote analysis. </a:t>
            </a:r>
          </a:p>
          <a:p>
            <a:pPr marL="457189" indent="-457189">
              <a:lnSpc>
                <a:spcPts val="2200"/>
              </a:lnSpc>
              <a:spcBef>
                <a:spcPts val="600"/>
              </a:spcBef>
              <a:buFont typeface="+mj-lt"/>
              <a:buAutoNum type="arabicPeriod"/>
            </a:pPr>
            <a:r>
              <a:rPr lang="en-AU" sz="1400" b="1" dirty="0">
                <a:solidFill>
                  <a:schemeClr val="accent3">
                    <a:lumMod val="50000"/>
                  </a:schemeClr>
                </a:solidFill>
                <a:latin typeface="Raleway" panose="020B0503030101060003" pitchFamily="34" charset="0"/>
                <a:ea typeface="Source Sans Pro" panose="020B0503030403020204" pitchFamily="34" charset="0"/>
              </a:rPr>
              <a:t>Port Technician/ Stevedore </a:t>
            </a:r>
            <a:r>
              <a:rPr lang="en-AU" sz="1400" dirty="0">
                <a:solidFill>
                  <a:schemeClr val="tx1"/>
                </a:solidFill>
                <a:latin typeface="Raleway" panose="020B0503030101060003" pitchFamily="34" charset="0"/>
                <a:ea typeface="Source Sans Pro" panose="020B0503030403020204" pitchFamily="34" charset="0"/>
              </a:rPr>
              <a:t>– Moving ports towards automated systems with autonomous vehicles, cranes, freight movement and mechatronic devices.</a:t>
            </a:r>
          </a:p>
          <a:p>
            <a:pPr marL="457189" indent="-457189">
              <a:lnSpc>
                <a:spcPts val="2200"/>
              </a:lnSpc>
              <a:spcBef>
                <a:spcPts val="600"/>
              </a:spcBef>
              <a:buFont typeface="+mj-lt"/>
              <a:buAutoNum type="arabicPeriod"/>
            </a:pPr>
            <a:r>
              <a:rPr lang="en-AU" sz="1400" b="1" dirty="0">
                <a:solidFill>
                  <a:schemeClr val="accent3">
                    <a:lumMod val="50000"/>
                  </a:schemeClr>
                </a:solidFill>
                <a:latin typeface="Raleway" panose="020B0503030101060003" pitchFamily="34" charset="0"/>
                <a:ea typeface="Source Sans Pro" panose="020B0503030403020204" pitchFamily="34" charset="0"/>
              </a:rPr>
              <a:t>Logistics analyst and freight tracking operator </a:t>
            </a:r>
            <a:r>
              <a:rPr lang="en-AU" sz="1400" dirty="0">
                <a:solidFill>
                  <a:schemeClr val="accent3">
                    <a:lumMod val="50000"/>
                  </a:schemeClr>
                </a:solidFill>
                <a:latin typeface="Raleway" panose="020B0503030101060003" pitchFamily="34" charset="0"/>
                <a:ea typeface="Source Sans Pro" panose="020B0503030403020204" pitchFamily="34" charset="0"/>
              </a:rPr>
              <a:t>– </a:t>
            </a:r>
            <a:r>
              <a:rPr lang="en-AU" sz="1400" dirty="0">
                <a:solidFill>
                  <a:schemeClr val="tx1"/>
                </a:solidFill>
                <a:latin typeface="Raleway" panose="020B0503030101060003" pitchFamily="34" charset="0"/>
                <a:ea typeface="Source Sans Pro" panose="020B0503030403020204" pitchFamily="34" charset="0"/>
              </a:rPr>
              <a:t>As </a:t>
            </a:r>
            <a:r>
              <a:rPr lang="en-AU" sz="1400" b="0" i="0" dirty="0">
                <a:solidFill>
                  <a:schemeClr val="tx1"/>
                </a:solidFill>
                <a:effectLst/>
                <a:latin typeface="Raleway" panose="020B0503030101060003" pitchFamily="34" charset="0"/>
              </a:rPr>
              <a:t>autonomous trucks and fleets the management of logistics </a:t>
            </a:r>
            <a:r>
              <a:rPr lang="en-AU" sz="1400" dirty="0">
                <a:solidFill>
                  <a:schemeClr val="tx1"/>
                </a:solidFill>
                <a:latin typeface="Raleway" panose="020B0503030101060003" pitchFamily="34" charset="0"/>
              </a:rPr>
              <a:t>activities and use of new technologies to accomplish last mile delivery (e.g., drones) require new skill sets</a:t>
            </a:r>
            <a:r>
              <a:rPr lang="en-AU" sz="1400" b="0" i="0" dirty="0">
                <a:solidFill>
                  <a:schemeClr val="tx1"/>
                </a:solidFill>
                <a:effectLst/>
                <a:latin typeface="Raleway" panose="020B0503030101060003" pitchFamily="34" charset="0"/>
              </a:rPr>
              <a:t>.</a:t>
            </a:r>
          </a:p>
          <a:p>
            <a:pPr marL="457189" indent="-457189">
              <a:lnSpc>
                <a:spcPts val="2200"/>
              </a:lnSpc>
              <a:spcBef>
                <a:spcPts val="600"/>
              </a:spcBef>
              <a:buFont typeface="+mj-lt"/>
              <a:buAutoNum type="arabicPeriod"/>
            </a:pPr>
            <a:r>
              <a:rPr lang="en-AU" sz="1400" b="1" dirty="0">
                <a:solidFill>
                  <a:schemeClr val="accent3">
                    <a:lumMod val="50000"/>
                  </a:schemeClr>
                </a:solidFill>
                <a:latin typeface="Raleway" panose="020B0503030101060003" pitchFamily="34" charset="0"/>
              </a:rPr>
              <a:t>Design, plan and maintain warehouse automation </a:t>
            </a:r>
            <a:r>
              <a:rPr lang="en-AU" sz="1400" dirty="0">
                <a:solidFill>
                  <a:schemeClr val="tx1"/>
                </a:solidFill>
                <a:latin typeface="Raleway" panose="020B0503030101060003" pitchFamily="34" charset="0"/>
              </a:rPr>
              <a:t>– The movement goods and those that improve their handling (smart storage, AVG robots, optical recognition, etc), has reshaped roles and emphasises new skills for both leaders and workers.</a:t>
            </a:r>
          </a:p>
          <a:p>
            <a:pPr marL="457189" indent="-457189">
              <a:lnSpc>
                <a:spcPts val="2200"/>
              </a:lnSpc>
              <a:spcBef>
                <a:spcPts val="600"/>
              </a:spcBef>
              <a:buFont typeface="+mj-lt"/>
              <a:buAutoNum type="arabicPeriod"/>
            </a:pPr>
            <a:r>
              <a:rPr lang="en-AU" sz="1400" b="1" dirty="0">
                <a:solidFill>
                  <a:schemeClr val="accent3">
                    <a:lumMod val="50000"/>
                  </a:schemeClr>
                </a:solidFill>
                <a:latin typeface="Raleway" panose="020B0503030101060003" pitchFamily="34" charset="0"/>
              </a:rPr>
              <a:t>Supply chain data science and analytics </a:t>
            </a:r>
            <a:r>
              <a:rPr lang="en-AU" sz="1400" dirty="0">
                <a:solidFill>
                  <a:schemeClr val="tx2">
                    <a:lumMod val="75000"/>
                  </a:schemeClr>
                </a:solidFill>
                <a:latin typeface="Raleway" panose="020B0503030101060003" pitchFamily="34" charset="0"/>
              </a:rPr>
              <a:t>– Throughout the supply chain the collection, analysis and production of insights (Internet of Things, nano and sensor tech, chatbots, etc.), predictive analytics and has reshaped the boundaries between roles and the visibility of the end customer’s experience to all involved in a value chain. </a:t>
            </a:r>
          </a:p>
        </p:txBody>
      </p:sp>
    </p:spTree>
    <p:extLst>
      <p:ext uri="{BB962C8B-B14F-4D97-AF65-F5344CB8AC3E}">
        <p14:creationId xmlns:p14="http://schemas.microsoft.com/office/powerpoint/2010/main" val="2930541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D02369-ED4F-474B-B887-ABABF34EDE8F}"/>
              </a:ext>
            </a:extLst>
          </p:cNvPr>
          <p:cNvSpPr/>
          <p:nvPr/>
        </p:nvSpPr>
        <p:spPr>
          <a:xfrm>
            <a:off x="9731715" y="114049"/>
            <a:ext cx="2373745" cy="10368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Raleway" panose="020B0503030101060003" pitchFamily="34" charset="0"/>
            </a:endParaRPr>
          </a:p>
        </p:txBody>
      </p:sp>
      <p:sp>
        <p:nvSpPr>
          <p:cNvPr id="3" name="Oval 10"/>
          <p:cNvSpPr/>
          <p:nvPr/>
        </p:nvSpPr>
        <p:spPr>
          <a:xfrm>
            <a:off x="4351319" y="1741501"/>
            <a:ext cx="3869092" cy="3869089"/>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29">
              <a:latin typeface="Raleway" panose="020B0503030101060003" pitchFamily="34" charset="0"/>
              <a:cs typeface="Gotham Light" pitchFamily="50" charset="0"/>
            </a:endParaRPr>
          </a:p>
        </p:txBody>
      </p:sp>
      <p:sp>
        <p:nvSpPr>
          <p:cNvPr id="89" name="Freeform: Shape 5"/>
          <p:cNvSpPr/>
          <p:nvPr/>
        </p:nvSpPr>
        <p:spPr>
          <a:xfrm>
            <a:off x="887080" y="1710214"/>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195">
              <a:latin typeface="Raleway" panose="020B0503030101060003" pitchFamily="34" charset="0"/>
              <a:cs typeface="Gotham Light" pitchFamily="50" charset="0"/>
            </a:endParaRPr>
          </a:p>
        </p:txBody>
      </p:sp>
      <p:sp>
        <p:nvSpPr>
          <p:cNvPr id="90" name="TextBox 89"/>
          <p:cNvSpPr txBox="1"/>
          <p:nvPr/>
        </p:nvSpPr>
        <p:spPr>
          <a:xfrm>
            <a:off x="1211349" y="1909860"/>
            <a:ext cx="2707665" cy="666529"/>
          </a:xfrm>
          <a:prstGeom prst="rect">
            <a:avLst/>
          </a:prstGeom>
          <a:noFill/>
        </p:spPr>
        <p:txBody>
          <a:bodyPr wrap="square" rtlCol="0">
            <a:spAutoFit/>
          </a:bodyPr>
          <a:lstStyle/>
          <a:p>
            <a:pPr defTabSz="238794">
              <a:lnSpc>
                <a:spcPct val="150000"/>
              </a:lnSpc>
            </a:pPr>
            <a:r>
              <a:rPr lang="en-A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Design of ports and distribution systems have to conform to not only safety, but improved  environmental considerations. </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91" name="TextBox 90"/>
          <p:cNvSpPr txBox="1"/>
          <p:nvPr/>
        </p:nvSpPr>
        <p:spPr>
          <a:xfrm>
            <a:off x="1211347" y="1661032"/>
            <a:ext cx="2921744" cy="317010"/>
          </a:xfrm>
          <a:prstGeom prst="rect">
            <a:avLst/>
          </a:prstGeom>
          <a:noFill/>
        </p:spPr>
        <p:txBody>
          <a:bodyPr wrap="square" rtlCol="0">
            <a:spAutoFit/>
          </a:bodyPr>
          <a:lstStyle/>
          <a:p>
            <a:r>
              <a:rPr lang="en-US" sz="1460" dirty="0">
                <a:solidFill>
                  <a:srgbClr val="C00000"/>
                </a:solidFill>
                <a:latin typeface="Raleway" panose="020B0503030101060003" pitchFamily="34" charset="0"/>
                <a:ea typeface="Merriweather Bold" panose="02060503050406030704" pitchFamily="18" charset="-52"/>
                <a:cs typeface="Gotham Light" pitchFamily="50" charset="0"/>
              </a:rPr>
              <a:t>Environmental engineer</a:t>
            </a:r>
            <a:endParaRPr lang="ru-RU" sz="1460" dirty="0">
              <a:solidFill>
                <a:srgbClr val="C00000"/>
              </a:solidFill>
              <a:latin typeface="Raleway" panose="020B0503030101060003" pitchFamily="34" charset="0"/>
              <a:ea typeface="Merriweather Bold" panose="02060503050406030704" pitchFamily="18" charset="-52"/>
              <a:cs typeface="Gotham Light" pitchFamily="50" charset="0"/>
            </a:endParaRPr>
          </a:p>
        </p:txBody>
      </p:sp>
      <p:sp>
        <p:nvSpPr>
          <p:cNvPr id="92" name="Freeform: Shape 5"/>
          <p:cNvSpPr/>
          <p:nvPr/>
        </p:nvSpPr>
        <p:spPr>
          <a:xfrm>
            <a:off x="887080" y="2723254"/>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878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195">
              <a:latin typeface="Raleway" panose="020B0503030101060003" pitchFamily="34" charset="0"/>
              <a:cs typeface="Gotham Light" pitchFamily="50" charset="0"/>
            </a:endParaRPr>
          </a:p>
        </p:txBody>
      </p:sp>
      <p:sp>
        <p:nvSpPr>
          <p:cNvPr id="93" name="TextBox 92"/>
          <p:cNvSpPr txBox="1"/>
          <p:nvPr/>
        </p:nvSpPr>
        <p:spPr>
          <a:xfrm>
            <a:off x="1211349" y="2897175"/>
            <a:ext cx="2569479" cy="865943"/>
          </a:xfrm>
          <a:prstGeom prst="rect">
            <a:avLst/>
          </a:prstGeom>
          <a:noFill/>
        </p:spPr>
        <p:txBody>
          <a:bodyPr wrap="square" rtlCol="0">
            <a:spAutoFit/>
          </a:bodyPr>
          <a:lstStyle/>
          <a:p>
            <a:pPr defTabSz="238794">
              <a:lnSpc>
                <a:spcPct val="150000"/>
              </a:lnSpc>
            </a:pPr>
            <a:r>
              <a:rPr lang="en-US"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Where m</a:t>
            </a:r>
            <a:r>
              <a:rPr lang="en-US" sz="863" i="1" dirty="0">
                <a:solidFill>
                  <a:schemeClr val="tx1">
                    <a:lumMod val="50000"/>
                    <a:lumOff val="50000"/>
                  </a:schemeClr>
                </a:solidFill>
                <a:latin typeface="Raleway" panose="020B0503030101060003" pitchFamily="34" charset="0"/>
                <a:ea typeface="Merriweather Bold" panose="02060503050406030704" pitchFamily="18" charset="-52"/>
                <a:cs typeface="Gotham Light" pitchFamily="50" charset="0"/>
              </a:rPr>
              <a:t>echatronic meets automation this role combines the traditional engineering work with project and process management</a:t>
            </a:r>
            <a:r>
              <a:rPr lang="ru-R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a:t>
            </a:r>
            <a:r>
              <a:rPr lang="en-A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 Ports and logistics companies will be major employers. </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94" name="TextBox 93"/>
          <p:cNvSpPr txBox="1"/>
          <p:nvPr/>
        </p:nvSpPr>
        <p:spPr>
          <a:xfrm>
            <a:off x="1211347" y="2646365"/>
            <a:ext cx="2787708" cy="317010"/>
          </a:xfrm>
          <a:prstGeom prst="rect">
            <a:avLst/>
          </a:prstGeom>
          <a:noFill/>
        </p:spPr>
        <p:txBody>
          <a:bodyPr wrap="square" rtlCol="0">
            <a:spAutoFit/>
          </a:bodyPr>
          <a:lstStyle/>
          <a:p>
            <a:r>
              <a:rPr lang="en-US" sz="1460" dirty="0">
                <a:solidFill>
                  <a:srgbClr val="878225"/>
                </a:solidFill>
                <a:latin typeface="Raleway" panose="020B0503030101060003" pitchFamily="34" charset="0"/>
                <a:ea typeface="Merriweather Bold" panose="02060503050406030704" pitchFamily="18" charset="-52"/>
                <a:cs typeface="Gotham Light" pitchFamily="50" charset="0"/>
              </a:rPr>
              <a:t>Control systems engineer</a:t>
            </a:r>
            <a:endParaRPr lang="ru-RU" sz="1460" dirty="0">
              <a:solidFill>
                <a:srgbClr val="878225"/>
              </a:solidFill>
              <a:latin typeface="Raleway" panose="020B0503030101060003" pitchFamily="34" charset="0"/>
              <a:ea typeface="Merriweather Bold" panose="02060503050406030704" pitchFamily="18" charset="-52"/>
              <a:cs typeface="Gotham Light" pitchFamily="50" charset="0"/>
            </a:endParaRPr>
          </a:p>
        </p:txBody>
      </p:sp>
      <p:sp>
        <p:nvSpPr>
          <p:cNvPr id="95" name="Freeform: Shape 5"/>
          <p:cNvSpPr/>
          <p:nvPr/>
        </p:nvSpPr>
        <p:spPr>
          <a:xfrm>
            <a:off x="8716101" y="2259592"/>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29">
              <a:latin typeface="Raleway" panose="020B0503030101060003" pitchFamily="34" charset="0"/>
              <a:cs typeface="Gotham Light" pitchFamily="50" charset="0"/>
            </a:endParaRPr>
          </a:p>
        </p:txBody>
      </p:sp>
      <p:sp>
        <p:nvSpPr>
          <p:cNvPr id="96" name="TextBox 95"/>
          <p:cNvSpPr txBox="1"/>
          <p:nvPr/>
        </p:nvSpPr>
        <p:spPr>
          <a:xfrm>
            <a:off x="9032809" y="2427591"/>
            <a:ext cx="2569479" cy="865943"/>
          </a:xfrm>
          <a:prstGeom prst="rect">
            <a:avLst/>
          </a:prstGeom>
          <a:noFill/>
        </p:spPr>
        <p:txBody>
          <a:bodyPr wrap="square" rtlCol="0">
            <a:spAutoFit/>
          </a:bodyPr>
          <a:lstStyle/>
          <a:p>
            <a:pPr defTabSz="238794">
              <a:lnSpc>
                <a:spcPct val="150000"/>
              </a:lnSpc>
            </a:pPr>
            <a:r>
              <a:rPr lang="en-US"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These roles replace distribution and account managers with those directly advocating for and helping customers achieve a successful sales outcome while optimising their experience.</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97" name="TextBox 96"/>
          <p:cNvSpPr txBox="1"/>
          <p:nvPr/>
        </p:nvSpPr>
        <p:spPr>
          <a:xfrm>
            <a:off x="9040368" y="2210410"/>
            <a:ext cx="2930496" cy="317010"/>
          </a:xfrm>
          <a:prstGeom prst="rect">
            <a:avLst/>
          </a:prstGeom>
          <a:noFill/>
        </p:spPr>
        <p:txBody>
          <a:bodyPr wrap="square" rtlCol="0">
            <a:spAutoFit/>
          </a:bodyPr>
          <a:lstStyle/>
          <a:p>
            <a:r>
              <a:rPr lang="en-US" sz="1460" b="1" dirty="0">
                <a:solidFill>
                  <a:schemeClr val="accent5">
                    <a:lumMod val="60000"/>
                    <a:lumOff val="40000"/>
                  </a:schemeClr>
                </a:solidFill>
                <a:latin typeface="Raleway" panose="020B0503030101060003" pitchFamily="34" charset="0"/>
                <a:ea typeface="Merriweather Bold" panose="02060503050406030704" pitchFamily="18" charset="-52"/>
                <a:cs typeface="Gotham Light" pitchFamily="50" charset="0"/>
              </a:rPr>
              <a:t>Fulfilment success manager</a:t>
            </a:r>
            <a:endParaRPr lang="ru-RU" sz="1460" b="1" dirty="0">
              <a:solidFill>
                <a:schemeClr val="accent5">
                  <a:lumMod val="60000"/>
                  <a:lumOff val="40000"/>
                </a:schemeClr>
              </a:solidFill>
              <a:latin typeface="Raleway" panose="020B0503030101060003" pitchFamily="34" charset="0"/>
              <a:ea typeface="Merriweather Bold" panose="02060503050406030704" pitchFamily="18" charset="-52"/>
              <a:cs typeface="Gotham Light" pitchFamily="50" charset="0"/>
            </a:endParaRPr>
          </a:p>
        </p:txBody>
      </p:sp>
      <p:sp>
        <p:nvSpPr>
          <p:cNvPr id="98" name="Freeform: Shape 5"/>
          <p:cNvSpPr/>
          <p:nvPr/>
        </p:nvSpPr>
        <p:spPr>
          <a:xfrm>
            <a:off x="8716101" y="3598833"/>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0066C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29">
              <a:latin typeface="Raleway" panose="020B0503030101060003" pitchFamily="34" charset="0"/>
              <a:cs typeface="Gotham Light" pitchFamily="50" charset="0"/>
            </a:endParaRPr>
          </a:p>
        </p:txBody>
      </p:sp>
      <p:sp>
        <p:nvSpPr>
          <p:cNvPr id="99" name="TextBox 98"/>
          <p:cNvSpPr txBox="1"/>
          <p:nvPr/>
        </p:nvSpPr>
        <p:spPr>
          <a:xfrm>
            <a:off x="9040369" y="3835423"/>
            <a:ext cx="2849243" cy="864660"/>
          </a:xfrm>
          <a:prstGeom prst="rect">
            <a:avLst/>
          </a:prstGeom>
          <a:noFill/>
        </p:spPr>
        <p:txBody>
          <a:bodyPr wrap="square" rtlCol="0">
            <a:spAutoFit/>
          </a:bodyPr>
          <a:lstStyle/>
          <a:p>
            <a:pPr defTabSz="238794">
              <a:lnSpc>
                <a:spcPct val="150000"/>
              </a:lnSpc>
            </a:pPr>
            <a:r>
              <a:rPr lang="en-US"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More Lean projects and transformation of warehouse, storage and distribution centres start with a virtual design and </a:t>
            </a:r>
            <a:r>
              <a:rPr lang="en-A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‘the ability to walk through’ design scenarios. </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100" name="TextBox 99"/>
          <p:cNvSpPr txBox="1"/>
          <p:nvPr/>
        </p:nvSpPr>
        <p:spPr>
          <a:xfrm>
            <a:off x="9040369" y="3549652"/>
            <a:ext cx="2711388" cy="317010"/>
          </a:xfrm>
          <a:prstGeom prst="rect">
            <a:avLst/>
          </a:prstGeom>
          <a:noFill/>
        </p:spPr>
        <p:txBody>
          <a:bodyPr wrap="square" rtlCol="0">
            <a:spAutoFit/>
          </a:bodyPr>
          <a:lstStyle/>
          <a:p>
            <a:r>
              <a:rPr lang="en-US" sz="1460" dirty="0">
                <a:solidFill>
                  <a:srgbClr val="0070C0"/>
                </a:solidFill>
                <a:latin typeface="Raleway" panose="020B0503030101060003" pitchFamily="34" charset="0"/>
                <a:ea typeface="Merriweather Bold" panose="02060503050406030704" pitchFamily="18" charset="-52"/>
                <a:cs typeface="Gotham Light" pitchFamily="50" charset="0"/>
              </a:rPr>
              <a:t>Virtual content creator</a:t>
            </a:r>
            <a:endParaRPr lang="ru-RU" sz="1460" dirty="0">
              <a:solidFill>
                <a:srgbClr val="0070C0"/>
              </a:solidFill>
              <a:latin typeface="Raleway" panose="020B0503030101060003" pitchFamily="34" charset="0"/>
              <a:ea typeface="Merriweather Bold" panose="02060503050406030704" pitchFamily="18" charset="-52"/>
              <a:cs typeface="Gotham Light" pitchFamily="50" charset="0"/>
            </a:endParaRPr>
          </a:p>
        </p:txBody>
      </p:sp>
      <p:sp>
        <p:nvSpPr>
          <p:cNvPr id="104" name="Freeform: Shape 5"/>
          <p:cNvSpPr/>
          <p:nvPr/>
        </p:nvSpPr>
        <p:spPr>
          <a:xfrm>
            <a:off x="895915" y="4068007"/>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195">
              <a:latin typeface="Raleway" panose="020B0503030101060003" pitchFamily="34" charset="0"/>
              <a:cs typeface="Gotham Light" pitchFamily="50" charset="0"/>
            </a:endParaRPr>
          </a:p>
        </p:txBody>
      </p:sp>
      <p:sp>
        <p:nvSpPr>
          <p:cNvPr id="105" name="TextBox 104"/>
          <p:cNvSpPr txBox="1"/>
          <p:nvPr/>
        </p:nvSpPr>
        <p:spPr>
          <a:xfrm>
            <a:off x="1192140" y="4220721"/>
            <a:ext cx="2948569" cy="1064972"/>
          </a:xfrm>
          <a:prstGeom prst="rect">
            <a:avLst/>
          </a:prstGeom>
          <a:noFill/>
        </p:spPr>
        <p:txBody>
          <a:bodyPr wrap="square" rtlCol="0">
            <a:spAutoFit/>
          </a:bodyPr>
          <a:lstStyle/>
          <a:p>
            <a:pPr defTabSz="238794">
              <a:lnSpc>
                <a:spcPct val="150000"/>
              </a:lnSpc>
            </a:pPr>
            <a:r>
              <a:rPr lang="en-US"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As Internet of Things (esp. edge tech) transforms control and reporting in logistics and transport new business models, processes and driverless vehicles will emerge. New forms of digital delivery management will see new jobs emerge</a:t>
            </a:r>
            <a:r>
              <a:rPr lang="ru-R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106" name="TextBox 105"/>
          <p:cNvSpPr txBox="1"/>
          <p:nvPr/>
        </p:nvSpPr>
        <p:spPr>
          <a:xfrm>
            <a:off x="1174548" y="3998900"/>
            <a:ext cx="3306397" cy="317010"/>
          </a:xfrm>
          <a:prstGeom prst="rect">
            <a:avLst/>
          </a:prstGeom>
          <a:noFill/>
        </p:spPr>
        <p:txBody>
          <a:bodyPr wrap="square" rtlCol="0">
            <a:spAutoFit/>
          </a:bodyPr>
          <a:lstStyle/>
          <a:p>
            <a:r>
              <a:rPr lang="en-US" sz="1460" b="1" dirty="0">
                <a:solidFill>
                  <a:srgbClr val="FFC000"/>
                </a:solidFill>
                <a:latin typeface="Raleway" panose="020B0503030101060003" pitchFamily="34" charset="0"/>
                <a:ea typeface="Merriweather Bold" panose="02060503050406030704" pitchFamily="18" charset="-52"/>
                <a:cs typeface="Gotham Light" pitchFamily="50" charset="0"/>
              </a:rPr>
              <a:t>Delivery controller</a:t>
            </a:r>
            <a:endParaRPr lang="ru-RU" sz="1460" b="1" dirty="0">
              <a:solidFill>
                <a:srgbClr val="FFC000"/>
              </a:solidFill>
              <a:latin typeface="Raleway" panose="020B0503030101060003" pitchFamily="34" charset="0"/>
              <a:ea typeface="Merriweather Bold" panose="02060503050406030704" pitchFamily="18" charset="-52"/>
              <a:cs typeface="Gotham Light" pitchFamily="50" charset="0"/>
            </a:endParaRPr>
          </a:p>
        </p:txBody>
      </p:sp>
      <p:sp>
        <p:nvSpPr>
          <p:cNvPr id="110" name="Freeform: Shape 5"/>
          <p:cNvSpPr/>
          <p:nvPr/>
        </p:nvSpPr>
        <p:spPr>
          <a:xfrm>
            <a:off x="8708543" y="4772577"/>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accent3">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29">
              <a:latin typeface="Raleway" panose="020B0503030101060003" pitchFamily="34" charset="0"/>
              <a:cs typeface="Gotham Light" pitchFamily="50" charset="0"/>
            </a:endParaRPr>
          </a:p>
        </p:txBody>
      </p:sp>
      <p:sp>
        <p:nvSpPr>
          <p:cNvPr id="111" name="TextBox 110"/>
          <p:cNvSpPr txBox="1"/>
          <p:nvPr/>
        </p:nvSpPr>
        <p:spPr>
          <a:xfrm>
            <a:off x="9032809" y="5009167"/>
            <a:ext cx="2674235" cy="1264192"/>
          </a:xfrm>
          <a:prstGeom prst="rect">
            <a:avLst/>
          </a:prstGeom>
          <a:noFill/>
        </p:spPr>
        <p:txBody>
          <a:bodyPr wrap="square" rtlCol="0">
            <a:spAutoFit/>
          </a:bodyPr>
          <a:lstStyle/>
          <a:p>
            <a:pPr defTabSz="238794">
              <a:lnSpc>
                <a:spcPct val="150000"/>
              </a:lnSpc>
            </a:pPr>
            <a:r>
              <a:rPr lang="en-US"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In maritime transport, as with many transport industries remote and drone operations are being explored.  Underwater and flying drones to survey vessels and facilities, and pilotless tugs and freighters are being tested in 3 separate trails in Australia</a:t>
            </a:r>
            <a:r>
              <a:rPr lang="ru-R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112" name="TextBox 111"/>
          <p:cNvSpPr txBox="1"/>
          <p:nvPr/>
        </p:nvSpPr>
        <p:spPr>
          <a:xfrm>
            <a:off x="9032810" y="4723396"/>
            <a:ext cx="2569477" cy="317010"/>
          </a:xfrm>
          <a:prstGeom prst="rect">
            <a:avLst/>
          </a:prstGeom>
          <a:noFill/>
        </p:spPr>
        <p:txBody>
          <a:bodyPr wrap="square" rtlCol="0">
            <a:spAutoFit/>
          </a:bodyPr>
          <a:lstStyle/>
          <a:p>
            <a:r>
              <a:rPr lang="en-US" sz="1460" dirty="0">
                <a:solidFill>
                  <a:schemeClr val="accent3"/>
                </a:solidFill>
                <a:latin typeface="Raleway" panose="020B0503030101060003" pitchFamily="34" charset="0"/>
                <a:ea typeface="Merriweather Bold" panose="02060503050406030704" pitchFamily="18" charset="-52"/>
                <a:cs typeface="Gotham Light" pitchFamily="50" charset="0"/>
              </a:rPr>
              <a:t>Remote vessel operator </a:t>
            </a:r>
            <a:endParaRPr lang="ru-RU" sz="1460" dirty="0">
              <a:solidFill>
                <a:schemeClr val="accent3"/>
              </a:solidFill>
              <a:latin typeface="Raleway" panose="020B0503030101060003" pitchFamily="34" charset="0"/>
              <a:ea typeface="Merriweather Bold" panose="02060503050406030704" pitchFamily="18" charset="-52"/>
              <a:cs typeface="Gotham Light" pitchFamily="50" charset="0"/>
            </a:endParaRPr>
          </a:p>
        </p:txBody>
      </p:sp>
      <p:sp>
        <p:nvSpPr>
          <p:cNvPr id="42" name="TextBox 41"/>
          <p:cNvSpPr txBox="1"/>
          <p:nvPr/>
        </p:nvSpPr>
        <p:spPr>
          <a:xfrm>
            <a:off x="758653" y="329566"/>
            <a:ext cx="11506495" cy="461665"/>
          </a:xfrm>
          <a:prstGeom prst="rect">
            <a:avLst/>
          </a:prstGeom>
          <a:noFill/>
        </p:spPr>
        <p:txBody>
          <a:bodyPr wrap="square" rtlCol="0">
            <a:spAutoFit/>
          </a:bodyPr>
          <a:lstStyle/>
          <a:p>
            <a:r>
              <a:rPr lang="en-US" sz="2400" dirty="0">
                <a:solidFill>
                  <a:schemeClr val="bg2">
                    <a:lumMod val="25000"/>
                  </a:schemeClr>
                </a:solidFill>
                <a:latin typeface="Raleway SemiBold" panose="020B0703030101060003" pitchFamily="34" charset="0"/>
                <a:ea typeface="Roboto Black" panose="02000000000000000000" pitchFamily="2" charset="0"/>
                <a:cs typeface="Gotham Medium" pitchFamily="50" charset="0"/>
              </a:rPr>
              <a:t>Future maritime, logistics and engineering green &amp; new-collar jobs</a:t>
            </a:r>
            <a:endParaRPr lang="ru-RU" sz="2400" dirty="0">
              <a:solidFill>
                <a:schemeClr val="bg2">
                  <a:lumMod val="25000"/>
                </a:schemeClr>
              </a:solidFill>
              <a:latin typeface="Raleway SemiBold" panose="020B0703030101060003" pitchFamily="34" charset="0"/>
              <a:ea typeface="Roboto Black" panose="02000000000000000000" pitchFamily="2" charset="0"/>
              <a:cs typeface="Gotham Medium" pitchFamily="50" charset="0"/>
            </a:endParaRPr>
          </a:p>
        </p:txBody>
      </p:sp>
      <p:sp>
        <p:nvSpPr>
          <p:cNvPr id="43" name="TextBox 42"/>
          <p:cNvSpPr txBox="1"/>
          <p:nvPr/>
        </p:nvSpPr>
        <p:spPr>
          <a:xfrm>
            <a:off x="5232461" y="6428702"/>
            <a:ext cx="6443939" cy="200055"/>
          </a:xfrm>
          <a:prstGeom prst="rect">
            <a:avLst/>
          </a:prstGeom>
          <a:noFill/>
        </p:spPr>
        <p:txBody>
          <a:bodyPr wrap="square" rtlCol="0">
            <a:spAutoFit/>
          </a:bodyPr>
          <a:lstStyle/>
          <a:p>
            <a:r>
              <a:rPr lang="en-US" sz="700" dirty="0">
                <a:solidFill>
                  <a:schemeClr val="tx1">
                    <a:lumMod val="65000"/>
                    <a:lumOff val="35000"/>
                  </a:schemeClr>
                </a:solidFill>
                <a:latin typeface="Raleway" panose="020B0503030101060003" pitchFamily="34" charset="0"/>
                <a:ea typeface="Roboto Light" panose="02000000000000000000" pitchFamily="2" charset="0"/>
                <a:cs typeface="Gotham Light" pitchFamily="50" charset="0"/>
              </a:rPr>
              <a:t>NOTE: We used EIGHT labour market capability clusters to predict requirements for emerging work (job) opportunities in a T&amp;L job neighbourhood.</a:t>
            </a:r>
            <a:endParaRPr lang="ru-RU" sz="700" dirty="0">
              <a:solidFill>
                <a:schemeClr val="tx1">
                  <a:lumMod val="65000"/>
                  <a:lumOff val="35000"/>
                </a:schemeClr>
              </a:solidFill>
              <a:latin typeface="Raleway" panose="020B0503030101060003" pitchFamily="34" charset="0"/>
              <a:ea typeface="Roboto Light" panose="02000000000000000000" pitchFamily="2" charset="0"/>
              <a:cs typeface="Gotham Light" pitchFamily="50" charset="0"/>
            </a:endParaRPr>
          </a:p>
        </p:txBody>
      </p:sp>
      <p:pic>
        <p:nvPicPr>
          <p:cNvPr id="45" name="Рисунок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8978" y="2663416"/>
            <a:ext cx="2030940" cy="2055928"/>
          </a:xfrm>
          <a:prstGeom prst="rect">
            <a:avLst/>
          </a:prstGeom>
        </p:spPr>
      </p:pic>
      <p:sp>
        <p:nvSpPr>
          <p:cNvPr id="52" name="Oval 51"/>
          <p:cNvSpPr/>
          <p:nvPr/>
        </p:nvSpPr>
        <p:spPr>
          <a:xfrm>
            <a:off x="4512564" y="1964962"/>
            <a:ext cx="719897" cy="702652"/>
          </a:xfrm>
          <a:prstGeom prst="ellipse">
            <a:avLst/>
          </a:prstGeom>
          <a:solidFill>
            <a:srgbClr val="C00000">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a:solidFill>
                <a:schemeClr val="tx1"/>
              </a:solidFill>
              <a:latin typeface="Raleway" panose="020B0503030101060003" pitchFamily="34" charset="0"/>
              <a:cs typeface="Gotham Light" pitchFamily="50" charset="0"/>
            </a:endParaRPr>
          </a:p>
        </p:txBody>
      </p:sp>
      <p:grpSp>
        <p:nvGrpSpPr>
          <p:cNvPr id="55" name="Group 54"/>
          <p:cNvGrpSpPr/>
          <p:nvPr/>
        </p:nvGrpSpPr>
        <p:grpSpPr>
          <a:xfrm>
            <a:off x="5988558" y="1384155"/>
            <a:ext cx="731780" cy="711779"/>
            <a:chOff x="3948298" y="1690688"/>
            <a:chExt cx="2256737" cy="2256737"/>
          </a:xfrm>
        </p:grpSpPr>
        <p:sp>
          <p:nvSpPr>
            <p:cNvPr id="56" name="Oval 55"/>
            <p:cNvSpPr/>
            <p:nvPr/>
          </p:nvSpPr>
          <p:spPr>
            <a:xfrm>
              <a:off x="3948298" y="1690688"/>
              <a:ext cx="2256737" cy="2256737"/>
            </a:xfrm>
            <a:prstGeom prst="ellipse">
              <a:avLst/>
            </a:prstGeom>
            <a:solidFill>
              <a:schemeClr val="accent4">
                <a:lumMod val="7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dirty="0">
                <a:solidFill>
                  <a:schemeClr val="tx1"/>
                </a:solidFill>
                <a:latin typeface="Raleway" panose="020B0503030101060003" pitchFamily="34" charset="0"/>
                <a:cs typeface="Gotham Light" pitchFamily="50" charset="0"/>
              </a:endParaRPr>
            </a:p>
          </p:txBody>
        </p:sp>
        <p:sp>
          <p:nvSpPr>
            <p:cNvPr id="60" name="Freeform 59"/>
            <p:cNvSpPr>
              <a:spLocks noEditPoints="1"/>
            </p:cNvSpPr>
            <p:nvPr/>
          </p:nvSpPr>
          <p:spPr bwMode="auto">
            <a:xfrm>
              <a:off x="4809403" y="2145929"/>
              <a:ext cx="500082" cy="415403"/>
            </a:xfrm>
            <a:custGeom>
              <a:avLst/>
              <a:gdLst>
                <a:gd name="T0" fmla="*/ 40 w 134"/>
                <a:gd name="T1" fmla="*/ 111 h 111"/>
                <a:gd name="T2" fmla="*/ 22 w 134"/>
                <a:gd name="T3" fmla="*/ 102 h 111"/>
                <a:gd name="T4" fmla="*/ 14 w 134"/>
                <a:gd name="T5" fmla="*/ 87 h 111"/>
                <a:gd name="T6" fmla="*/ 0 w 134"/>
                <a:gd name="T7" fmla="*/ 60 h 111"/>
                <a:gd name="T8" fmla="*/ 70 w 134"/>
                <a:gd name="T9" fmla="*/ 0 h 111"/>
                <a:gd name="T10" fmla="*/ 115 w 134"/>
                <a:gd name="T11" fmla="*/ 16 h 111"/>
                <a:gd name="T12" fmla="*/ 134 w 134"/>
                <a:gd name="T13" fmla="*/ 47 h 111"/>
                <a:gd name="T14" fmla="*/ 104 w 134"/>
                <a:gd name="T15" fmla="*/ 68 h 111"/>
                <a:gd name="T16" fmla="*/ 94 w 134"/>
                <a:gd name="T17" fmla="*/ 68 h 111"/>
                <a:gd name="T18" fmla="*/ 78 w 134"/>
                <a:gd name="T19" fmla="*/ 79 h 111"/>
                <a:gd name="T20" fmla="*/ 73 w 134"/>
                <a:gd name="T21" fmla="*/ 79 h 111"/>
                <a:gd name="T22" fmla="*/ 71 w 134"/>
                <a:gd name="T23" fmla="*/ 87 h 111"/>
                <a:gd name="T24" fmla="*/ 54 w 134"/>
                <a:gd name="T25" fmla="*/ 98 h 111"/>
                <a:gd name="T26" fmla="*/ 40 w 134"/>
                <a:gd name="T27" fmla="*/ 111 h 111"/>
                <a:gd name="T28" fmla="*/ 70 w 134"/>
                <a:gd name="T29" fmla="*/ 5 h 111"/>
                <a:gd name="T30" fmla="*/ 5 w 134"/>
                <a:gd name="T31" fmla="*/ 60 h 111"/>
                <a:gd name="T32" fmla="*/ 17 w 134"/>
                <a:gd name="T33" fmla="*/ 83 h 111"/>
                <a:gd name="T34" fmla="*/ 19 w 134"/>
                <a:gd name="T35" fmla="*/ 85 h 111"/>
                <a:gd name="T36" fmla="*/ 25 w 134"/>
                <a:gd name="T37" fmla="*/ 99 h 111"/>
                <a:gd name="T38" fmla="*/ 40 w 134"/>
                <a:gd name="T39" fmla="*/ 106 h 111"/>
                <a:gd name="T40" fmla="*/ 50 w 134"/>
                <a:gd name="T41" fmla="*/ 96 h 111"/>
                <a:gd name="T42" fmla="*/ 52 w 134"/>
                <a:gd name="T43" fmla="*/ 94 h 111"/>
                <a:gd name="T44" fmla="*/ 67 w 134"/>
                <a:gd name="T45" fmla="*/ 85 h 111"/>
                <a:gd name="T46" fmla="*/ 68 w 134"/>
                <a:gd name="T47" fmla="*/ 76 h 111"/>
                <a:gd name="T48" fmla="*/ 69 w 134"/>
                <a:gd name="T49" fmla="*/ 73 h 111"/>
                <a:gd name="T50" fmla="*/ 71 w 134"/>
                <a:gd name="T51" fmla="*/ 73 h 111"/>
                <a:gd name="T52" fmla="*/ 78 w 134"/>
                <a:gd name="T53" fmla="*/ 74 h 111"/>
                <a:gd name="T54" fmla="*/ 89 w 134"/>
                <a:gd name="T55" fmla="*/ 65 h 111"/>
                <a:gd name="T56" fmla="*/ 92 w 134"/>
                <a:gd name="T57" fmla="*/ 63 h 111"/>
                <a:gd name="T58" fmla="*/ 104 w 134"/>
                <a:gd name="T59" fmla="*/ 63 h 111"/>
                <a:gd name="T60" fmla="*/ 129 w 134"/>
                <a:gd name="T61" fmla="*/ 47 h 111"/>
                <a:gd name="T62" fmla="*/ 112 w 134"/>
                <a:gd name="T63" fmla="*/ 19 h 111"/>
                <a:gd name="T64" fmla="*/ 70 w 134"/>
                <a:gd name="T65" fmla="*/ 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111">
                  <a:moveTo>
                    <a:pt x="40" y="111"/>
                  </a:moveTo>
                  <a:cubicBezTo>
                    <a:pt x="34" y="111"/>
                    <a:pt x="27" y="108"/>
                    <a:pt x="22" y="102"/>
                  </a:cubicBezTo>
                  <a:cubicBezTo>
                    <a:pt x="19" y="99"/>
                    <a:pt x="15" y="92"/>
                    <a:pt x="14" y="87"/>
                  </a:cubicBezTo>
                  <a:cubicBezTo>
                    <a:pt x="9" y="86"/>
                    <a:pt x="0" y="80"/>
                    <a:pt x="0" y="60"/>
                  </a:cubicBezTo>
                  <a:cubicBezTo>
                    <a:pt x="0" y="22"/>
                    <a:pt x="25" y="0"/>
                    <a:pt x="70" y="0"/>
                  </a:cubicBezTo>
                  <a:cubicBezTo>
                    <a:pt x="86" y="0"/>
                    <a:pt x="102" y="6"/>
                    <a:pt x="115" y="16"/>
                  </a:cubicBezTo>
                  <a:cubicBezTo>
                    <a:pt x="127" y="25"/>
                    <a:pt x="134" y="37"/>
                    <a:pt x="134" y="47"/>
                  </a:cubicBezTo>
                  <a:cubicBezTo>
                    <a:pt x="134" y="66"/>
                    <a:pt x="117" y="68"/>
                    <a:pt x="104" y="68"/>
                  </a:cubicBezTo>
                  <a:cubicBezTo>
                    <a:pt x="101" y="68"/>
                    <a:pt x="97" y="68"/>
                    <a:pt x="94" y="68"/>
                  </a:cubicBezTo>
                  <a:cubicBezTo>
                    <a:pt x="92" y="73"/>
                    <a:pt x="86" y="79"/>
                    <a:pt x="78" y="79"/>
                  </a:cubicBezTo>
                  <a:cubicBezTo>
                    <a:pt x="76" y="79"/>
                    <a:pt x="75" y="79"/>
                    <a:pt x="73" y="79"/>
                  </a:cubicBezTo>
                  <a:cubicBezTo>
                    <a:pt x="73" y="81"/>
                    <a:pt x="73" y="84"/>
                    <a:pt x="71" y="87"/>
                  </a:cubicBezTo>
                  <a:cubicBezTo>
                    <a:pt x="68" y="92"/>
                    <a:pt x="62" y="97"/>
                    <a:pt x="54" y="98"/>
                  </a:cubicBezTo>
                  <a:cubicBezTo>
                    <a:pt x="52" y="106"/>
                    <a:pt x="47" y="111"/>
                    <a:pt x="40" y="111"/>
                  </a:cubicBezTo>
                  <a:close/>
                  <a:moveTo>
                    <a:pt x="70" y="5"/>
                  </a:moveTo>
                  <a:cubicBezTo>
                    <a:pt x="13" y="5"/>
                    <a:pt x="5" y="39"/>
                    <a:pt x="5" y="60"/>
                  </a:cubicBezTo>
                  <a:cubicBezTo>
                    <a:pt x="5" y="80"/>
                    <a:pt x="14" y="82"/>
                    <a:pt x="17" y="83"/>
                  </a:cubicBezTo>
                  <a:cubicBezTo>
                    <a:pt x="18" y="83"/>
                    <a:pt x="19" y="84"/>
                    <a:pt x="19" y="85"/>
                  </a:cubicBezTo>
                  <a:cubicBezTo>
                    <a:pt x="19" y="88"/>
                    <a:pt x="22" y="96"/>
                    <a:pt x="25" y="99"/>
                  </a:cubicBezTo>
                  <a:cubicBezTo>
                    <a:pt x="30" y="104"/>
                    <a:pt x="35" y="106"/>
                    <a:pt x="40" y="106"/>
                  </a:cubicBezTo>
                  <a:cubicBezTo>
                    <a:pt x="46" y="106"/>
                    <a:pt x="49" y="101"/>
                    <a:pt x="50" y="96"/>
                  </a:cubicBezTo>
                  <a:cubicBezTo>
                    <a:pt x="50" y="95"/>
                    <a:pt x="51" y="94"/>
                    <a:pt x="52" y="94"/>
                  </a:cubicBezTo>
                  <a:cubicBezTo>
                    <a:pt x="58" y="94"/>
                    <a:pt x="64" y="89"/>
                    <a:pt x="67" y="85"/>
                  </a:cubicBezTo>
                  <a:cubicBezTo>
                    <a:pt x="69" y="81"/>
                    <a:pt x="69" y="78"/>
                    <a:pt x="68" y="76"/>
                  </a:cubicBezTo>
                  <a:cubicBezTo>
                    <a:pt x="68" y="75"/>
                    <a:pt x="68" y="74"/>
                    <a:pt x="69" y="73"/>
                  </a:cubicBezTo>
                  <a:cubicBezTo>
                    <a:pt x="69" y="73"/>
                    <a:pt x="70" y="73"/>
                    <a:pt x="71" y="73"/>
                  </a:cubicBezTo>
                  <a:cubicBezTo>
                    <a:pt x="74" y="74"/>
                    <a:pt x="76" y="74"/>
                    <a:pt x="78" y="74"/>
                  </a:cubicBezTo>
                  <a:cubicBezTo>
                    <a:pt x="85" y="74"/>
                    <a:pt x="89" y="69"/>
                    <a:pt x="89" y="65"/>
                  </a:cubicBezTo>
                  <a:cubicBezTo>
                    <a:pt x="90" y="64"/>
                    <a:pt x="91" y="63"/>
                    <a:pt x="92" y="63"/>
                  </a:cubicBezTo>
                  <a:cubicBezTo>
                    <a:pt x="97" y="63"/>
                    <a:pt x="100" y="63"/>
                    <a:pt x="104" y="63"/>
                  </a:cubicBezTo>
                  <a:cubicBezTo>
                    <a:pt x="122" y="63"/>
                    <a:pt x="129" y="58"/>
                    <a:pt x="129" y="47"/>
                  </a:cubicBezTo>
                  <a:cubicBezTo>
                    <a:pt x="129" y="38"/>
                    <a:pt x="123" y="28"/>
                    <a:pt x="112" y="19"/>
                  </a:cubicBezTo>
                  <a:cubicBezTo>
                    <a:pt x="100" y="10"/>
                    <a:pt x="85" y="5"/>
                    <a:pt x="7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867" tIns="40433" rIns="80867" bIns="40433" numCol="1" anchor="t" anchorCtr="0" compatLnSpc="1">
              <a:prstTxWarp prst="textNoShape">
                <a:avLst/>
              </a:prstTxWarp>
            </a:bodyPr>
            <a:lstStyle/>
            <a:p>
              <a:endParaRPr lang="en-US" sz="1592">
                <a:latin typeface="Raleway" panose="020B0503030101060003" pitchFamily="34" charset="0"/>
                <a:cs typeface="Gotham Light" pitchFamily="50" charset="0"/>
              </a:endParaRPr>
            </a:p>
          </p:txBody>
        </p:sp>
      </p:grpSp>
      <p:sp>
        <p:nvSpPr>
          <p:cNvPr id="64" name="Oval 63"/>
          <p:cNvSpPr/>
          <p:nvPr/>
        </p:nvSpPr>
        <p:spPr>
          <a:xfrm>
            <a:off x="7290810" y="1974727"/>
            <a:ext cx="722196" cy="698455"/>
          </a:xfrm>
          <a:prstGeom prst="ellipse">
            <a:avLst/>
          </a:prstGeom>
          <a:solidFill>
            <a:schemeClr val="accent5">
              <a:lumMod val="60000"/>
              <a:lumOff val="40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dirty="0">
              <a:solidFill>
                <a:schemeClr val="tx1"/>
              </a:solidFill>
              <a:latin typeface="Raleway" panose="020B0503030101060003" pitchFamily="34" charset="0"/>
              <a:cs typeface="Gotham Light" pitchFamily="50" charset="0"/>
            </a:endParaRPr>
          </a:p>
        </p:txBody>
      </p:sp>
      <p:sp>
        <p:nvSpPr>
          <p:cNvPr id="72" name="Oval 71"/>
          <p:cNvSpPr/>
          <p:nvPr/>
        </p:nvSpPr>
        <p:spPr>
          <a:xfrm>
            <a:off x="7846326" y="3318613"/>
            <a:ext cx="717636" cy="734583"/>
          </a:xfrm>
          <a:prstGeom prst="ellipse">
            <a:avLst/>
          </a:prstGeom>
          <a:solidFill>
            <a:srgbClr val="0066CC">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a:solidFill>
                <a:schemeClr val="tx1"/>
              </a:solidFill>
              <a:latin typeface="Raleway" panose="020B0503030101060003" pitchFamily="34" charset="0"/>
              <a:cs typeface="Gotham Light" pitchFamily="50" charset="0"/>
            </a:endParaRPr>
          </a:p>
        </p:txBody>
      </p:sp>
      <p:sp>
        <p:nvSpPr>
          <p:cNvPr id="78" name="Oval 77"/>
          <p:cNvSpPr/>
          <p:nvPr/>
        </p:nvSpPr>
        <p:spPr>
          <a:xfrm>
            <a:off x="3957572" y="3324088"/>
            <a:ext cx="713587" cy="734583"/>
          </a:xfrm>
          <a:prstGeom prst="ellipse">
            <a:avLst/>
          </a:prstGeom>
          <a:solidFill>
            <a:srgbClr val="8782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dirty="0">
              <a:solidFill>
                <a:schemeClr val="tx1"/>
              </a:solidFill>
              <a:latin typeface="Raleway" panose="020B0503030101060003" pitchFamily="34" charset="0"/>
              <a:cs typeface="Gotham Light" pitchFamily="50" charset="0"/>
            </a:endParaRPr>
          </a:p>
        </p:txBody>
      </p:sp>
      <p:sp>
        <p:nvSpPr>
          <p:cNvPr id="107" name="Oval 106"/>
          <p:cNvSpPr/>
          <p:nvPr/>
        </p:nvSpPr>
        <p:spPr>
          <a:xfrm>
            <a:off x="4586090" y="4785416"/>
            <a:ext cx="740068" cy="719928"/>
          </a:xfrm>
          <a:prstGeom prst="ellipse">
            <a:avLst/>
          </a:prstGeom>
          <a:solidFill>
            <a:srgbClr val="FFC000">
              <a:alpha val="8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dirty="0">
              <a:solidFill>
                <a:schemeClr val="tx1"/>
              </a:solidFill>
              <a:latin typeface="Raleway" panose="020B0503030101060003" pitchFamily="34" charset="0"/>
              <a:cs typeface="Gotham Light" pitchFamily="50" charset="0"/>
            </a:endParaRPr>
          </a:p>
        </p:txBody>
      </p:sp>
      <p:grpSp>
        <p:nvGrpSpPr>
          <p:cNvPr id="113" name="Group 112"/>
          <p:cNvGrpSpPr/>
          <p:nvPr/>
        </p:nvGrpSpPr>
        <p:grpSpPr>
          <a:xfrm>
            <a:off x="6016685" y="5286826"/>
            <a:ext cx="724708" cy="739153"/>
            <a:chOff x="4061213" y="1757238"/>
            <a:chExt cx="2256737" cy="2256737"/>
          </a:xfrm>
        </p:grpSpPr>
        <p:sp>
          <p:nvSpPr>
            <p:cNvPr id="114" name="Oval 113"/>
            <p:cNvSpPr/>
            <p:nvPr/>
          </p:nvSpPr>
          <p:spPr>
            <a:xfrm>
              <a:off x="4061213" y="1757238"/>
              <a:ext cx="2256737" cy="2256737"/>
            </a:xfrm>
            <a:prstGeom prst="ellipse">
              <a:avLst/>
            </a:prstGeom>
            <a:solidFill>
              <a:srgbClr val="D2CE28">
                <a:alpha val="8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dirty="0">
                <a:solidFill>
                  <a:schemeClr val="tx1"/>
                </a:solidFill>
                <a:latin typeface="Raleway" panose="020B0503030101060003" pitchFamily="34" charset="0"/>
                <a:cs typeface="Gotham Light" pitchFamily="50" charset="0"/>
              </a:endParaRPr>
            </a:p>
          </p:txBody>
        </p:sp>
        <p:sp>
          <p:nvSpPr>
            <p:cNvPr id="116" name="Freeform 22"/>
            <p:cNvSpPr>
              <a:spLocks noEditPoints="1"/>
            </p:cNvSpPr>
            <p:nvPr/>
          </p:nvSpPr>
          <p:spPr bwMode="auto">
            <a:xfrm>
              <a:off x="4669600" y="2127208"/>
              <a:ext cx="933713" cy="1417221"/>
            </a:xfrm>
            <a:custGeom>
              <a:avLst/>
              <a:gdLst>
                <a:gd name="T0" fmla="*/ 253 w 509"/>
                <a:gd name="T1" fmla="*/ 113 h 690"/>
                <a:gd name="T2" fmla="*/ 142 w 509"/>
                <a:gd name="T3" fmla="*/ 464 h 690"/>
                <a:gd name="T4" fmla="*/ 75 w 509"/>
                <a:gd name="T5" fmla="*/ 681 h 690"/>
                <a:gd name="T6" fmla="*/ 88 w 509"/>
                <a:gd name="T7" fmla="*/ 685 h 690"/>
                <a:gd name="T8" fmla="*/ 421 w 509"/>
                <a:gd name="T9" fmla="*/ 685 h 690"/>
                <a:gd name="T10" fmla="*/ 434 w 509"/>
                <a:gd name="T11" fmla="*/ 681 h 690"/>
                <a:gd name="T12" fmla="*/ 320 w 509"/>
                <a:gd name="T13" fmla="*/ 362 h 690"/>
                <a:gd name="T14" fmla="*/ 189 w 509"/>
                <a:gd name="T15" fmla="*/ 362 h 690"/>
                <a:gd name="T16" fmla="*/ 316 w 509"/>
                <a:gd name="T17" fmla="*/ 348 h 690"/>
                <a:gd name="T18" fmla="*/ 253 w 509"/>
                <a:gd name="T19" fmla="*/ 127 h 690"/>
                <a:gd name="T20" fmla="*/ 245 w 509"/>
                <a:gd name="T21" fmla="*/ 169 h 690"/>
                <a:gd name="T22" fmla="*/ 231 w 509"/>
                <a:gd name="T23" fmla="*/ 149 h 690"/>
                <a:gd name="T24" fmla="*/ 264 w 509"/>
                <a:gd name="T25" fmla="*/ 183 h 690"/>
                <a:gd name="T26" fmla="*/ 244 w 509"/>
                <a:gd name="T27" fmla="*/ 184 h 690"/>
                <a:gd name="T28" fmla="*/ 153 w 509"/>
                <a:gd name="T29" fmla="*/ 476 h 690"/>
                <a:gd name="T30" fmla="*/ 112 w 509"/>
                <a:gd name="T31" fmla="*/ 608 h 690"/>
                <a:gd name="T32" fmla="*/ 51 w 509"/>
                <a:gd name="T33" fmla="*/ 295 h 690"/>
                <a:gd name="T34" fmla="*/ 43 w 509"/>
                <a:gd name="T35" fmla="*/ 5 h 690"/>
                <a:gd name="T36" fmla="*/ 14 w 509"/>
                <a:gd name="T37" fmla="*/ 147 h 690"/>
                <a:gd name="T38" fmla="*/ 463 w 509"/>
                <a:gd name="T39" fmla="*/ 293 h 690"/>
                <a:gd name="T40" fmla="*/ 452 w 509"/>
                <a:gd name="T41" fmla="*/ 285 h 690"/>
                <a:gd name="T42" fmla="*/ 455 w 509"/>
                <a:gd name="T43" fmla="*/ 2 h 690"/>
                <a:gd name="T44" fmla="*/ 93 w 509"/>
                <a:gd name="T45" fmla="*/ 259 h 690"/>
                <a:gd name="T46" fmla="*/ 101 w 509"/>
                <a:gd name="T47" fmla="*/ 36 h 690"/>
                <a:gd name="T48" fmla="*/ 104 w 509"/>
                <a:gd name="T49" fmla="*/ 251 h 690"/>
                <a:gd name="T50" fmla="*/ 93 w 509"/>
                <a:gd name="T51" fmla="*/ 259 h 690"/>
                <a:gd name="T52" fmla="*/ 405 w 509"/>
                <a:gd name="T53" fmla="*/ 44 h 690"/>
                <a:gd name="T54" fmla="*/ 451 w 509"/>
                <a:gd name="T55" fmla="*/ 147 h 690"/>
                <a:gd name="T56" fmla="*/ 405 w 509"/>
                <a:gd name="T57" fmla="*/ 262 h 690"/>
                <a:gd name="T58" fmla="*/ 321 w 509"/>
                <a:gd name="T59" fmla="*/ 147 h 690"/>
                <a:gd name="T60" fmla="*/ 321 w 509"/>
                <a:gd name="T61" fmla="*/ 102 h 690"/>
                <a:gd name="T62" fmla="*/ 313 w 509"/>
                <a:gd name="T63" fmla="*/ 197 h 690"/>
                <a:gd name="T64" fmla="*/ 356 w 509"/>
                <a:gd name="T65" fmla="*/ 219 h 690"/>
                <a:gd name="T66" fmla="*/ 359 w 509"/>
                <a:gd name="T67" fmla="*/ 68 h 690"/>
                <a:gd name="T68" fmla="*/ 367 w 509"/>
                <a:gd name="T69" fmla="*/ 227 h 690"/>
                <a:gd name="T70" fmla="*/ 356 w 509"/>
                <a:gd name="T71" fmla="*/ 219 h 690"/>
                <a:gd name="T72" fmla="*/ 139 w 509"/>
                <a:gd name="T73" fmla="*/ 71 h 690"/>
                <a:gd name="T74" fmla="*/ 130 w 509"/>
                <a:gd name="T75" fmla="*/ 147 h 690"/>
                <a:gd name="T76" fmla="*/ 147 w 509"/>
                <a:gd name="T77" fmla="*/ 229 h 690"/>
                <a:gd name="T78" fmla="*/ 174 w 509"/>
                <a:gd name="T79" fmla="*/ 147 h 690"/>
                <a:gd name="T80" fmla="*/ 199 w 509"/>
                <a:gd name="T81" fmla="*/ 111 h 690"/>
                <a:gd name="T82" fmla="*/ 199 w 509"/>
                <a:gd name="T83" fmla="*/ 19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9" h="690">
                  <a:moveTo>
                    <a:pt x="277" y="176"/>
                  </a:moveTo>
                  <a:cubicBezTo>
                    <a:pt x="284" y="169"/>
                    <a:pt x="289" y="160"/>
                    <a:pt x="289" y="149"/>
                  </a:cubicBezTo>
                  <a:cubicBezTo>
                    <a:pt x="289" y="129"/>
                    <a:pt x="273" y="113"/>
                    <a:pt x="253" y="113"/>
                  </a:cubicBezTo>
                  <a:cubicBezTo>
                    <a:pt x="233" y="113"/>
                    <a:pt x="217" y="129"/>
                    <a:pt x="217" y="149"/>
                  </a:cubicBezTo>
                  <a:cubicBezTo>
                    <a:pt x="217" y="161"/>
                    <a:pt x="223" y="171"/>
                    <a:pt x="231" y="177"/>
                  </a:cubicBezTo>
                  <a:cubicBezTo>
                    <a:pt x="142" y="464"/>
                    <a:pt x="142" y="464"/>
                    <a:pt x="142" y="464"/>
                  </a:cubicBezTo>
                  <a:cubicBezTo>
                    <a:pt x="141" y="465"/>
                    <a:pt x="140" y="467"/>
                    <a:pt x="140" y="469"/>
                  </a:cubicBezTo>
                  <a:cubicBezTo>
                    <a:pt x="140" y="470"/>
                    <a:pt x="140" y="471"/>
                    <a:pt x="140" y="471"/>
                  </a:cubicBezTo>
                  <a:cubicBezTo>
                    <a:pt x="75" y="681"/>
                    <a:pt x="75" y="681"/>
                    <a:pt x="75" y="681"/>
                  </a:cubicBezTo>
                  <a:cubicBezTo>
                    <a:pt x="73" y="685"/>
                    <a:pt x="75" y="689"/>
                    <a:pt x="79" y="690"/>
                  </a:cubicBezTo>
                  <a:cubicBezTo>
                    <a:pt x="80" y="690"/>
                    <a:pt x="81" y="690"/>
                    <a:pt x="81" y="690"/>
                  </a:cubicBezTo>
                  <a:cubicBezTo>
                    <a:pt x="84" y="690"/>
                    <a:pt x="87" y="688"/>
                    <a:pt x="88" y="685"/>
                  </a:cubicBezTo>
                  <a:cubicBezTo>
                    <a:pt x="108" y="622"/>
                    <a:pt x="108" y="622"/>
                    <a:pt x="108" y="622"/>
                  </a:cubicBezTo>
                  <a:cubicBezTo>
                    <a:pt x="401" y="622"/>
                    <a:pt x="401" y="622"/>
                    <a:pt x="401" y="622"/>
                  </a:cubicBezTo>
                  <a:cubicBezTo>
                    <a:pt x="421" y="685"/>
                    <a:pt x="421" y="685"/>
                    <a:pt x="421" y="685"/>
                  </a:cubicBezTo>
                  <a:cubicBezTo>
                    <a:pt x="422" y="688"/>
                    <a:pt x="425" y="690"/>
                    <a:pt x="428" y="690"/>
                  </a:cubicBezTo>
                  <a:cubicBezTo>
                    <a:pt x="428" y="690"/>
                    <a:pt x="429" y="690"/>
                    <a:pt x="430" y="690"/>
                  </a:cubicBezTo>
                  <a:cubicBezTo>
                    <a:pt x="433" y="689"/>
                    <a:pt x="435" y="685"/>
                    <a:pt x="434" y="681"/>
                  </a:cubicBezTo>
                  <a:lnTo>
                    <a:pt x="277" y="176"/>
                  </a:lnTo>
                  <a:close/>
                  <a:moveTo>
                    <a:pt x="189" y="362"/>
                  </a:moveTo>
                  <a:cubicBezTo>
                    <a:pt x="320" y="362"/>
                    <a:pt x="320" y="362"/>
                    <a:pt x="320" y="362"/>
                  </a:cubicBezTo>
                  <a:cubicBezTo>
                    <a:pt x="351" y="462"/>
                    <a:pt x="351" y="462"/>
                    <a:pt x="351" y="462"/>
                  </a:cubicBezTo>
                  <a:cubicBezTo>
                    <a:pt x="157" y="462"/>
                    <a:pt x="157" y="462"/>
                    <a:pt x="157" y="462"/>
                  </a:cubicBezTo>
                  <a:lnTo>
                    <a:pt x="189" y="362"/>
                  </a:lnTo>
                  <a:close/>
                  <a:moveTo>
                    <a:pt x="219" y="265"/>
                  </a:moveTo>
                  <a:cubicBezTo>
                    <a:pt x="290" y="265"/>
                    <a:pt x="290" y="265"/>
                    <a:pt x="290" y="265"/>
                  </a:cubicBezTo>
                  <a:cubicBezTo>
                    <a:pt x="316" y="348"/>
                    <a:pt x="316" y="348"/>
                    <a:pt x="316" y="348"/>
                  </a:cubicBezTo>
                  <a:cubicBezTo>
                    <a:pt x="193" y="348"/>
                    <a:pt x="193" y="348"/>
                    <a:pt x="193" y="348"/>
                  </a:cubicBezTo>
                  <a:lnTo>
                    <a:pt x="219" y="265"/>
                  </a:lnTo>
                  <a:close/>
                  <a:moveTo>
                    <a:pt x="253" y="127"/>
                  </a:moveTo>
                  <a:cubicBezTo>
                    <a:pt x="265" y="127"/>
                    <a:pt x="275" y="137"/>
                    <a:pt x="275" y="149"/>
                  </a:cubicBezTo>
                  <a:cubicBezTo>
                    <a:pt x="275" y="161"/>
                    <a:pt x="265" y="171"/>
                    <a:pt x="253" y="171"/>
                  </a:cubicBezTo>
                  <a:cubicBezTo>
                    <a:pt x="250" y="171"/>
                    <a:pt x="248" y="170"/>
                    <a:pt x="245" y="169"/>
                  </a:cubicBezTo>
                  <a:cubicBezTo>
                    <a:pt x="244" y="168"/>
                    <a:pt x="243" y="168"/>
                    <a:pt x="242" y="167"/>
                  </a:cubicBezTo>
                  <a:cubicBezTo>
                    <a:pt x="242" y="167"/>
                    <a:pt x="241" y="167"/>
                    <a:pt x="241" y="167"/>
                  </a:cubicBezTo>
                  <a:cubicBezTo>
                    <a:pt x="235" y="163"/>
                    <a:pt x="231" y="156"/>
                    <a:pt x="231" y="149"/>
                  </a:cubicBezTo>
                  <a:cubicBezTo>
                    <a:pt x="231" y="137"/>
                    <a:pt x="241" y="127"/>
                    <a:pt x="253" y="127"/>
                  </a:cubicBezTo>
                  <a:close/>
                  <a:moveTo>
                    <a:pt x="253" y="185"/>
                  </a:moveTo>
                  <a:cubicBezTo>
                    <a:pt x="257" y="185"/>
                    <a:pt x="261" y="184"/>
                    <a:pt x="264" y="183"/>
                  </a:cubicBezTo>
                  <a:cubicBezTo>
                    <a:pt x="286" y="251"/>
                    <a:pt x="286" y="251"/>
                    <a:pt x="286" y="251"/>
                  </a:cubicBezTo>
                  <a:cubicBezTo>
                    <a:pt x="223" y="251"/>
                    <a:pt x="223" y="251"/>
                    <a:pt x="223" y="251"/>
                  </a:cubicBezTo>
                  <a:cubicBezTo>
                    <a:pt x="244" y="184"/>
                    <a:pt x="244" y="184"/>
                    <a:pt x="244" y="184"/>
                  </a:cubicBezTo>
                  <a:cubicBezTo>
                    <a:pt x="247" y="184"/>
                    <a:pt x="250" y="185"/>
                    <a:pt x="253" y="185"/>
                  </a:cubicBezTo>
                  <a:close/>
                  <a:moveTo>
                    <a:pt x="112" y="608"/>
                  </a:moveTo>
                  <a:cubicBezTo>
                    <a:pt x="153" y="476"/>
                    <a:pt x="153" y="476"/>
                    <a:pt x="153" y="476"/>
                  </a:cubicBezTo>
                  <a:cubicBezTo>
                    <a:pt x="356" y="476"/>
                    <a:pt x="356" y="476"/>
                    <a:pt x="356" y="476"/>
                  </a:cubicBezTo>
                  <a:cubicBezTo>
                    <a:pt x="397" y="608"/>
                    <a:pt x="397" y="608"/>
                    <a:pt x="397" y="608"/>
                  </a:cubicBezTo>
                  <a:lnTo>
                    <a:pt x="112" y="608"/>
                  </a:lnTo>
                  <a:close/>
                  <a:moveTo>
                    <a:pt x="56" y="284"/>
                  </a:moveTo>
                  <a:cubicBezTo>
                    <a:pt x="59" y="287"/>
                    <a:pt x="58" y="291"/>
                    <a:pt x="55" y="294"/>
                  </a:cubicBezTo>
                  <a:cubicBezTo>
                    <a:pt x="53" y="294"/>
                    <a:pt x="52" y="295"/>
                    <a:pt x="51" y="295"/>
                  </a:cubicBezTo>
                  <a:cubicBezTo>
                    <a:pt x="49" y="295"/>
                    <a:pt x="46" y="294"/>
                    <a:pt x="45" y="292"/>
                  </a:cubicBezTo>
                  <a:cubicBezTo>
                    <a:pt x="15" y="249"/>
                    <a:pt x="0" y="199"/>
                    <a:pt x="0" y="147"/>
                  </a:cubicBezTo>
                  <a:cubicBezTo>
                    <a:pt x="0" y="96"/>
                    <a:pt x="15" y="47"/>
                    <a:pt x="43" y="5"/>
                  </a:cubicBezTo>
                  <a:cubicBezTo>
                    <a:pt x="45" y="2"/>
                    <a:pt x="50" y="1"/>
                    <a:pt x="53" y="3"/>
                  </a:cubicBezTo>
                  <a:cubicBezTo>
                    <a:pt x="56" y="5"/>
                    <a:pt x="57" y="9"/>
                    <a:pt x="55" y="13"/>
                  </a:cubicBezTo>
                  <a:cubicBezTo>
                    <a:pt x="28" y="52"/>
                    <a:pt x="14" y="99"/>
                    <a:pt x="14" y="147"/>
                  </a:cubicBezTo>
                  <a:cubicBezTo>
                    <a:pt x="14" y="196"/>
                    <a:pt x="29" y="243"/>
                    <a:pt x="56" y="284"/>
                  </a:cubicBezTo>
                  <a:close/>
                  <a:moveTo>
                    <a:pt x="509" y="147"/>
                  </a:moveTo>
                  <a:cubicBezTo>
                    <a:pt x="509" y="200"/>
                    <a:pt x="493" y="250"/>
                    <a:pt x="463" y="293"/>
                  </a:cubicBezTo>
                  <a:cubicBezTo>
                    <a:pt x="462" y="295"/>
                    <a:pt x="459" y="296"/>
                    <a:pt x="457" y="296"/>
                  </a:cubicBezTo>
                  <a:cubicBezTo>
                    <a:pt x="456" y="296"/>
                    <a:pt x="454" y="296"/>
                    <a:pt x="453" y="295"/>
                  </a:cubicBezTo>
                  <a:cubicBezTo>
                    <a:pt x="450" y="293"/>
                    <a:pt x="449" y="288"/>
                    <a:pt x="452" y="285"/>
                  </a:cubicBezTo>
                  <a:cubicBezTo>
                    <a:pt x="480" y="244"/>
                    <a:pt x="495" y="197"/>
                    <a:pt x="495" y="147"/>
                  </a:cubicBezTo>
                  <a:cubicBezTo>
                    <a:pt x="495" y="98"/>
                    <a:pt x="481" y="52"/>
                    <a:pt x="453" y="11"/>
                  </a:cubicBezTo>
                  <a:cubicBezTo>
                    <a:pt x="451" y="8"/>
                    <a:pt x="452" y="4"/>
                    <a:pt x="455" y="2"/>
                  </a:cubicBezTo>
                  <a:cubicBezTo>
                    <a:pt x="458" y="0"/>
                    <a:pt x="463" y="0"/>
                    <a:pt x="465" y="4"/>
                  </a:cubicBezTo>
                  <a:cubicBezTo>
                    <a:pt x="494" y="46"/>
                    <a:pt x="509" y="96"/>
                    <a:pt x="509" y="147"/>
                  </a:cubicBezTo>
                  <a:close/>
                  <a:moveTo>
                    <a:pt x="93" y="259"/>
                  </a:moveTo>
                  <a:cubicBezTo>
                    <a:pt x="70" y="226"/>
                    <a:pt x="58" y="187"/>
                    <a:pt x="58" y="147"/>
                  </a:cubicBezTo>
                  <a:cubicBezTo>
                    <a:pt x="58" y="108"/>
                    <a:pt x="69" y="70"/>
                    <a:pt x="91" y="38"/>
                  </a:cubicBezTo>
                  <a:cubicBezTo>
                    <a:pt x="93" y="35"/>
                    <a:pt x="98" y="34"/>
                    <a:pt x="101" y="36"/>
                  </a:cubicBezTo>
                  <a:cubicBezTo>
                    <a:pt x="104" y="38"/>
                    <a:pt x="105" y="42"/>
                    <a:pt x="103" y="46"/>
                  </a:cubicBezTo>
                  <a:cubicBezTo>
                    <a:pt x="83" y="76"/>
                    <a:pt x="72" y="111"/>
                    <a:pt x="72" y="147"/>
                  </a:cubicBezTo>
                  <a:cubicBezTo>
                    <a:pt x="72" y="184"/>
                    <a:pt x="83" y="220"/>
                    <a:pt x="104" y="251"/>
                  </a:cubicBezTo>
                  <a:cubicBezTo>
                    <a:pt x="107" y="254"/>
                    <a:pt x="106" y="258"/>
                    <a:pt x="103" y="261"/>
                  </a:cubicBezTo>
                  <a:cubicBezTo>
                    <a:pt x="101" y="261"/>
                    <a:pt x="100" y="262"/>
                    <a:pt x="99" y="262"/>
                  </a:cubicBezTo>
                  <a:cubicBezTo>
                    <a:pt x="96" y="262"/>
                    <a:pt x="94" y="261"/>
                    <a:pt x="93" y="259"/>
                  </a:cubicBezTo>
                  <a:close/>
                  <a:moveTo>
                    <a:pt x="404" y="252"/>
                  </a:moveTo>
                  <a:cubicBezTo>
                    <a:pt x="425" y="221"/>
                    <a:pt x="437" y="185"/>
                    <a:pt x="437" y="147"/>
                  </a:cubicBezTo>
                  <a:cubicBezTo>
                    <a:pt x="437" y="110"/>
                    <a:pt x="426" y="75"/>
                    <a:pt x="405" y="44"/>
                  </a:cubicBezTo>
                  <a:cubicBezTo>
                    <a:pt x="403" y="41"/>
                    <a:pt x="404" y="37"/>
                    <a:pt x="407" y="35"/>
                  </a:cubicBezTo>
                  <a:cubicBezTo>
                    <a:pt x="410" y="32"/>
                    <a:pt x="415" y="33"/>
                    <a:pt x="417" y="37"/>
                  </a:cubicBezTo>
                  <a:cubicBezTo>
                    <a:pt x="439" y="69"/>
                    <a:pt x="451" y="107"/>
                    <a:pt x="451" y="147"/>
                  </a:cubicBezTo>
                  <a:cubicBezTo>
                    <a:pt x="451" y="188"/>
                    <a:pt x="439" y="227"/>
                    <a:pt x="415" y="260"/>
                  </a:cubicBezTo>
                  <a:cubicBezTo>
                    <a:pt x="414" y="262"/>
                    <a:pt x="412" y="263"/>
                    <a:pt x="409" y="263"/>
                  </a:cubicBezTo>
                  <a:cubicBezTo>
                    <a:pt x="408" y="263"/>
                    <a:pt x="407" y="263"/>
                    <a:pt x="405" y="262"/>
                  </a:cubicBezTo>
                  <a:cubicBezTo>
                    <a:pt x="402" y="260"/>
                    <a:pt x="401" y="255"/>
                    <a:pt x="404" y="252"/>
                  </a:cubicBezTo>
                  <a:close/>
                  <a:moveTo>
                    <a:pt x="308" y="186"/>
                  </a:moveTo>
                  <a:cubicBezTo>
                    <a:pt x="316" y="175"/>
                    <a:pt x="321" y="161"/>
                    <a:pt x="321" y="147"/>
                  </a:cubicBezTo>
                  <a:cubicBezTo>
                    <a:pt x="321" y="134"/>
                    <a:pt x="317" y="121"/>
                    <a:pt x="309" y="110"/>
                  </a:cubicBezTo>
                  <a:cubicBezTo>
                    <a:pt x="307" y="107"/>
                    <a:pt x="308" y="103"/>
                    <a:pt x="311" y="100"/>
                  </a:cubicBezTo>
                  <a:cubicBezTo>
                    <a:pt x="314" y="98"/>
                    <a:pt x="319" y="99"/>
                    <a:pt x="321" y="102"/>
                  </a:cubicBezTo>
                  <a:cubicBezTo>
                    <a:pt x="330" y="116"/>
                    <a:pt x="335" y="131"/>
                    <a:pt x="335" y="147"/>
                  </a:cubicBezTo>
                  <a:cubicBezTo>
                    <a:pt x="335" y="164"/>
                    <a:pt x="329" y="180"/>
                    <a:pt x="319" y="194"/>
                  </a:cubicBezTo>
                  <a:cubicBezTo>
                    <a:pt x="318" y="196"/>
                    <a:pt x="315" y="197"/>
                    <a:pt x="313" y="197"/>
                  </a:cubicBezTo>
                  <a:cubicBezTo>
                    <a:pt x="312" y="197"/>
                    <a:pt x="310" y="197"/>
                    <a:pt x="309" y="196"/>
                  </a:cubicBezTo>
                  <a:cubicBezTo>
                    <a:pt x="306" y="194"/>
                    <a:pt x="305" y="189"/>
                    <a:pt x="308" y="186"/>
                  </a:cubicBezTo>
                  <a:close/>
                  <a:moveTo>
                    <a:pt x="356" y="219"/>
                  </a:moveTo>
                  <a:cubicBezTo>
                    <a:pt x="371" y="198"/>
                    <a:pt x="379" y="173"/>
                    <a:pt x="379" y="147"/>
                  </a:cubicBezTo>
                  <a:cubicBezTo>
                    <a:pt x="379" y="122"/>
                    <a:pt x="371" y="98"/>
                    <a:pt x="357" y="77"/>
                  </a:cubicBezTo>
                  <a:cubicBezTo>
                    <a:pt x="355" y="74"/>
                    <a:pt x="356" y="70"/>
                    <a:pt x="359" y="68"/>
                  </a:cubicBezTo>
                  <a:cubicBezTo>
                    <a:pt x="362" y="65"/>
                    <a:pt x="367" y="66"/>
                    <a:pt x="369" y="69"/>
                  </a:cubicBezTo>
                  <a:cubicBezTo>
                    <a:pt x="384" y="92"/>
                    <a:pt x="393" y="119"/>
                    <a:pt x="393" y="147"/>
                  </a:cubicBezTo>
                  <a:cubicBezTo>
                    <a:pt x="393" y="176"/>
                    <a:pt x="384" y="204"/>
                    <a:pt x="367" y="227"/>
                  </a:cubicBezTo>
                  <a:cubicBezTo>
                    <a:pt x="366" y="229"/>
                    <a:pt x="364" y="230"/>
                    <a:pt x="361" y="230"/>
                  </a:cubicBezTo>
                  <a:cubicBezTo>
                    <a:pt x="360" y="230"/>
                    <a:pt x="359" y="230"/>
                    <a:pt x="357" y="229"/>
                  </a:cubicBezTo>
                  <a:cubicBezTo>
                    <a:pt x="354" y="227"/>
                    <a:pt x="353" y="222"/>
                    <a:pt x="356" y="219"/>
                  </a:cubicBezTo>
                  <a:close/>
                  <a:moveTo>
                    <a:pt x="141" y="226"/>
                  </a:moveTo>
                  <a:cubicBezTo>
                    <a:pt x="125" y="203"/>
                    <a:pt x="116" y="175"/>
                    <a:pt x="116" y="147"/>
                  </a:cubicBezTo>
                  <a:cubicBezTo>
                    <a:pt x="116" y="120"/>
                    <a:pt x="124" y="93"/>
                    <a:pt x="139" y="71"/>
                  </a:cubicBezTo>
                  <a:cubicBezTo>
                    <a:pt x="141" y="68"/>
                    <a:pt x="146" y="67"/>
                    <a:pt x="149" y="69"/>
                  </a:cubicBezTo>
                  <a:cubicBezTo>
                    <a:pt x="152" y="71"/>
                    <a:pt x="153" y="75"/>
                    <a:pt x="151" y="78"/>
                  </a:cubicBezTo>
                  <a:cubicBezTo>
                    <a:pt x="137" y="99"/>
                    <a:pt x="130" y="123"/>
                    <a:pt x="130" y="147"/>
                  </a:cubicBezTo>
                  <a:cubicBezTo>
                    <a:pt x="130" y="173"/>
                    <a:pt x="138" y="197"/>
                    <a:pt x="152" y="218"/>
                  </a:cubicBezTo>
                  <a:cubicBezTo>
                    <a:pt x="155" y="221"/>
                    <a:pt x="154" y="225"/>
                    <a:pt x="151" y="228"/>
                  </a:cubicBezTo>
                  <a:cubicBezTo>
                    <a:pt x="149" y="229"/>
                    <a:pt x="148" y="229"/>
                    <a:pt x="147" y="229"/>
                  </a:cubicBezTo>
                  <a:cubicBezTo>
                    <a:pt x="144" y="229"/>
                    <a:pt x="142" y="228"/>
                    <a:pt x="141" y="226"/>
                  </a:cubicBezTo>
                  <a:close/>
                  <a:moveTo>
                    <a:pt x="189" y="193"/>
                  </a:moveTo>
                  <a:cubicBezTo>
                    <a:pt x="179" y="179"/>
                    <a:pt x="174" y="164"/>
                    <a:pt x="174" y="147"/>
                  </a:cubicBezTo>
                  <a:cubicBezTo>
                    <a:pt x="174" y="132"/>
                    <a:pt x="179" y="117"/>
                    <a:pt x="187" y="104"/>
                  </a:cubicBezTo>
                  <a:cubicBezTo>
                    <a:pt x="189" y="101"/>
                    <a:pt x="193" y="100"/>
                    <a:pt x="197" y="102"/>
                  </a:cubicBezTo>
                  <a:cubicBezTo>
                    <a:pt x="200" y="104"/>
                    <a:pt x="201" y="108"/>
                    <a:pt x="199" y="111"/>
                  </a:cubicBezTo>
                  <a:cubicBezTo>
                    <a:pt x="192" y="122"/>
                    <a:pt x="188" y="134"/>
                    <a:pt x="188" y="147"/>
                  </a:cubicBezTo>
                  <a:cubicBezTo>
                    <a:pt x="188" y="161"/>
                    <a:pt x="192" y="174"/>
                    <a:pt x="200" y="185"/>
                  </a:cubicBezTo>
                  <a:cubicBezTo>
                    <a:pt x="203" y="188"/>
                    <a:pt x="202" y="193"/>
                    <a:pt x="199" y="195"/>
                  </a:cubicBezTo>
                  <a:cubicBezTo>
                    <a:pt x="197" y="196"/>
                    <a:pt x="196" y="196"/>
                    <a:pt x="195" y="196"/>
                  </a:cubicBezTo>
                  <a:cubicBezTo>
                    <a:pt x="192" y="196"/>
                    <a:pt x="190" y="195"/>
                    <a:pt x="189" y="193"/>
                  </a:cubicBezTo>
                  <a:close/>
                </a:path>
              </a:pathLst>
            </a:custGeom>
            <a:solidFill>
              <a:srgbClr val="FFFFFF"/>
            </a:solidFill>
            <a:ln w="6350">
              <a:solidFill>
                <a:schemeClr val="bg1"/>
              </a:solidFill>
            </a:ln>
          </p:spPr>
          <p:txBody>
            <a:bodyPr vert="horz" wrap="square" lIns="60649" tIns="30325" rIns="60649" bIns="30325" numCol="1" anchor="t" anchorCtr="0" compatLnSpc="1">
              <a:prstTxWarp prst="textNoShape">
                <a:avLst/>
              </a:prstTxWarp>
            </a:bodyPr>
            <a:lstStyle/>
            <a:p>
              <a:endParaRPr lang="en-US" sz="929" dirty="0">
                <a:latin typeface="Raleway" panose="020B0503030101060003" pitchFamily="34" charset="0"/>
                <a:cs typeface="Gotham Light" pitchFamily="50" charset="0"/>
              </a:endParaRPr>
            </a:p>
          </p:txBody>
        </p:sp>
      </p:grpSp>
      <p:sp>
        <p:nvSpPr>
          <p:cNvPr id="118" name="Oval 117"/>
          <p:cNvSpPr/>
          <p:nvPr/>
        </p:nvSpPr>
        <p:spPr>
          <a:xfrm>
            <a:off x="7299945" y="4693406"/>
            <a:ext cx="724708" cy="735800"/>
          </a:xfrm>
          <a:prstGeom prst="ellipse">
            <a:avLst/>
          </a:prstGeom>
          <a:solidFill>
            <a:schemeClr val="accent3">
              <a:lumMod val="50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92">
              <a:solidFill>
                <a:schemeClr val="tx1"/>
              </a:solidFill>
              <a:latin typeface="Raleway" panose="020B0503030101060003" pitchFamily="34" charset="0"/>
              <a:cs typeface="Gotham Light" pitchFamily="50" charset="0"/>
            </a:endParaRPr>
          </a:p>
        </p:txBody>
      </p:sp>
      <p:sp>
        <p:nvSpPr>
          <p:cNvPr id="121" name="Freeform: Shape 5"/>
          <p:cNvSpPr/>
          <p:nvPr/>
        </p:nvSpPr>
        <p:spPr>
          <a:xfrm>
            <a:off x="8700981" y="1090676"/>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29">
              <a:latin typeface="Raleway" panose="020B0503030101060003" pitchFamily="34" charset="0"/>
              <a:cs typeface="Gotham Light" pitchFamily="50" charset="0"/>
            </a:endParaRPr>
          </a:p>
        </p:txBody>
      </p:sp>
      <p:sp>
        <p:nvSpPr>
          <p:cNvPr id="122" name="TextBox 121"/>
          <p:cNvSpPr txBox="1"/>
          <p:nvPr/>
        </p:nvSpPr>
        <p:spPr>
          <a:xfrm>
            <a:off x="9043083" y="1199723"/>
            <a:ext cx="2846529" cy="865750"/>
          </a:xfrm>
          <a:prstGeom prst="rect">
            <a:avLst/>
          </a:prstGeom>
          <a:noFill/>
        </p:spPr>
        <p:txBody>
          <a:bodyPr wrap="square" rtlCol="0">
            <a:spAutoFit/>
          </a:bodyPr>
          <a:lstStyle/>
          <a:p>
            <a:pPr defTabSz="238794">
              <a:lnSpc>
                <a:spcPct val="150000"/>
              </a:lnSpc>
            </a:pPr>
            <a:r>
              <a:rPr lang="en-US"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As we increasingly move to gig economy specialist will be required to help companies establish and manage their brand and identity in virtual and social media environments</a:t>
            </a:r>
            <a:r>
              <a:rPr lang="ru-RU" sz="863" i="1"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a:t>
            </a:r>
            <a:endParaRPr lang="ru-RU" sz="863" i="1" spc="-100"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123" name="TextBox 122"/>
          <p:cNvSpPr txBox="1"/>
          <p:nvPr/>
        </p:nvSpPr>
        <p:spPr>
          <a:xfrm>
            <a:off x="8999260" y="1006748"/>
            <a:ext cx="2471395" cy="317010"/>
          </a:xfrm>
          <a:prstGeom prst="rect">
            <a:avLst/>
          </a:prstGeom>
          <a:noFill/>
        </p:spPr>
        <p:txBody>
          <a:bodyPr wrap="square" rtlCol="0">
            <a:spAutoFit/>
          </a:bodyPr>
          <a:lstStyle/>
          <a:p>
            <a:r>
              <a:rPr lang="en-US" sz="1460" dirty="0">
                <a:solidFill>
                  <a:schemeClr val="accent4">
                    <a:lumMod val="75000"/>
                  </a:schemeClr>
                </a:solidFill>
                <a:latin typeface="Raleway" panose="020B0503030101060003" pitchFamily="34" charset="0"/>
                <a:ea typeface="Merriweather Bold" panose="02060503050406030704" pitchFamily="18" charset="-52"/>
                <a:cs typeface="Gotham Light" pitchFamily="50" charset="0"/>
              </a:rPr>
              <a:t>Social media adviser</a:t>
            </a:r>
            <a:endParaRPr lang="ru-RU" sz="1460" dirty="0">
              <a:solidFill>
                <a:schemeClr val="accent4">
                  <a:lumMod val="75000"/>
                </a:schemeClr>
              </a:solidFill>
              <a:latin typeface="Raleway" panose="020B0503030101060003" pitchFamily="34" charset="0"/>
              <a:ea typeface="Merriweather Bold" panose="02060503050406030704" pitchFamily="18" charset="-52"/>
              <a:cs typeface="Gotham Light" pitchFamily="50" charset="0"/>
            </a:endParaRPr>
          </a:p>
        </p:txBody>
      </p:sp>
      <p:sp>
        <p:nvSpPr>
          <p:cNvPr id="124" name="Freeform: Shape 5"/>
          <p:cNvSpPr/>
          <p:nvPr/>
        </p:nvSpPr>
        <p:spPr>
          <a:xfrm>
            <a:off x="898240" y="5315399"/>
            <a:ext cx="182360" cy="173921"/>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D2C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195">
              <a:latin typeface="Raleway" panose="020B0503030101060003" pitchFamily="34" charset="0"/>
              <a:cs typeface="Gotham Light" pitchFamily="50" charset="0"/>
            </a:endParaRPr>
          </a:p>
        </p:txBody>
      </p:sp>
      <p:sp>
        <p:nvSpPr>
          <p:cNvPr id="125" name="TextBox 124"/>
          <p:cNvSpPr txBox="1"/>
          <p:nvPr/>
        </p:nvSpPr>
        <p:spPr>
          <a:xfrm>
            <a:off x="1220181" y="5520537"/>
            <a:ext cx="3268303" cy="668901"/>
          </a:xfrm>
          <a:prstGeom prst="rect">
            <a:avLst/>
          </a:prstGeom>
          <a:noFill/>
        </p:spPr>
        <p:txBody>
          <a:bodyPr wrap="square" rtlCol="0">
            <a:spAutoFit/>
          </a:bodyPr>
          <a:lstStyle/>
          <a:p>
            <a:pPr defTabSz="238794">
              <a:lnSpc>
                <a:spcPct val="150000"/>
              </a:lnSpc>
            </a:pPr>
            <a:r>
              <a:rPr lang="en-AU" sz="863" i="1" dirty="0">
                <a:solidFill>
                  <a:schemeClr val="tx1">
                    <a:lumMod val="50000"/>
                    <a:lumOff val="50000"/>
                  </a:schemeClr>
                </a:solidFill>
                <a:latin typeface="Raleway" panose="020B0503030101060003" pitchFamily="34" charset="0"/>
                <a:cs typeface="Gotham Light" pitchFamily="50" charset="0"/>
              </a:rPr>
              <a:t>As stores and organisations increasingly connect CX with customer data, the specialist data scientist will optimise supply chains and procurement functions. </a:t>
            </a:r>
            <a:endParaRPr lang="ru-RU" sz="863" i="1" dirty="0">
              <a:solidFill>
                <a:schemeClr val="tx1">
                  <a:lumMod val="50000"/>
                  <a:lumOff val="50000"/>
                </a:schemeClr>
              </a:solidFill>
              <a:latin typeface="Raleway" panose="020B0503030101060003" pitchFamily="34" charset="0"/>
              <a:cs typeface="Gotham Light" pitchFamily="50" charset="0"/>
            </a:endParaRPr>
          </a:p>
        </p:txBody>
      </p:sp>
      <p:sp>
        <p:nvSpPr>
          <p:cNvPr id="126" name="TextBox 125"/>
          <p:cNvSpPr txBox="1"/>
          <p:nvPr/>
        </p:nvSpPr>
        <p:spPr>
          <a:xfrm>
            <a:off x="1209378" y="5279574"/>
            <a:ext cx="2491320" cy="317010"/>
          </a:xfrm>
          <a:prstGeom prst="rect">
            <a:avLst/>
          </a:prstGeom>
          <a:noFill/>
        </p:spPr>
        <p:txBody>
          <a:bodyPr wrap="square" rtlCol="0">
            <a:spAutoFit/>
          </a:bodyPr>
          <a:lstStyle/>
          <a:p>
            <a:r>
              <a:rPr lang="en-US" sz="1460" dirty="0">
                <a:solidFill>
                  <a:srgbClr val="6D861E"/>
                </a:solidFill>
                <a:latin typeface="Raleway" panose="020B0503030101060003" pitchFamily="34" charset="0"/>
                <a:ea typeface="Merriweather Bold" panose="02060503050406030704" pitchFamily="18" charset="-52"/>
                <a:cs typeface="Gotham Light" pitchFamily="50" charset="0"/>
              </a:rPr>
              <a:t>Freight data scientist </a:t>
            </a:r>
            <a:endParaRPr lang="ru-RU" sz="1460" dirty="0">
              <a:solidFill>
                <a:srgbClr val="6D861E"/>
              </a:solidFill>
              <a:latin typeface="Raleway" panose="020B0503030101060003" pitchFamily="34" charset="0"/>
              <a:ea typeface="Merriweather Bold" panose="02060503050406030704" pitchFamily="18" charset="-52"/>
              <a:cs typeface="Gotham Light" pitchFamily="50" charset="0"/>
            </a:endParaRPr>
          </a:p>
        </p:txBody>
      </p:sp>
      <p:sp>
        <p:nvSpPr>
          <p:cNvPr id="73" name="Freeform 86">
            <a:extLst>
              <a:ext uri="{FF2B5EF4-FFF2-40B4-BE49-F238E27FC236}">
                <a16:creationId xmlns:a16="http://schemas.microsoft.com/office/drawing/2014/main" id="{BAFCD7FE-D70B-4952-9E41-FF9AD5C126CC}"/>
              </a:ext>
            </a:extLst>
          </p:cNvPr>
          <p:cNvSpPr>
            <a:spLocks noEditPoints="1"/>
          </p:cNvSpPr>
          <p:nvPr/>
        </p:nvSpPr>
        <p:spPr bwMode="auto">
          <a:xfrm>
            <a:off x="7428117" y="2078220"/>
            <a:ext cx="428977" cy="475836"/>
          </a:xfrm>
          <a:custGeom>
            <a:avLst/>
            <a:gdLst>
              <a:gd name="T0" fmla="*/ 208 w 575"/>
              <a:gd name="T1" fmla="*/ 639 h 639"/>
              <a:gd name="T2" fmla="*/ 201 w 575"/>
              <a:gd name="T3" fmla="*/ 373 h 639"/>
              <a:gd name="T4" fmla="*/ 369 w 575"/>
              <a:gd name="T5" fmla="*/ 366 h 639"/>
              <a:gd name="T6" fmla="*/ 376 w 575"/>
              <a:gd name="T7" fmla="*/ 632 h 639"/>
              <a:gd name="T8" fmla="*/ 215 w 575"/>
              <a:gd name="T9" fmla="*/ 625 h 639"/>
              <a:gd name="T10" fmla="*/ 362 w 575"/>
              <a:gd name="T11" fmla="*/ 380 h 639"/>
              <a:gd name="T12" fmla="*/ 215 w 575"/>
              <a:gd name="T13" fmla="*/ 625 h 639"/>
              <a:gd name="T14" fmla="*/ 10 w 575"/>
              <a:gd name="T15" fmla="*/ 639 h 639"/>
              <a:gd name="T16" fmla="*/ 3 w 575"/>
              <a:gd name="T17" fmla="*/ 503 h 639"/>
              <a:gd name="T18" fmla="*/ 170 w 575"/>
              <a:gd name="T19" fmla="*/ 496 h 639"/>
              <a:gd name="T20" fmla="*/ 177 w 575"/>
              <a:gd name="T21" fmla="*/ 632 h 639"/>
              <a:gd name="T22" fmla="*/ 17 w 575"/>
              <a:gd name="T23" fmla="*/ 625 h 639"/>
              <a:gd name="T24" fmla="*/ 163 w 575"/>
              <a:gd name="T25" fmla="*/ 510 h 639"/>
              <a:gd name="T26" fmla="*/ 17 w 575"/>
              <a:gd name="T27" fmla="*/ 625 h 639"/>
              <a:gd name="T28" fmla="*/ 5 w 575"/>
              <a:gd name="T29" fmla="*/ 411 h 639"/>
              <a:gd name="T30" fmla="*/ 292 w 575"/>
              <a:gd name="T31" fmla="*/ 47 h 639"/>
              <a:gd name="T32" fmla="*/ 256 w 575"/>
              <a:gd name="T33" fmla="*/ 4 h 639"/>
              <a:gd name="T34" fmla="*/ 417 w 575"/>
              <a:gd name="T35" fmla="*/ 0 h 639"/>
              <a:gd name="T36" fmla="*/ 424 w 575"/>
              <a:gd name="T37" fmla="*/ 163 h 639"/>
              <a:gd name="T38" fmla="*/ 412 w 575"/>
              <a:gd name="T39" fmla="*/ 168 h 639"/>
              <a:gd name="T40" fmla="*/ 31 w 575"/>
              <a:gd name="T41" fmla="*/ 414 h 639"/>
              <a:gd name="T42" fmla="*/ 279 w 575"/>
              <a:gd name="T43" fmla="*/ 14 h 639"/>
              <a:gd name="T44" fmla="*/ 307 w 575"/>
              <a:gd name="T45" fmla="*/ 51 h 639"/>
              <a:gd name="T46" fmla="*/ 16 w 575"/>
              <a:gd name="T47" fmla="*/ 402 h 639"/>
              <a:gd name="T48" fmla="*/ 22 w 575"/>
              <a:gd name="T49" fmla="*/ 403 h 639"/>
              <a:gd name="T50" fmla="*/ 383 w 575"/>
              <a:gd name="T51" fmla="*/ 118 h 639"/>
              <a:gd name="T52" fmla="*/ 410 w 575"/>
              <a:gd name="T53" fmla="*/ 14 h 639"/>
              <a:gd name="T54" fmla="*/ 568 w 575"/>
              <a:gd name="T55" fmla="*/ 639 h 639"/>
              <a:gd name="T56" fmla="*/ 400 w 575"/>
              <a:gd name="T57" fmla="*/ 632 h 639"/>
              <a:gd name="T58" fmla="*/ 407 w 575"/>
              <a:gd name="T59" fmla="*/ 238 h 639"/>
              <a:gd name="T60" fmla="*/ 575 w 575"/>
              <a:gd name="T61" fmla="*/ 245 h 639"/>
              <a:gd name="T62" fmla="*/ 568 w 575"/>
              <a:gd name="T63" fmla="*/ 639 h 639"/>
              <a:gd name="T64" fmla="*/ 561 w 575"/>
              <a:gd name="T65" fmla="*/ 625 h 639"/>
              <a:gd name="T66" fmla="*/ 414 w 575"/>
              <a:gd name="T67" fmla="*/ 252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5" h="639">
                <a:moveTo>
                  <a:pt x="369" y="639"/>
                </a:moveTo>
                <a:cubicBezTo>
                  <a:pt x="208" y="639"/>
                  <a:pt x="208" y="639"/>
                  <a:pt x="208" y="639"/>
                </a:cubicBezTo>
                <a:cubicBezTo>
                  <a:pt x="205" y="639"/>
                  <a:pt x="201" y="636"/>
                  <a:pt x="201" y="632"/>
                </a:cubicBezTo>
                <a:cubicBezTo>
                  <a:pt x="201" y="373"/>
                  <a:pt x="201" y="373"/>
                  <a:pt x="201" y="373"/>
                </a:cubicBezTo>
                <a:cubicBezTo>
                  <a:pt x="201" y="369"/>
                  <a:pt x="205" y="366"/>
                  <a:pt x="208" y="366"/>
                </a:cubicBezTo>
                <a:cubicBezTo>
                  <a:pt x="369" y="366"/>
                  <a:pt x="369" y="366"/>
                  <a:pt x="369" y="366"/>
                </a:cubicBezTo>
                <a:cubicBezTo>
                  <a:pt x="373" y="366"/>
                  <a:pt x="376" y="369"/>
                  <a:pt x="376" y="373"/>
                </a:cubicBezTo>
                <a:cubicBezTo>
                  <a:pt x="376" y="632"/>
                  <a:pt x="376" y="632"/>
                  <a:pt x="376" y="632"/>
                </a:cubicBezTo>
                <a:cubicBezTo>
                  <a:pt x="376" y="636"/>
                  <a:pt x="373" y="639"/>
                  <a:pt x="369" y="639"/>
                </a:cubicBezTo>
                <a:close/>
                <a:moveTo>
                  <a:pt x="215" y="625"/>
                </a:moveTo>
                <a:cubicBezTo>
                  <a:pt x="362" y="625"/>
                  <a:pt x="362" y="625"/>
                  <a:pt x="362" y="625"/>
                </a:cubicBezTo>
                <a:cubicBezTo>
                  <a:pt x="362" y="380"/>
                  <a:pt x="362" y="380"/>
                  <a:pt x="362" y="380"/>
                </a:cubicBezTo>
                <a:cubicBezTo>
                  <a:pt x="215" y="380"/>
                  <a:pt x="215" y="380"/>
                  <a:pt x="215" y="380"/>
                </a:cubicBezTo>
                <a:lnTo>
                  <a:pt x="215" y="625"/>
                </a:lnTo>
                <a:close/>
                <a:moveTo>
                  <a:pt x="170" y="639"/>
                </a:moveTo>
                <a:cubicBezTo>
                  <a:pt x="10" y="639"/>
                  <a:pt x="10" y="639"/>
                  <a:pt x="10" y="639"/>
                </a:cubicBezTo>
                <a:cubicBezTo>
                  <a:pt x="6" y="639"/>
                  <a:pt x="3" y="636"/>
                  <a:pt x="3" y="632"/>
                </a:cubicBezTo>
                <a:cubicBezTo>
                  <a:pt x="3" y="503"/>
                  <a:pt x="3" y="503"/>
                  <a:pt x="3" y="503"/>
                </a:cubicBezTo>
                <a:cubicBezTo>
                  <a:pt x="3" y="499"/>
                  <a:pt x="6" y="496"/>
                  <a:pt x="10" y="496"/>
                </a:cubicBezTo>
                <a:cubicBezTo>
                  <a:pt x="170" y="496"/>
                  <a:pt x="170" y="496"/>
                  <a:pt x="170" y="496"/>
                </a:cubicBezTo>
                <a:cubicBezTo>
                  <a:pt x="174" y="496"/>
                  <a:pt x="177" y="499"/>
                  <a:pt x="177" y="503"/>
                </a:cubicBezTo>
                <a:cubicBezTo>
                  <a:pt x="177" y="632"/>
                  <a:pt x="177" y="632"/>
                  <a:pt x="177" y="632"/>
                </a:cubicBezTo>
                <a:cubicBezTo>
                  <a:pt x="177" y="636"/>
                  <a:pt x="174" y="639"/>
                  <a:pt x="170" y="639"/>
                </a:cubicBezTo>
                <a:close/>
                <a:moveTo>
                  <a:pt x="17" y="625"/>
                </a:moveTo>
                <a:cubicBezTo>
                  <a:pt x="163" y="625"/>
                  <a:pt x="163" y="625"/>
                  <a:pt x="163" y="625"/>
                </a:cubicBezTo>
                <a:cubicBezTo>
                  <a:pt x="163" y="510"/>
                  <a:pt x="163" y="510"/>
                  <a:pt x="163" y="510"/>
                </a:cubicBezTo>
                <a:cubicBezTo>
                  <a:pt x="17" y="510"/>
                  <a:pt x="17" y="510"/>
                  <a:pt x="17" y="510"/>
                </a:cubicBezTo>
                <a:lnTo>
                  <a:pt x="17" y="625"/>
                </a:lnTo>
                <a:close/>
                <a:moveTo>
                  <a:pt x="19" y="418"/>
                </a:moveTo>
                <a:cubicBezTo>
                  <a:pt x="14" y="418"/>
                  <a:pt x="9" y="416"/>
                  <a:pt x="5" y="411"/>
                </a:cubicBezTo>
                <a:cubicBezTo>
                  <a:pt x="0" y="404"/>
                  <a:pt x="0" y="395"/>
                  <a:pt x="5" y="388"/>
                </a:cubicBezTo>
                <a:cubicBezTo>
                  <a:pt x="292" y="47"/>
                  <a:pt x="292" y="47"/>
                  <a:pt x="292" y="47"/>
                </a:cubicBezTo>
                <a:cubicBezTo>
                  <a:pt x="257" y="12"/>
                  <a:pt x="257" y="12"/>
                  <a:pt x="257" y="12"/>
                </a:cubicBezTo>
                <a:cubicBezTo>
                  <a:pt x="255" y="10"/>
                  <a:pt x="255" y="7"/>
                  <a:pt x="256" y="4"/>
                </a:cubicBezTo>
                <a:cubicBezTo>
                  <a:pt x="257" y="1"/>
                  <a:pt x="260" y="0"/>
                  <a:pt x="262" y="0"/>
                </a:cubicBezTo>
                <a:cubicBezTo>
                  <a:pt x="417" y="0"/>
                  <a:pt x="417" y="0"/>
                  <a:pt x="417" y="0"/>
                </a:cubicBezTo>
                <a:cubicBezTo>
                  <a:pt x="421" y="0"/>
                  <a:pt x="424" y="3"/>
                  <a:pt x="424" y="7"/>
                </a:cubicBezTo>
                <a:cubicBezTo>
                  <a:pt x="424" y="163"/>
                  <a:pt x="424" y="163"/>
                  <a:pt x="424" y="163"/>
                </a:cubicBezTo>
                <a:cubicBezTo>
                  <a:pt x="424" y="166"/>
                  <a:pt x="423" y="168"/>
                  <a:pt x="420" y="169"/>
                </a:cubicBezTo>
                <a:cubicBezTo>
                  <a:pt x="417" y="170"/>
                  <a:pt x="414" y="170"/>
                  <a:pt x="412" y="168"/>
                </a:cubicBezTo>
                <a:cubicBezTo>
                  <a:pt x="377" y="133"/>
                  <a:pt x="377" y="133"/>
                  <a:pt x="377" y="133"/>
                </a:cubicBezTo>
                <a:cubicBezTo>
                  <a:pt x="31" y="414"/>
                  <a:pt x="31" y="414"/>
                  <a:pt x="31" y="414"/>
                </a:cubicBezTo>
                <a:cubicBezTo>
                  <a:pt x="28" y="417"/>
                  <a:pt x="24" y="418"/>
                  <a:pt x="19" y="418"/>
                </a:cubicBezTo>
                <a:close/>
                <a:moveTo>
                  <a:pt x="279" y="14"/>
                </a:moveTo>
                <a:cubicBezTo>
                  <a:pt x="307" y="41"/>
                  <a:pt x="307" y="41"/>
                  <a:pt x="307" y="41"/>
                </a:cubicBezTo>
                <a:cubicBezTo>
                  <a:pt x="309" y="44"/>
                  <a:pt x="309" y="48"/>
                  <a:pt x="307" y="51"/>
                </a:cubicBezTo>
                <a:cubicBezTo>
                  <a:pt x="16" y="397"/>
                  <a:pt x="16" y="397"/>
                  <a:pt x="16" y="397"/>
                </a:cubicBezTo>
                <a:cubicBezTo>
                  <a:pt x="15" y="399"/>
                  <a:pt x="15" y="401"/>
                  <a:pt x="16" y="402"/>
                </a:cubicBezTo>
                <a:cubicBezTo>
                  <a:pt x="17" y="404"/>
                  <a:pt x="18" y="404"/>
                  <a:pt x="19" y="404"/>
                </a:cubicBezTo>
                <a:cubicBezTo>
                  <a:pt x="20" y="404"/>
                  <a:pt x="21" y="404"/>
                  <a:pt x="22" y="403"/>
                </a:cubicBezTo>
                <a:cubicBezTo>
                  <a:pt x="373" y="118"/>
                  <a:pt x="373" y="118"/>
                  <a:pt x="373" y="118"/>
                </a:cubicBezTo>
                <a:cubicBezTo>
                  <a:pt x="376" y="115"/>
                  <a:pt x="380" y="116"/>
                  <a:pt x="383" y="118"/>
                </a:cubicBezTo>
                <a:cubicBezTo>
                  <a:pt x="410" y="146"/>
                  <a:pt x="410" y="146"/>
                  <a:pt x="410" y="146"/>
                </a:cubicBezTo>
                <a:cubicBezTo>
                  <a:pt x="410" y="14"/>
                  <a:pt x="410" y="14"/>
                  <a:pt x="410" y="14"/>
                </a:cubicBezTo>
                <a:lnTo>
                  <a:pt x="279" y="14"/>
                </a:lnTo>
                <a:close/>
                <a:moveTo>
                  <a:pt x="568" y="639"/>
                </a:moveTo>
                <a:cubicBezTo>
                  <a:pt x="407" y="639"/>
                  <a:pt x="407" y="639"/>
                  <a:pt x="407" y="639"/>
                </a:cubicBezTo>
                <a:cubicBezTo>
                  <a:pt x="403" y="639"/>
                  <a:pt x="400" y="636"/>
                  <a:pt x="400" y="632"/>
                </a:cubicBezTo>
                <a:cubicBezTo>
                  <a:pt x="400" y="245"/>
                  <a:pt x="400" y="245"/>
                  <a:pt x="400" y="245"/>
                </a:cubicBezTo>
                <a:cubicBezTo>
                  <a:pt x="400" y="241"/>
                  <a:pt x="403" y="238"/>
                  <a:pt x="407" y="238"/>
                </a:cubicBezTo>
                <a:cubicBezTo>
                  <a:pt x="568" y="238"/>
                  <a:pt x="568" y="238"/>
                  <a:pt x="568" y="238"/>
                </a:cubicBezTo>
                <a:cubicBezTo>
                  <a:pt x="572" y="238"/>
                  <a:pt x="575" y="241"/>
                  <a:pt x="575" y="245"/>
                </a:cubicBezTo>
                <a:cubicBezTo>
                  <a:pt x="575" y="632"/>
                  <a:pt x="575" y="632"/>
                  <a:pt x="575" y="632"/>
                </a:cubicBezTo>
                <a:cubicBezTo>
                  <a:pt x="575" y="636"/>
                  <a:pt x="572" y="639"/>
                  <a:pt x="568" y="639"/>
                </a:cubicBezTo>
                <a:close/>
                <a:moveTo>
                  <a:pt x="414" y="625"/>
                </a:moveTo>
                <a:cubicBezTo>
                  <a:pt x="561" y="625"/>
                  <a:pt x="561" y="625"/>
                  <a:pt x="561" y="625"/>
                </a:cubicBezTo>
                <a:cubicBezTo>
                  <a:pt x="561" y="252"/>
                  <a:pt x="561" y="252"/>
                  <a:pt x="561" y="252"/>
                </a:cubicBezTo>
                <a:cubicBezTo>
                  <a:pt x="414" y="252"/>
                  <a:pt x="414" y="252"/>
                  <a:pt x="414" y="252"/>
                </a:cubicBezTo>
                <a:lnTo>
                  <a:pt x="414" y="62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nvGrpSpPr>
          <p:cNvPr id="76" name="Group 75">
            <a:extLst>
              <a:ext uri="{FF2B5EF4-FFF2-40B4-BE49-F238E27FC236}">
                <a16:creationId xmlns:a16="http://schemas.microsoft.com/office/drawing/2014/main" id="{3398CE97-CD8B-40A1-83E4-22B6B013A0F5}"/>
              </a:ext>
            </a:extLst>
          </p:cNvPr>
          <p:cNvGrpSpPr/>
          <p:nvPr/>
        </p:nvGrpSpPr>
        <p:grpSpPr>
          <a:xfrm>
            <a:off x="5975807" y="1368246"/>
            <a:ext cx="746918" cy="746918"/>
            <a:chOff x="3012819" y="1498714"/>
            <a:chExt cx="1097280" cy="1097280"/>
          </a:xfrm>
        </p:grpSpPr>
        <p:sp>
          <p:nvSpPr>
            <p:cNvPr id="79" name="Oval 14">
              <a:extLst>
                <a:ext uri="{FF2B5EF4-FFF2-40B4-BE49-F238E27FC236}">
                  <a16:creationId xmlns:a16="http://schemas.microsoft.com/office/drawing/2014/main" id="{E7F0DACB-35F1-4097-8CE9-3DDC2C76010E}"/>
                </a:ext>
              </a:extLst>
            </p:cNvPr>
            <p:cNvSpPr>
              <a:spLocks noChangeArrowheads="1"/>
            </p:cNvSpPr>
            <p:nvPr/>
          </p:nvSpPr>
          <p:spPr bwMode="auto">
            <a:xfrm>
              <a:off x="3012819" y="1498714"/>
              <a:ext cx="1097280" cy="1097280"/>
            </a:xfrm>
            <a:prstGeom prst="ellipse">
              <a:avLst/>
            </a:pr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0" name="Freeform 99">
              <a:extLst>
                <a:ext uri="{FF2B5EF4-FFF2-40B4-BE49-F238E27FC236}">
                  <a16:creationId xmlns:a16="http://schemas.microsoft.com/office/drawing/2014/main" id="{E9FB1F1C-2899-4795-A9AA-1D119CDC4C1B}"/>
                </a:ext>
              </a:extLst>
            </p:cNvPr>
            <p:cNvSpPr>
              <a:spLocks noEditPoints="1"/>
            </p:cNvSpPr>
            <p:nvPr/>
          </p:nvSpPr>
          <p:spPr bwMode="auto">
            <a:xfrm>
              <a:off x="3236096" y="1823127"/>
              <a:ext cx="649532" cy="447261"/>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grpSp>
        <p:nvGrpSpPr>
          <p:cNvPr id="81" name="Group 80">
            <a:extLst>
              <a:ext uri="{FF2B5EF4-FFF2-40B4-BE49-F238E27FC236}">
                <a16:creationId xmlns:a16="http://schemas.microsoft.com/office/drawing/2014/main" id="{93E49176-B3BA-4F83-91F2-DAA19C24E147}"/>
              </a:ext>
            </a:extLst>
          </p:cNvPr>
          <p:cNvGrpSpPr/>
          <p:nvPr/>
        </p:nvGrpSpPr>
        <p:grpSpPr>
          <a:xfrm>
            <a:off x="4731363" y="4876873"/>
            <a:ext cx="412750" cy="439738"/>
            <a:chOff x="2193925" y="2095500"/>
            <a:chExt cx="476250" cy="473076"/>
          </a:xfrm>
          <a:solidFill>
            <a:schemeClr val="bg1"/>
          </a:solidFill>
        </p:grpSpPr>
        <p:sp>
          <p:nvSpPr>
            <p:cNvPr id="82" name="Freeform 34">
              <a:extLst>
                <a:ext uri="{FF2B5EF4-FFF2-40B4-BE49-F238E27FC236}">
                  <a16:creationId xmlns:a16="http://schemas.microsoft.com/office/drawing/2014/main" id="{805DFBC4-192E-45C6-950A-E3815DD22F56}"/>
                </a:ext>
              </a:extLst>
            </p:cNvPr>
            <p:cNvSpPr>
              <a:spLocks noEditPoints="1"/>
            </p:cNvSpPr>
            <p:nvPr/>
          </p:nvSpPr>
          <p:spPr bwMode="auto">
            <a:xfrm>
              <a:off x="2193925" y="2293938"/>
              <a:ext cx="207963" cy="255588"/>
            </a:xfrm>
            <a:custGeom>
              <a:avLst/>
              <a:gdLst>
                <a:gd name="T0" fmla="*/ 70 w 84"/>
                <a:gd name="T1" fmla="*/ 13 h 104"/>
                <a:gd name="T2" fmla="*/ 42 w 84"/>
                <a:gd name="T3" fmla="*/ 0 h 104"/>
                <a:gd name="T4" fmla="*/ 15 w 84"/>
                <a:gd name="T5" fmla="*/ 13 h 104"/>
                <a:gd name="T6" fmla="*/ 15 w 84"/>
                <a:gd name="T7" fmla="*/ 73 h 104"/>
                <a:gd name="T8" fmla="*/ 42 w 84"/>
                <a:gd name="T9" fmla="*/ 104 h 104"/>
                <a:gd name="T10" fmla="*/ 70 w 84"/>
                <a:gd name="T11" fmla="*/ 73 h 104"/>
                <a:gd name="T12" fmla="*/ 70 w 84"/>
                <a:gd name="T13" fmla="*/ 13 h 104"/>
                <a:gd name="T14" fmla="*/ 65 w 84"/>
                <a:gd name="T15" fmla="*/ 69 h 104"/>
                <a:gd name="T16" fmla="*/ 42 w 84"/>
                <a:gd name="T17" fmla="*/ 94 h 104"/>
                <a:gd name="T18" fmla="*/ 20 w 84"/>
                <a:gd name="T19" fmla="*/ 69 h 104"/>
                <a:gd name="T20" fmla="*/ 20 w 84"/>
                <a:gd name="T21" fmla="*/ 17 h 104"/>
                <a:gd name="T22" fmla="*/ 42 w 84"/>
                <a:gd name="T23" fmla="*/ 6 h 104"/>
                <a:gd name="T24" fmla="*/ 65 w 84"/>
                <a:gd name="T25" fmla="*/ 17 h 104"/>
                <a:gd name="T26" fmla="*/ 65 w 84"/>
                <a:gd name="T27" fmla="*/ 69 h 104"/>
                <a:gd name="T28" fmla="*/ 65 w 84"/>
                <a:gd name="T29" fmla="*/ 69 h 104"/>
                <a:gd name="T30" fmla="*/ 65 w 84"/>
                <a:gd name="T31" fmla="*/ 6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104">
                  <a:moveTo>
                    <a:pt x="70" y="13"/>
                  </a:moveTo>
                  <a:cubicBezTo>
                    <a:pt x="62" y="5"/>
                    <a:pt x="53" y="0"/>
                    <a:pt x="42" y="0"/>
                  </a:cubicBezTo>
                  <a:cubicBezTo>
                    <a:pt x="32" y="0"/>
                    <a:pt x="22" y="5"/>
                    <a:pt x="15" y="13"/>
                  </a:cubicBezTo>
                  <a:cubicBezTo>
                    <a:pt x="0" y="29"/>
                    <a:pt x="0" y="57"/>
                    <a:pt x="15" y="73"/>
                  </a:cubicBezTo>
                  <a:cubicBezTo>
                    <a:pt x="42" y="104"/>
                    <a:pt x="42" y="104"/>
                    <a:pt x="42" y="104"/>
                  </a:cubicBezTo>
                  <a:cubicBezTo>
                    <a:pt x="70" y="73"/>
                    <a:pt x="70" y="73"/>
                    <a:pt x="70" y="73"/>
                  </a:cubicBezTo>
                  <a:cubicBezTo>
                    <a:pt x="84" y="57"/>
                    <a:pt x="84" y="29"/>
                    <a:pt x="70" y="13"/>
                  </a:cubicBezTo>
                  <a:close/>
                  <a:moveTo>
                    <a:pt x="65" y="69"/>
                  </a:moveTo>
                  <a:cubicBezTo>
                    <a:pt x="42" y="94"/>
                    <a:pt x="42" y="94"/>
                    <a:pt x="42" y="94"/>
                  </a:cubicBezTo>
                  <a:cubicBezTo>
                    <a:pt x="20" y="69"/>
                    <a:pt x="20" y="69"/>
                    <a:pt x="20" y="69"/>
                  </a:cubicBezTo>
                  <a:cubicBezTo>
                    <a:pt x="7" y="55"/>
                    <a:pt x="7" y="31"/>
                    <a:pt x="20" y="17"/>
                  </a:cubicBezTo>
                  <a:cubicBezTo>
                    <a:pt x="26" y="10"/>
                    <a:pt x="34" y="6"/>
                    <a:pt x="42" y="6"/>
                  </a:cubicBezTo>
                  <a:cubicBezTo>
                    <a:pt x="51" y="6"/>
                    <a:pt x="59" y="10"/>
                    <a:pt x="65" y="17"/>
                  </a:cubicBezTo>
                  <a:cubicBezTo>
                    <a:pt x="78" y="31"/>
                    <a:pt x="78" y="55"/>
                    <a:pt x="65" y="69"/>
                  </a:cubicBezTo>
                  <a:close/>
                  <a:moveTo>
                    <a:pt x="65" y="69"/>
                  </a:moveTo>
                  <a:cubicBezTo>
                    <a:pt x="65" y="69"/>
                    <a:pt x="65" y="69"/>
                    <a:pt x="65" y="69"/>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3" name="Freeform 35">
              <a:extLst>
                <a:ext uri="{FF2B5EF4-FFF2-40B4-BE49-F238E27FC236}">
                  <a16:creationId xmlns:a16="http://schemas.microsoft.com/office/drawing/2014/main" id="{F9889044-7791-4293-BEC0-F305B9346798}"/>
                </a:ext>
              </a:extLst>
            </p:cNvPr>
            <p:cNvSpPr>
              <a:spLocks noEditPoints="1"/>
            </p:cNvSpPr>
            <p:nvPr/>
          </p:nvSpPr>
          <p:spPr bwMode="auto">
            <a:xfrm>
              <a:off x="2508250" y="2095500"/>
              <a:ext cx="155575" cy="193675"/>
            </a:xfrm>
            <a:custGeom>
              <a:avLst/>
              <a:gdLst>
                <a:gd name="T0" fmla="*/ 31 w 63"/>
                <a:gd name="T1" fmla="*/ 78 h 78"/>
                <a:gd name="T2" fmla="*/ 52 w 63"/>
                <a:gd name="T3" fmla="*/ 55 h 78"/>
                <a:gd name="T4" fmla="*/ 52 w 63"/>
                <a:gd name="T5" fmla="*/ 10 h 78"/>
                <a:gd name="T6" fmla="*/ 31 w 63"/>
                <a:gd name="T7" fmla="*/ 0 h 78"/>
                <a:gd name="T8" fmla="*/ 11 w 63"/>
                <a:gd name="T9" fmla="*/ 10 h 78"/>
                <a:gd name="T10" fmla="*/ 11 w 63"/>
                <a:gd name="T11" fmla="*/ 55 h 78"/>
                <a:gd name="T12" fmla="*/ 31 w 63"/>
                <a:gd name="T13" fmla="*/ 78 h 78"/>
                <a:gd name="T14" fmla="*/ 15 w 63"/>
                <a:gd name="T15" fmla="*/ 14 h 78"/>
                <a:gd name="T16" fmla="*/ 31 w 63"/>
                <a:gd name="T17" fmla="*/ 6 h 78"/>
                <a:gd name="T18" fmla="*/ 47 w 63"/>
                <a:gd name="T19" fmla="*/ 14 h 78"/>
                <a:gd name="T20" fmla="*/ 47 w 63"/>
                <a:gd name="T21" fmla="*/ 51 h 78"/>
                <a:gd name="T22" fmla="*/ 31 w 63"/>
                <a:gd name="T23" fmla="*/ 69 h 78"/>
                <a:gd name="T24" fmla="*/ 15 w 63"/>
                <a:gd name="T25" fmla="*/ 51 h 78"/>
                <a:gd name="T26" fmla="*/ 15 w 63"/>
                <a:gd name="T27" fmla="*/ 14 h 78"/>
                <a:gd name="T28" fmla="*/ 15 w 63"/>
                <a:gd name="T29" fmla="*/ 14 h 78"/>
                <a:gd name="T30" fmla="*/ 15 w 63"/>
                <a:gd name="T31" fmla="*/ 1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78">
                  <a:moveTo>
                    <a:pt x="31" y="78"/>
                  </a:moveTo>
                  <a:cubicBezTo>
                    <a:pt x="52" y="55"/>
                    <a:pt x="52" y="55"/>
                    <a:pt x="52" y="55"/>
                  </a:cubicBezTo>
                  <a:cubicBezTo>
                    <a:pt x="63" y="43"/>
                    <a:pt x="63" y="22"/>
                    <a:pt x="52" y="10"/>
                  </a:cubicBezTo>
                  <a:cubicBezTo>
                    <a:pt x="47" y="3"/>
                    <a:pt x="39" y="0"/>
                    <a:pt x="31" y="0"/>
                  </a:cubicBezTo>
                  <a:cubicBezTo>
                    <a:pt x="24" y="0"/>
                    <a:pt x="16" y="3"/>
                    <a:pt x="11" y="10"/>
                  </a:cubicBezTo>
                  <a:cubicBezTo>
                    <a:pt x="0" y="22"/>
                    <a:pt x="0" y="43"/>
                    <a:pt x="11" y="55"/>
                  </a:cubicBezTo>
                  <a:lnTo>
                    <a:pt x="31" y="78"/>
                  </a:lnTo>
                  <a:close/>
                  <a:moveTo>
                    <a:pt x="15" y="14"/>
                  </a:moveTo>
                  <a:cubicBezTo>
                    <a:pt x="20" y="9"/>
                    <a:pt x="25" y="6"/>
                    <a:pt x="31" y="6"/>
                  </a:cubicBezTo>
                  <a:cubicBezTo>
                    <a:pt x="37" y="6"/>
                    <a:pt x="43" y="9"/>
                    <a:pt x="47" y="14"/>
                  </a:cubicBezTo>
                  <a:cubicBezTo>
                    <a:pt x="56" y="24"/>
                    <a:pt x="56" y="41"/>
                    <a:pt x="47" y="51"/>
                  </a:cubicBezTo>
                  <a:cubicBezTo>
                    <a:pt x="31" y="69"/>
                    <a:pt x="31" y="69"/>
                    <a:pt x="31" y="69"/>
                  </a:cubicBezTo>
                  <a:cubicBezTo>
                    <a:pt x="15" y="51"/>
                    <a:pt x="15" y="51"/>
                    <a:pt x="15" y="51"/>
                  </a:cubicBezTo>
                  <a:cubicBezTo>
                    <a:pt x="6" y="41"/>
                    <a:pt x="6" y="24"/>
                    <a:pt x="15" y="14"/>
                  </a:cubicBezTo>
                  <a:close/>
                  <a:moveTo>
                    <a:pt x="15" y="14"/>
                  </a:moveTo>
                  <a:cubicBezTo>
                    <a:pt x="15" y="14"/>
                    <a:pt x="15" y="14"/>
                    <a:pt x="15" y="14"/>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4" name="Freeform 36">
              <a:extLst>
                <a:ext uri="{FF2B5EF4-FFF2-40B4-BE49-F238E27FC236}">
                  <a16:creationId xmlns:a16="http://schemas.microsoft.com/office/drawing/2014/main" id="{2D87183C-2B12-4926-9989-2123560C0928}"/>
                </a:ext>
              </a:extLst>
            </p:cNvPr>
            <p:cNvSpPr>
              <a:spLocks noEditPoints="1"/>
            </p:cNvSpPr>
            <p:nvPr/>
          </p:nvSpPr>
          <p:spPr bwMode="auto">
            <a:xfrm>
              <a:off x="2598738" y="2525713"/>
              <a:ext cx="25400" cy="31750"/>
            </a:xfrm>
            <a:custGeom>
              <a:avLst/>
              <a:gdLst>
                <a:gd name="T0" fmla="*/ 7 w 10"/>
                <a:gd name="T1" fmla="*/ 0 h 13"/>
                <a:gd name="T2" fmla="*/ 3 w 10"/>
                <a:gd name="T3" fmla="*/ 3 h 13"/>
                <a:gd name="T4" fmla="*/ 1 w 10"/>
                <a:gd name="T5" fmla="*/ 7 h 13"/>
                <a:gd name="T6" fmla="*/ 1 w 10"/>
                <a:gd name="T7" fmla="*/ 12 h 13"/>
                <a:gd name="T8" fmla="*/ 3 w 10"/>
                <a:gd name="T9" fmla="*/ 13 h 13"/>
                <a:gd name="T10" fmla="*/ 6 w 10"/>
                <a:gd name="T11" fmla="*/ 11 h 13"/>
                <a:gd name="T12" fmla="*/ 9 w 10"/>
                <a:gd name="T13" fmla="*/ 4 h 13"/>
                <a:gd name="T14" fmla="*/ 7 w 10"/>
                <a:gd name="T15" fmla="*/ 0 h 13"/>
                <a:gd name="T16" fmla="*/ 7 w 10"/>
                <a:gd name="T17" fmla="*/ 0 h 13"/>
                <a:gd name="T18" fmla="*/ 7 w 10"/>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3">
                  <a:moveTo>
                    <a:pt x="7" y="0"/>
                  </a:moveTo>
                  <a:cubicBezTo>
                    <a:pt x="5" y="0"/>
                    <a:pt x="3" y="1"/>
                    <a:pt x="3" y="3"/>
                  </a:cubicBezTo>
                  <a:cubicBezTo>
                    <a:pt x="3" y="5"/>
                    <a:pt x="2" y="6"/>
                    <a:pt x="1" y="7"/>
                  </a:cubicBezTo>
                  <a:cubicBezTo>
                    <a:pt x="0" y="9"/>
                    <a:pt x="0" y="11"/>
                    <a:pt x="1" y="12"/>
                  </a:cubicBezTo>
                  <a:cubicBezTo>
                    <a:pt x="2" y="12"/>
                    <a:pt x="3" y="13"/>
                    <a:pt x="3" y="13"/>
                  </a:cubicBezTo>
                  <a:cubicBezTo>
                    <a:pt x="4" y="13"/>
                    <a:pt x="5" y="12"/>
                    <a:pt x="6" y="11"/>
                  </a:cubicBezTo>
                  <a:cubicBezTo>
                    <a:pt x="7" y="9"/>
                    <a:pt x="9" y="7"/>
                    <a:pt x="9" y="4"/>
                  </a:cubicBezTo>
                  <a:cubicBezTo>
                    <a:pt x="10" y="3"/>
                    <a:pt x="8" y="1"/>
                    <a:pt x="7" y="0"/>
                  </a:cubicBezTo>
                  <a:close/>
                  <a:moveTo>
                    <a:pt x="7" y="0"/>
                  </a:moveTo>
                  <a:cubicBezTo>
                    <a:pt x="7" y="0"/>
                    <a:pt x="7" y="0"/>
                    <a:pt x="7"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5" name="Freeform 37">
              <a:extLst>
                <a:ext uri="{FF2B5EF4-FFF2-40B4-BE49-F238E27FC236}">
                  <a16:creationId xmlns:a16="http://schemas.microsoft.com/office/drawing/2014/main" id="{D1705389-BCB8-40C0-911D-97D0C10B4D8C}"/>
                </a:ext>
              </a:extLst>
            </p:cNvPr>
            <p:cNvSpPr>
              <a:spLocks noEditPoints="1"/>
            </p:cNvSpPr>
            <p:nvPr/>
          </p:nvSpPr>
          <p:spPr bwMode="auto">
            <a:xfrm>
              <a:off x="2430463" y="2338388"/>
              <a:ext cx="33338" cy="19050"/>
            </a:xfrm>
            <a:custGeom>
              <a:avLst/>
              <a:gdLst>
                <a:gd name="T0" fmla="*/ 9 w 13"/>
                <a:gd name="T1" fmla="*/ 1 h 8"/>
                <a:gd name="T2" fmla="*/ 5 w 13"/>
                <a:gd name="T3" fmla="*/ 0 h 8"/>
                <a:gd name="T4" fmla="*/ 1 w 13"/>
                <a:gd name="T5" fmla="*/ 2 h 8"/>
                <a:gd name="T6" fmla="*/ 2 w 13"/>
                <a:gd name="T7" fmla="*/ 6 h 8"/>
                <a:gd name="T8" fmla="*/ 9 w 13"/>
                <a:gd name="T9" fmla="*/ 8 h 8"/>
                <a:gd name="T10" fmla="*/ 10 w 13"/>
                <a:gd name="T11" fmla="*/ 8 h 8"/>
                <a:gd name="T12" fmla="*/ 13 w 13"/>
                <a:gd name="T13" fmla="*/ 4 h 8"/>
                <a:gd name="T14" fmla="*/ 10 w 13"/>
                <a:gd name="T15" fmla="*/ 1 h 8"/>
                <a:gd name="T16" fmla="*/ 9 w 13"/>
                <a:gd name="T17" fmla="*/ 1 h 8"/>
                <a:gd name="T18" fmla="*/ 9 w 13"/>
                <a:gd name="T19" fmla="*/ 1 h 8"/>
                <a:gd name="T20" fmla="*/ 9 w 13"/>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8">
                  <a:moveTo>
                    <a:pt x="9" y="1"/>
                  </a:moveTo>
                  <a:cubicBezTo>
                    <a:pt x="7" y="1"/>
                    <a:pt x="6" y="1"/>
                    <a:pt x="5" y="0"/>
                  </a:cubicBezTo>
                  <a:cubicBezTo>
                    <a:pt x="3" y="0"/>
                    <a:pt x="1" y="1"/>
                    <a:pt x="1" y="2"/>
                  </a:cubicBezTo>
                  <a:cubicBezTo>
                    <a:pt x="0" y="4"/>
                    <a:pt x="1" y="6"/>
                    <a:pt x="2" y="6"/>
                  </a:cubicBezTo>
                  <a:cubicBezTo>
                    <a:pt x="4" y="7"/>
                    <a:pt x="7" y="8"/>
                    <a:pt x="9" y="8"/>
                  </a:cubicBezTo>
                  <a:cubicBezTo>
                    <a:pt x="10" y="8"/>
                    <a:pt x="10" y="8"/>
                    <a:pt x="10" y="8"/>
                  </a:cubicBezTo>
                  <a:cubicBezTo>
                    <a:pt x="12" y="8"/>
                    <a:pt x="13" y="6"/>
                    <a:pt x="13" y="4"/>
                  </a:cubicBezTo>
                  <a:cubicBezTo>
                    <a:pt x="13" y="3"/>
                    <a:pt x="12" y="1"/>
                    <a:pt x="10" y="1"/>
                  </a:cubicBezTo>
                  <a:lnTo>
                    <a:pt x="9" y="1"/>
                  </a:lnTo>
                  <a:close/>
                  <a:moveTo>
                    <a:pt x="9" y="1"/>
                  </a:moveTo>
                  <a:cubicBezTo>
                    <a:pt x="9" y="1"/>
                    <a:pt x="9" y="1"/>
                    <a:pt x="9" y="1"/>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6" name="Freeform 38">
              <a:extLst>
                <a:ext uri="{FF2B5EF4-FFF2-40B4-BE49-F238E27FC236}">
                  <a16:creationId xmlns:a16="http://schemas.microsoft.com/office/drawing/2014/main" id="{508A45DB-A832-455E-9BDA-74B11DF9A060}"/>
                </a:ext>
              </a:extLst>
            </p:cNvPr>
            <p:cNvSpPr>
              <a:spLocks noEditPoints="1"/>
            </p:cNvSpPr>
            <p:nvPr/>
          </p:nvSpPr>
          <p:spPr bwMode="auto">
            <a:xfrm>
              <a:off x="2425700" y="2268538"/>
              <a:ext cx="31750" cy="22225"/>
            </a:xfrm>
            <a:custGeom>
              <a:avLst/>
              <a:gdLst>
                <a:gd name="T0" fmla="*/ 3 w 13"/>
                <a:gd name="T1" fmla="*/ 9 h 9"/>
                <a:gd name="T2" fmla="*/ 5 w 13"/>
                <a:gd name="T3" fmla="*/ 8 h 9"/>
                <a:gd name="T4" fmla="*/ 10 w 13"/>
                <a:gd name="T5" fmla="*/ 7 h 9"/>
                <a:gd name="T6" fmla="*/ 12 w 13"/>
                <a:gd name="T7" fmla="*/ 3 h 9"/>
                <a:gd name="T8" fmla="*/ 9 w 13"/>
                <a:gd name="T9" fmla="*/ 0 h 9"/>
                <a:gd name="T10" fmla="*/ 1 w 13"/>
                <a:gd name="T11" fmla="*/ 3 h 9"/>
                <a:gd name="T12" fmla="*/ 0 w 13"/>
                <a:gd name="T13" fmla="*/ 7 h 9"/>
                <a:gd name="T14" fmla="*/ 3 w 13"/>
                <a:gd name="T15" fmla="*/ 9 h 9"/>
                <a:gd name="T16" fmla="*/ 3 w 13"/>
                <a:gd name="T17" fmla="*/ 9 h 9"/>
                <a:gd name="T18" fmla="*/ 3 w 13"/>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
                  <a:moveTo>
                    <a:pt x="3" y="9"/>
                  </a:moveTo>
                  <a:cubicBezTo>
                    <a:pt x="4" y="9"/>
                    <a:pt x="4" y="9"/>
                    <a:pt x="5" y="8"/>
                  </a:cubicBezTo>
                  <a:cubicBezTo>
                    <a:pt x="6" y="8"/>
                    <a:pt x="8" y="7"/>
                    <a:pt x="10" y="7"/>
                  </a:cubicBezTo>
                  <a:cubicBezTo>
                    <a:pt x="11" y="7"/>
                    <a:pt x="13" y="5"/>
                    <a:pt x="12" y="3"/>
                  </a:cubicBezTo>
                  <a:cubicBezTo>
                    <a:pt x="12" y="2"/>
                    <a:pt x="11" y="0"/>
                    <a:pt x="9" y="0"/>
                  </a:cubicBezTo>
                  <a:cubicBezTo>
                    <a:pt x="6" y="1"/>
                    <a:pt x="4" y="2"/>
                    <a:pt x="1" y="3"/>
                  </a:cubicBezTo>
                  <a:cubicBezTo>
                    <a:pt x="0" y="4"/>
                    <a:pt x="0" y="6"/>
                    <a:pt x="0" y="7"/>
                  </a:cubicBezTo>
                  <a:cubicBezTo>
                    <a:pt x="1" y="8"/>
                    <a:pt x="2" y="9"/>
                    <a:pt x="3" y="9"/>
                  </a:cubicBezTo>
                  <a:close/>
                  <a:moveTo>
                    <a:pt x="3" y="9"/>
                  </a:moveTo>
                  <a:cubicBezTo>
                    <a:pt x="3" y="9"/>
                    <a:pt x="3" y="9"/>
                    <a:pt x="3" y="9"/>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7" name="Freeform 39">
              <a:extLst>
                <a:ext uri="{FF2B5EF4-FFF2-40B4-BE49-F238E27FC236}">
                  <a16:creationId xmlns:a16="http://schemas.microsoft.com/office/drawing/2014/main" id="{15636C18-2F1D-46AF-84B6-8D60C9FEE557}"/>
                </a:ext>
              </a:extLst>
            </p:cNvPr>
            <p:cNvSpPr>
              <a:spLocks noEditPoints="1"/>
            </p:cNvSpPr>
            <p:nvPr/>
          </p:nvSpPr>
          <p:spPr bwMode="auto">
            <a:xfrm>
              <a:off x="2319338" y="2554288"/>
              <a:ext cx="30163" cy="14288"/>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 name="T14" fmla="*/ 9 w 12"/>
                <a:gd name="T15" fmla="*/ 0 h 6"/>
                <a:gd name="T16" fmla="*/ 9 w 12"/>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moveTo>
                    <a:pt x="9" y="0"/>
                  </a:moveTo>
                  <a:cubicBezTo>
                    <a:pt x="9" y="0"/>
                    <a:pt x="9" y="0"/>
                    <a:pt x="9"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88" name="Freeform 40">
              <a:extLst>
                <a:ext uri="{FF2B5EF4-FFF2-40B4-BE49-F238E27FC236}">
                  <a16:creationId xmlns:a16="http://schemas.microsoft.com/office/drawing/2014/main" id="{30B8CBC6-0333-4953-9A33-2F0FC57E94CE}"/>
                </a:ext>
              </a:extLst>
            </p:cNvPr>
            <p:cNvSpPr>
              <a:spLocks noEditPoints="1"/>
            </p:cNvSpPr>
            <p:nvPr/>
          </p:nvSpPr>
          <p:spPr bwMode="auto">
            <a:xfrm>
              <a:off x="2474913" y="2411413"/>
              <a:ext cx="30163" cy="14288"/>
            </a:xfrm>
            <a:custGeom>
              <a:avLst/>
              <a:gdLst>
                <a:gd name="T0" fmla="*/ 4 w 12"/>
                <a:gd name="T1" fmla="*/ 0 h 6"/>
                <a:gd name="T2" fmla="*/ 3 w 12"/>
                <a:gd name="T3" fmla="*/ 0 h 6"/>
                <a:gd name="T4" fmla="*/ 0 w 12"/>
                <a:gd name="T5" fmla="*/ 3 h 6"/>
                <a:gd name="T6" fmla="*/ 3 w 12"/>
                <a:gd name="T7" fmla="*/ 6 h 6"/>
                <a:gd name="T8" fmla="*/ 3 w 12"/>
                <a:gd name="T9" fmla="*/ 6 h 6"/>
                <a:gd name="T10" fmla="*/ 9 w 12"/>
                <a:gd name="T11" fmla="*/ 6 h 6"/>
                <a:gd name="T12" fmla="*/ 12 w 12"/>
                <a:gd name="T13" fmla="*/ 3 h 6"/>
                <a:gd name="T14" fmla="*/ 9 w 12"/>
                <a:gd name="T15" fmla="*/ 0 h 6"/>
                <a:gd name="T16" fmla="*/ 4 w 12"/>
                <a:gd name="T17" fmla="*/ 0 h 6"/>
                <a:gd name="T18" fmla="*/ 4 w 12"/>
                <a:gd name="T19" fmla="*/ 0 h 6"/>
                <a:gd name="T20" fmla="*/ 4 w 12"/>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6">
                  <a:moveTo>
                    <a:pt x="4" y="0"/>
                  </a:moveTo>
                  <a:cubicBezTo>
                    <a:pt x="3" y="0"/>
                    <a:pt x="3" y="0"/>
                    <a:pt x="3" y="0"/>
                  </a:cubicBezTo>
                  <a:cubicBezTo>
                    <a:pt x="1" y="0"/>
                    <a:pt x="0" y="2"/>
                    <a:pt x="0" y="3"/>
                  </a:cubicBezTo>
                  <a:cubicBezTo>
                    <a:pt x="0" y="5"/>
                    <a:pt x="1" y="6"/>
                    <a:pt x="3" y="6"/>
                  </a:cubicBezTo>
                  <a:cubicBezTo>
                    <a:pt x="3" y="6"/>
                    <a:pt x="3" y="6"/>
                    <a:pt x="3" y="6"/>
                  </a:cubicBezTo>
                  <a:cubicBezTo>
                    <a:pt x="9" y="6"/>
                    <a:pt x="9" y="6"/>
                    <a:pt x="9" y="6"/>
                  </a:cubicBezTo>
                  <a:cubicBezTo>
                    <a:pt x="11" y="6"/>
                    <a:pt x="12" y="5"/>
                    <a:pt x="12" y="3"/>
                  </a:cubicBezTo>
                  <a:cubicBezTo>
                    <a:pt x="12" y="1"/>
                    <a:pt x="11" y="0"/>
                    <a:pt x="9" y="0"/>
                  </a:cubicBezTo>
                  <a:lnTo>
                    <a:pt x="4" y="0"/>
                  </a:lnTo>
                  <a:close/>
                  <a:moveTo>
                    <a:pt x="4" y="0"/>
                  </a:moveTo>
                  <a:cubicBezTo>
                    <a:pt x="4" y="0"/>
                    <a:pt x="4" y="0"/>
                    <a:pt x="4"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27" name="Freeform 41">
              <a:extLst>
                <a:ext uri="{FF2B5EF4-FFF2-40B4-BE49-F238E27FC236}">
                  <a16:creationId xmlns:a16="http://schemas.microsoft.com/office/drawing/2014/main" id="{8A99DF46-D02C-4DBD-92A6-F7C69E941A52}"/>
                </a:ext>
              </a:extLst>
            </p:cNvPr>
            <p:cNvSpPr>
              <a:spLocks noEditPoints="1"/>
            </p:cNvSpPr>
            <p:nvPr/>
          </p:nvSpPr>
          <p:spPr bwMode="auto">
            <a:xfrm>
              <a:off x="2473325" y="2268538"/>
              <a:ext cx="31750" cy="17463"/>
            </a:xfrm>
            <a:custGeom>
              <a:avLst/>
              <a:gdLst>
                <a:gd name="T0" fmla="*/ 3 w 13"/>
                <a:gd name="T1" fmla="*/ 7 h 7"/>
                <a:gd name="T2" fmla="*/ 9 w 13"/>
                <a:gd name="T3" fmla="*/ 7 h 7"/>
                <a:gd name="T4" fmla="*/ 13 w 13"/>
                <a:gd name="T5" fmla="*/ 4 h 7"/>
                <a:gd name="T6" fmla="*/ 9 w 13"/>
                <a:gd name="T7" fmla="*/ 0 h 7"/>
                <a:gd name="T8" fmla="*/ 3 w 13"/>
                <a:gd name="T9" fmla="*/ 0 h 7"/>
                <a:gd name="T10" fmla="*/ 0 w 13"/>
                <a:gd name="T11" fmla="*/ 4 h 7"/>
                <a:gd name="T12" fmla="*/ 3 w 13"/>
                <a:gd name="T13" fmla="*/ 7 h 7"/>
                <a:gd name="T14" fmla="*/ 3 w 13"/>
                <a:gd name="T15" fmla="*/ 7 h 7"/>
                <a:gd name="T16" fmla="*/ 3 w 13"/>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
                  <a:moveTo>
                    <a:pt x="3" y="7"/>
                  </a:moveTo>
                  <a:cubicBezTo>
                    <a:pt x="9" y="7"/>
                    <a:pt x="9" y="7"/>
                    <a:pt x="9" y="7"/>
                  </a:cubicBezTo>
                  <a:cubicBezTo>
                    <a:pt x="11" y="7"/>
                    <a:pt x="13" y="5"/>
                    <a:pt x="13" y="4"/>
                  </a:cubicBezTo>
                  <a:cubicBezTo>
                    <a:pt x="13" y="2"/>
                    <a:pt x="11" y="0"/>
                    <a:pt x="9" y="0"/>
                  </a:cubicBezTo>
                  <a:cubicBezTo>
                    <a:pt x="3" y="0"/>
                    <a:pt x="3" y="0"/>
                    <a:pt x="3" y="0"/>
                  </a:cubicBezTo>
                  <a:cubicBezTo>
                    <a:pt x="1" y="0"/>
                    <a:pt x="0" y="2"/>
                    <a:pt x="0" y="4"/>
                  </a:cubicBezTo>
                  <a:cubicBezTo>
                    <a:pt x="0" y="5"/>
                    <a:pt x="1" y="7"/>
                    <a:pt x="3" y="7"/>
                  </a:cubicBezTo>
                  <a:close/>
                  <a:moveTo>
                    <a:pt x="3" y="7"/>
                  </a:moveTo>
                  <a:cubicBezTo>
                    <a:pt x="3" y="7"/>
                    <a:pt x="3" y="7"/>
                    <a:pt x="3" y="7"/>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28" name="Freeform 42">
              <a:extLst>
                <a:ext uri="{FF2B5EF4-FFF2-40B4-BE49-F238E27FC236}">
                  <a16:creationId xmlns:a16="http://schemas.microsoft.com/office/drawing/2014/main" id="{5B98045F-C94C-48B1-9C8A-8CF36441C20C}"/>
                </a:ext>
              </a:extLst>
            </p:cNvPr>
            <p:cNvSpPr>
              <a:spLocks noEditPoints="1"/>
            </p:cNvSpPr>
            <p:nvPr/>
          </p:nvSpPr>
          <p:spPr bwMode="auto">
            <a:xfrm>
              <a:off x="2570163" y="2411413"/>
              <a:ext cx="31750" cy="14288"/>
            </a:xfrm>
            <a:custGeom>
              <a:avLst/>
              <a:gdLst>
                <a:gd name="T0" fmla="*/ 3 w 13"/>
                <a:gd name="T1" fmla="*/ 0 h 6"/>
                <a:gd name="T2" fmla="*/ 0 w 13"/>
                <a:gd name="T3" fmla="*/ 3 h 6"/>
                <a:gd name="T4" fmla="*/ 3 w 13"/>
                <a:gd name="T5" fmla="*/ 6 h 6"/>
                <a:gd name="T6" fmla="*/ 10 w 13"/>
                <a:gd name="T7" fmla="*/ 6 h 6"/>
                <a:gd name="T8" fmla="*/ 13 w 13"/>
                <a:gd name="T9" fmla="*/ 3 h 6"/>
                <a:gd name="T10" fmla="*/ 10 w 13"/>
                <a:gd name="T11" fmla="*/ 0 h 6"/>
                <a:gd name="T12" fmla="*/ 3 w 13"/>
                <a:gd name="T13" fmla="*/ 0 h 6"/>
                <a:gd name="T14" fmla="*/ 3 w 13"/>
                <a:gd name="T15" fmla="*/ 0 h 6"/>
                <a:gd name="T16" fmla="*/ 3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3" y="0"/>
                  </a:moveTo>
                  <a:cubicBezTo>
                    <a:pt x="1" y="0"/>
                    <a:pt x="0" y="1"/>
                    <a:pt x="0" y="3"/>
                  </a:cubicBezTo>
                  <a:cubicBezTo>
                    <a:pt x="0" y="5"/>
                    <a:pt x="1" y="6"/>
                    <a:pt x="3" y="6"/>
                  </a:cubicBezTo>
                  <a:cubicBezTo>
                    <a:pt x="10" y="6"/>
                    <a:pt x="10" y="6"/>
                    <a:pt x="10" y="6"/>
                  </a:cubicBezTo>
                  <a:cubicBezTo>
                    <a:pt x="11" y="6"/>
                    <a:pt x="13" y="5"/>
                    <a:pt x="13" y="3"/>
                  </a:cubicBezTo>
                  <a:cubicBezTo>
                    <a:pt x="13" y="1"/>
                    <a:pt x="11" y="0"/>
                    <a:pt x="10" y="0"/>
                  </a:cubicBezTo>
                  <a:lnTo>
                    <a:pt x="3" y="0"/>
                  </a:lnTo>
                  <a:close/>
                  <a:moveTo>
                    <a:pt x="3" y="0"/>
                  </a:moveTo>
                  <a:cubicBezTo>
                    <a:pt x="3" y="0"/>
                    <a:pt x="3" y="0"/>
                    <a:pt x="3"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29" name="Freeform 43">
              <a:extLst>
                <a:ext uri="{FF2B5EF4-FFF2-40B4-BE49-F238E27FC236}">
                  <a16:creationId xmlns:a16="http://schemas.microsoft.com/office/drawing/2014/main" id="{E8C1B5C0-1E47-4FBC-A98D-6A34CF7FC8ED}"/>
                </a:ext>
              </a:extLst>
            </p:cNvPr>
            <p:cNvSpPr>
              <a:spLocks noEditPoints="1"/>
            </p:cNvSpPr>
            <p:nvPr/>
          </p:nvSpPr>
          <p:spPr bwMode="auto">
            <a:xfrm>
              <a:off x="2574925" y="2339975"/>
              <a:ext cx="31750" cy="17463"/>
            </a:xfrm>
            <a:custGeom>
              <a:avLst/>
              <a:gdLst>
                <a:gd name="T0" fmla="*/ 13 w 13"/>
                <a:gd name="T1" fmla="*/ 3 h 7"/>
                <a:gd name="T2" fmla="*/ 10 w 13"/>
                <a:gd name="T3" fmla="*/ 0 h 7"/>
                <a:gd name="T4" fmla="*/ 3 w 13"/>
                <a:gd name="T5" fmla="*/ 0 h 7"/>
                <a:gd name="T6" fmla="*/ 0 w 13"/>
                <a:gd name="T7" fmla="*/ 3 h 7"/>
                <a:gd name="T8" fmla="*/ 3 w 13"/>
                <a:gd name="T9" fmla="*/ 7 h 7"/>
                <a:gd name="T10" fmla="*/ 10 w 13"/>
                <a:gd name="T11" fmla="*/ 7 h 7"/>
                <a:gd name="T12" fmla="*/ 13 w 13"/>
                <a:gd name="T13" fmla="*/ 3 h 7"/>
                <a:gd name="T14" fmla="*/ 13 w 13"/>
                <a:gd name="T15" fmla="*/ 3 h 7"/>
                <a:gd name="T16" fmla="*/ 13 w 13"/>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
                  <a:moveTo>
                    <a:pt x="13" y="3"/>
                  </a:moveTo>
                  <a:cubicBezTo>
                    <a:pt x="13" y="2"/>
                    <a:pt x="11" y="0"/>
                    <a:pt x="10" y="0"/>
                  </a:cubicBezTo>
                  <a:cubicBezTo>
                    <a:pt x="3" y="0"/>
                    <a:pt x="3" y="0"/>
                    <a:pt x="3" y="0"/>
                  </a:cubicBezTo>
                  <a:cubicBezTo>
                    <a:pt x="1" y="0"/>
                    <a:pt x="0" y="2"/>
                    <a:pt x="0" y="3"/>
                  </a:cubicBezTo>
                  <a:cubicBezTo>
                    <a:pt x="0" y="5"/>
                    <a:pt x="1" y="7"/>
                    <a:pt x="3" y="7"/>
                  </a:cubicBezTo>
                  <a:cubicBezTo>
                    <a:pt x="10" y="7"/>
                    <a:pt x="10" y="7"/>
                    <a:pt x="10" y="7"/>
                  </a:cubicBezTo>
                  <a:cubicBezTo>
                    <a:pt x="11" y="7"/>
                    <a:pt x="13" y="5"/>
                    <a:pt x="13" y="3"/>
                  </a:cubicBezTo>
                  <a:close/>
                  <a:moveTo>
                    <a:pt x="13" y="3"/>
                  </a:moveTo>
                  <a:cubicBezTo>
                    <a:pt x="13" y="3"/>
                    <a:pt x="13" y="3"/>
                    <a:pt x="13" y="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0" name="Freeform 44">
              <a:extLst>
                <a:ext uri="{FF2B5EF4-FFF2-40B4-BE49-F238E27FC236}">
                  <a16:creationId xmlns:a16="http://schemas.microsoft.com/office/drawing/2014/main" id="{85D5590A-F204-4005-A43D-BB18AA361493}"/>
                </a:ext>
              </a:extLst>
            </p:cNvPr>
            <p:cNvSpPr>
              <a:spLocks noEditPoints="1"/>
            </p:cNvSpPr>
            <p:nvPr/>
          </p:nvSpPr>
          <p:spPr bwMode="auto">
            <a:xfrm>
              <a:off x="2522538" y="2411413"/>
              <a:ext cx="31750" cy="14288"/>
            </a:xfrm>
            <a:custGeom>
              <a:avLst/>
              <a:gdLst>
                <a:gd name="T0" fmla="*/ 3 w 13"/>
                <a:gd name="T1" fmla="*/ 6 h 6"/>
                <a:gd name="T2" fmla="*/ 9 w 13"/>
                <a:gd name="T3" fmla="*/ 6 h 6"/>
                <a:gd name="T4" fmla="*/ 13 w 13"/>
                <a:gd name="T5" fmla="*/ 3 h 6"/>
                <a:gd name="T6" fmla="*/ 9 w 13"/>
                <a:gd name="T7" fmla="*/ 0 h 6"/>
                <a:gd name="T8" fmla="*/ 3 w 13"/>
                <a:gd name="T9" fmla="*/ 0 h 6"/>
                <a:gd name="T10" fmla="*/ 0 w 13"/>
                <a:gd name="T11" fmla="*/ 3 h 6"/>
                <a:gd name="T12" fmla="*/ 3 w 13"/>
                <a:gd name="T13" fmla="*/ 6 h 6"/>
                <a:gd name="T14" fmla="*/ 3 w 13"/>
                <a:gd name="T15" fmla="*/ 6 h 6"/>
                <a:gd name="T16" fmla="*/ 3 w 1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3" y="6"/>
                  </a:moveTo>
                  <a:cubicBezTo>
                    <a:pt x="9" y="6"/>
                    <a:pt x="9" y="6"/>
                    <a:pt x="9" y="6"/>
                  </a:cubicBezTo>
                  <a:cubicBezTo>
                    <a:pt x="11" y="6"/>
                    <a:pt x="13" y="5"/>
                    <a:pt x="13" y="3"/>
                  </a:cubicBezTo>
                  <a:cubicBezTo>
                    <a:pt x="13" y="1"/>
                    <a:pt x="11" y="0"/>
                    <a:pt x="9" y="0"/>
                  </a:cubicBezTo>
                  <a:cubicBezTo>
                    <a:pt x="3" y="0"/>
                    <a:pt x="3" y="0"/>
                    <a:pt x="3" y="0"/>
                  </a:cubicBezTo>
                  <a:cubicBezTo>
                    <a:pt x="1" y="0"/>
                    <a:pt x="0" y="1"/>
                    <a:pt x="0" y="3"/>
                  </a:cubicBezTo>
                  <a:cubicBezTo>
                    <a:pt x="0" y="5"/>
                    <a:pt x="1" y="6"/>
                    <a:pt x="3" y="6"/>
                  </a:cubicBezTo>
                  <a:close/>
                  <a:moveTo>
                    <a:pt x="3" y="6"/>
                  </a:moveTo>
                  <a:cubicBezTo>
                    <a:pt x="3" y="6"/>
                    <a:pt x="3" y="6"/>
                    <a:pt x="3" y="6"/>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1" name="Freeform 45">
              <a:extLst>
                <a:ext uri="{FF2B5EF4-FFF2-40B4-BE49-F238E27FC236}">
                  <a16:creationId xmlns:a16="http://schemas.microsoft.com/office/drawing/2014/main" id="{568C54E5-137D-4953-B058-F2F5F3D67F15}"/>
                </a:ext>
              </a:extLst>
            </p:cNvPr>
            <p:cNvSpPr>
              <a:spLocks noEditPoints="1"/>
            </p:cNvSpPr>
            <p:nvPr/>
          </p:nvSpPr>
          <p:spPr bwMode="auto">
            <a:xfrm>
              <a:off x="2519363" y="2268538"/>
              <a:ext cx="33338" cy="17463"/>
            </a:xfrm>
            <a:custGeom>
              <a:avLst/>
              <a:gdLst>
                <a:gd name="T0" fmla="*/ 10 w 13"/>
                <a:gd name="T1" fmla="*/ 7 h 7"/>
                <a:gd name="T2" fmla="*/ 13 w 13"/>
                <a:gd name="T3" fmla="*/ 4 h 7"/>
                <a:gd name="T4" fmla="*/ 10 w 13"/>
                <a:gd name="T5" fmla="*/ 0 h 7"/>
                <a:gd name="T6" fmla="*/ 3 w 13"/>
                <a:gd name="T7" fmla="*/ 0 h 7"/>
                <a:gd name="T8" fmla="*/ 0 w 13"/>
                <a:gd name="T9" fmla="*/ 4 h 7"/>
                <a:gd name="T10" fmla="*/ 3 w 13"/>
                <a:gd name="T11" fmla="*/ 7 h 7"/>
                <a:gd name="T12" fmla="*/ 10 w 13"/>
                <a:gd name="T13" fmla="*/ 7 h 7"/>
                <a:gd name="T14" fmla="*/ 10 w 13"/>
                <a:gd name="T15" fmla="*/ 7 h 7"/>
                <a:gd name="T16" fmla="*/ 10 w 13"/>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
                  <a:moveTo>
                    <a:pt x="10" y="7"/>
                  </a:moveTo>
                  <a:cubicBezTo>
                    <a:pt x="11" y="7"/>
                    <a:pt x="13" y="5"/>
                    <a:pt x="13" y="4"/>
                  </a:cubicBezTo>
                  <a:cubicBezTo>
                    <a:pt x="13" y="2"/>
                    <a:pt x="11" y="0"/>
                    <a:pt x="10" y="0"/>
                  </a:cubicBezTo>
                  <a:cubicBezTo>
                    <a:pt x="3" y="0"/>
                    <a:pt x="3" y="0"/>
                    <a:pt x="3" y="0"/>
                  </a:cubicBezTo>
                  <a:cubicBezTo>
                    <a:pt x="1" y="0"/>
                    <a:pt x="0" y="2"/>
                    <a:pt x="0" y="4"/>
                  </a:cubicBezTo>
                  <a:cubicBezTo>
                    <a:pt x="0" y="5"/>
                    <a:pt x="1" y="7"/>
                    <a:pt x="3" y="7"/>
                  </a:cubicBezTo>
                  <a:lnTo>
                    <a:pt x="10" y="7"/>
                  </a:lnTo>
                  <a:close/>
                  <a:moveTo>
                    <a:pt x="10" y="7"/>
                  </a:moveTo>
                  <a:cubicBezTo>
                    <a:pt x="10" y="7"/>
                    <a:pt x="10" y="7"/>
                    <a:pt x="10" y="7"/>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2" name="Freeform 46">
              <a:extLst>
                <a:ext uri="{FF2B5EF4-FFF2-40B4-BE49-F238E27FC236}">
                  <a16:creationId xmlns:a16="http://schemas.microsoft.com/office/drawing/2014/main" id="{E850CF02-8EBF-4C3A-AE2E-2735ABE7BB85}"/>
                </a:ext>
              </a:extLst>
            </p:cNvPr>
            <p:cNvSpPr>
              <a:spLocks noEditPoints="1"/>
            </p:cNvSpPr>
            <p:nvPr/>
          </p:nvSpPr>
          <p:spPr bwMode="auto">
            <a:xfrm>
              <a:off x="2479675" y="2339975"/>
              <a:ext cx="30163" cy="17463"/>
            </a:xfrm>
            <a:custGeom>
              <a:avLst/>
              <a:gdLst>
                <a:gd name="T0" fmla="*/ 3 w 12"/>
                <a:gd name="T1" fmla="*/ 0 h 7"/>
                <a:gd name="T2" fmla="*/ 0 w 12"/>
                <a:gd name="T3" fmla="*/ 3 h 7"/>
                <a:gd name="T4" fmla="*/ 3 w 12"/>
                <a:gd name="T5" fmla="*/ 7 h 7"/>
                <a:gd name="T6" fmla="*/ 9 w 12"/>
                <a:gd name="T7" fmla="*/ 7 h 7"/>
                <a:gd name="T8" fmla="*/ 12 w 12"/>
                <a:gd name="T9" fmla="*/ 3 h 7"/>
                <a:gd name="T10" fmla="*/ 9 w 12"/>
                <a:gd name="T11" fmla="*/ 0 h 7"/>
                <a:gd name="T12" fmla="*/ 3 w 12"/>
                <a:gd name="T13" fmla="*/ 0 h 7"/>
                <a:gd name="T14" fmla="*/ 3 w 12"/>
                <a:gd name="T15" fmla="*/ 0 h 7"/>
                <a:gd name="T16" fmla="*/ 3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3" y="0"/>
                  </a:moveTo>
                  <a:cubicBezTo>
                    <a:pt x="1" y="0"/>
                    <a:pt x="0" y="2"/>
                    <a:pt x="0" y="3"/>
                  </a:cubicBezTo>
                  <a:cubicBezTo>
                    <a:pt x="0" y="5"/>
                    <a:pt x="1" y="7"/>
                    <a:pt x="3" y="7"/>
                  </a:cubicBezTo>
                  <a:cubicBezTo>
                    <a:pt x="9" y="7"/>
                    <a:pt x="9" y="7"/>
                    <a:pt x="9" y="7"/>
                  </a:cubicBezTo>
                  <a:cubicBezTo>
                    <a:pt x="11" y="7"/>
                    <a:pt x="12" y="5"/>
                    <a:pt x="12" y="3"/>
                  </a:cubicBezTo>
                  <a:cubicBezTo>
                    <a:pt x="12" y="2"/>
                    <a:pt x="11" y="0"/>
                    <a:pt x="9" y="0"/>
                  </a:cubicBezTo>
                  <a:lnTo>
                    <a:pt x="3" y="0"/>
                  </a:lnTo>
                  <a:close/>
                  <a:moveTo>
                    <a:pt x="3" y="0"/>
                  </a:moveTo>
                  <a:cubicBezTo>
                    <a:pt x="3" y="0"/>
                    <a:pt x="3" y="0"/>
                    <a:pt x="3"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3" name="Freeform 47">
              <a:extLst>
                <a:ext uri="{FF2B5EF4-FFF2-40B4-BE49-F238E27FC236}">
                  <a16:creationId xmlns:a16="http://schemas.microsoft.com/office/drawing/2014/main" id="{D22A095C-5AFA-4BF7-BEBC-D6BFD1D6965C}"/>
                </a:ext>
              </a:extLst>
            </p:cNvPr>
            <p:cNvSpPr>
              <a:spLocks noEditPoints="1"/>
            </p:cNvSpPr>
            <p:nvPr/>
          </p:nvSpPr>
          <p:spPr bwMode="auto">
            <a:xfrm>
              <a:off x="2527300" y="2339975"/>
              <a:ext cx="30163" cy="17463"/>
            </a:xfrm>
            <a:custGeom>
              <a:avLst/>
              <a:gdLst>
                <a:gd name="T0" fmla="*/ 12 w 12"/>
                <a:gd name="T1" fmla="*/ 3 h 7"/>
                <a:gd name="T2" fmla="*/ 9 w 12"/>
                <a:gd name="T3" fmla="*/ 0 h 7"/>
                <a:gd name="T4" fmla="*/ 3 w 12"/>
                <a:gd name="T5" fmla="*/ 0 h 7"/>
                <a:gd name="T6" fmla="*/ 0 w 12"/>
                <a:gd name="T7" fmla="*/ 3 h 7"/>
                <a:gd name="T8" fmla="*/ 3 w 12"/>
                <a:gd name="T9" fmla="*/ 7 h 7"/>
                <a:gd name="T10" fmla="*/ 9 w 12"/>
                <a:gd name="T11" fmla="*/ 7 h 7"/>
                <a:gd name="T12" fmla="*/ 12 w 12"/>
                <a:gd name="T13" fmla="*/ 3 h 7"/>
                <a:gd name="T14" fmla="*/ 12 w 12"/>
                <a:gd name="T15" fmla="*/ 3 h 7"/>
                <a:gd name="T16" fmla="*/ 12 w 12"/>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12" y="3"/>
                  </a:moveTo>
                  <a:cubicBezTo>
                    <a:pt x="12" y="2"/>
                    <a:pt x="11" y="0"/>
                    <a:pt x="9" y="0"/>
                  </a:cubicBezTo>
                  <a:cubicBezTo>
                    <a:pt x="3" y="0"/>
                    <a:pt x="3" y="0"/>
                    <a:pt x="3" y="0"/>
                  </a:cubicBezTo>
                  <a:cubicBezTo>
                    <a:pt x="1" y="0"/>
                    <a:pt x="0" y="2"/>
                    <a:pt x="0" y="3"/>
                  </a:cubicBezTo>
                  <a:cubicBezTo>
                    <a:pt x="0" y="5"/>
                    <a:pt x="1" y="7"/>
                    <a:pt x="3" y="7"/>
                  </a:cubicBezTo>
                  <a:cubicBezTo>
                    <a:pt x="9" y="7"/>
                    <a:pt x="9" y="7"/>
                    <a:pt x="9" y="7"/>
                  </a:cubicBezTo>
                  <a:cubicBezTo>
                    <a:pt x="11" y="7"/>
                    <a:pt x="12" y="5"/>
                    <a:pt x="12" y="3"/>
                  </a:cubicBezTo>
                  <a:close/>
                  <a:moveTo>
                    <a:pt x="12" y="3"/>
                  </a:moveTo>
                  <a:cubicBezTo>
                    <a:pt x="12" y="3"/>
                    <a:pt x="12" y="3"/>
                    <a:pt x="12" y="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4" name="Freeform 48">
              <a:extLst>
                <a:ext uri="{FF2B5EF4-FFF2-40B4-BE49-F238E27FC236}">
                  <a16:creationId xmlns:a16="http://schemas.microsoft.com/office/drawing/2014/main" id="{E2768D29-E118-4601-B3AE-0489C43D5229}"/>
                </a:ext>
              </a:extLst>
            </p:cNvPr>
            <p:cNvSpPr>
              <a:spLocks noEditPoints="1"/>
            </p:cNvSpPr>
            <p:nvPr/>
          </p:nvSpPr>
          <p:spPr bwMode="auto">
            <a:xfrm>
              <a:off x="2651125" y="2370138"/>
              <a:ext cx="19050" cy="31750"/>
            </a:xfrm>
            <a:custGeom>
              <a:avLst/>
              <a:gdLst>
                <a:gd name="T0" fmla="*/ 8 w 8"/>
                <a:gd name="T1" fmla="*/ 3 h 13"/>
                <a:gd name="T2" fmla="*/ 4 w 8"/>
                <a:gd name="T3" fmla="*/ 0 h 13"/>
                <a:gd name="T4" fmla="*/ 1 w 8"/>
                <a:gd name="T5" fmla="*/ 4 h 13"/>
                <a:gd name="T6" fmla="*/ 1 w 8"/>
                <a:gd name="T7" fmla="*/ 6 h 13"/>
                <a:gd name="T8" fmla="*/ 1 w 8"/>
                <a:gd name="T9" fmla="*/ 9 h 13"/>
                <a:gd name="T10" fmla="*/ 3 w 8"/>
                <a:gd name="T11" fmla="*/ 13 h 13"/>
                <a:gd name="T12" fmla="*/ 4 w 8"/>
                <a:gd name="T13" fmla="*/ 13 h 13"/>
                <a:gd name="T14" fmla="*/ 7 w 8"/>
                <a:gd name="T15" fmla="*/ 11 h 13"/>
                <a:gd name="T16" fmla="*/ 8 w 8"/>
                <a:gd name="T17" fmla="*/ 6 h 13"/>
                <a:gd name="T18" fmla="*/ 8 w 8"/>
                <a:gd name="T19" fmla="*/ 3 h 13"/>
                <a:gd name="T20" fmla="*/ 8 w 8"/>
                <a:gd name="T21" fmla="*/ 3 h 13"/>
                <a:gd name="T22" fmla="*/ 8 w 8"/>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8" y="3"/>
                  </a:moveTo>
                  <a:cubicBezTo>
                    <a:pt x="7" y="1"/>
                    <a:pt x="6" y="0"/>
                    <a:pt x="4" y="0"/>
                  </a:cubicBezTo>
                  <a:cubicBezTo>
                    <a:pt x="2" y="1"/>
                    <a:pt x="1" y="2"/>
                    <a:pt x="1" y="4"/>
                  </a:cubicBezTo>
                  <a:cubicBezTo>
                    <a:pt x="1" y="5"/>
                    <a:pt x="1" y="5"/>
                    <a:pt x="1" y="6"/>
                  </a:cubicBezTo>
                  <a:cubicBezTo>
                    <a:pt x="1" y="7"/>
                    <a:pt x="1" y="8"/>
                    <a:pt x="1" y="9"/>
                  </a:cubicBezTo>
                  <a:cubicBezTo>
                    <a:pt x="0" y="11"/>
                    <a:pt x="1" y="12"/>
                    <a:pt x="3" y="13"/>
                  </a:cubicBezTo>
                  <a:cubicBezTo>
                    <a:pt x="3" y="13"/>
                    <a:pt x="4" y="13"/>
                    <a:pt x="4" y="13"/>
                  </a:cubicBezTo>
                  <a:cubicBezTo>
                    <a:pt x="5" y="13"/>
                    <a:pt x="7" y="12"/>
                    <a:pt x="7" y="11"/>
                  </a:cubicBezTo>
                  <a:cubicBezTo>
                    <a:pt x="8" y="9"/>
                    <a:pt x="8" y="7"/>
                    <a:pt x="8" y="6"/>
                  </a:cubicBezTo>
                  <a:cubicBezTo>
                    <a:pt x="8" y="5"/>
                    <a:pt x="8" y="4"/>
                    <a:pt x="8" y="3"/>
                  </a:cubicBezTo>
                  <a:close/>
                  <a:moveTo>
                    <a:pt x="8" y="3"/>
                  </a:moveTo>
                  <a:cubicBezTo>
                    <a:pt x="8" y="3"/>
                    <a:pt x="8" y="3"/>
                    <a:pt x="8" y="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5" name="Freeform 49">
              <a:extLst>
                <a:ext uri="{FF2B5EF4-FFF2-40B4-BE49-F238E27FC236}">
                  <a16:creationId xmlns:a16="http://schemas.microsoft.com/office/drawing/2014/main" id="{90DA7077-3013-4696-9276-63EEFC288EDC}"/>
                </a:ext>
              </a:extLst>
            </p:cNvPr>
            <p:cNvSpPr>
              <a:spLocks noEditPoints="1"/>
            </p:cNvSpPr>
            <p:nvPr/>
          </p:nvSpPr>
          <p:spPr bwMode="auto">
            <a:xfrm>
              <a:off x="2508250" y="2554288"/>
              <a:ext cx="31750" cy="14288"/>
            </a:xfrm>
            <a:custGeom>
              <a:avLst/>
              <a:gdLst>
                <a:gd name="T0" fmla="*/ 10 w 13"/>
                <a:gd name="T1" fmla="*/ 0 h 6"/>
                <a:gd name="T2" fmla="*/ 4 w 13"/>
                <a:gd name="T3" fmla="*/ 0 h 6"/>
                <a:gd name="T4" fmla="*/ 0 w 13"/>
                <a:gd name="T5" fmla="*/ 3 h 6"/>
                <a:gd name="T6" fmla="*/ 4 w 13"/>
                <a:gd name="T7" fmla="*/ 6 h 6"/>
                <a:gd name="T8" fmla="*/ 10 w 13"/>
                <a:gd name="T9" fmla="*/ 6 h 6"/>
                <a:gd name="T10" fmla="*/ 13 w 13"/>
                <a:gd name="T11" fmla="*/ 3 h 6"/>
                <a:gd name="T12" fmla="*/ 10 w 13"/>
                <a:gd name="T13" fmla="*/ 0 h 6"/>
                <a:gd name="T14" fmla="*/ 10 w 13"/>
                <a:gd name="T15" fmla="*/ 0 h 6"/>
                <a:gd name="T16" fmla="*/ 10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0" y="0"/>
                  </a:moveTo>
                  <a:cubicBezTo>
                    <a:pt x="4" y="0"/>
                    <a:pt x="4" y="0"/>
                    <a:pt x="4" y="0"/>
                  </a:cubicBezTo>
                  <a:cubicBezTo>
                    <a:pt x="2" y="0"/>
                    <a:pt x="0" y="1"/>
                    <a:pt x="0" y="3"/>
                  </a:cubicBezTo>
                  <a:cubicBezTo>
                    <a:pt x="0" y="5"/>
                    <a:pt x="2" y="6"/>
                    <a:pt x="4" y="6"/>
                  </a:cubicBezTo>
                  <a:cubicBezTo>
                    <a:pt x="10" y="6"/>
                    <a:pt x="10" y="6"/>
                    <a:pt x="10" y="6"/>
                  </a:cubicBezTo>
                  <a:cubicBezTo>
                    <a:pt x="12" y="6"/>
                    <a:pt x="13" y="5"/>
                    <a:pt x="13" y="3"/>
                  </a:cubicBezTo>
                  <a:cubicBezTo>
                    <a:pt x="13" y="1"/>
                    <a:pt x="12" y="0"/>
                    <a:pt x="10" y="0"/>
                  </a:cubicBezTo>
                  <a:close/>
                  <a:moveTo>
                    <a:pt x="10" y="0"/>
                  </a:moveTo>
                  <a:cubicBezTo>
                    <a:pt x="10" y="0"/>
                    <a:pt x="10" y="0"/>
                    <a:pt x="10"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6" name="Freeform 50">
              <a:extLst>
                <a:ext uri="{FF2B5EF4-FFF2-40B4-BE49-F238E27FC236}">
                  <a16:creationId xmlns:a16="http://schemas.microsoft.com/office/drawing/2014/main" id="{586A27E3-ADE4-44D3-A43D-19F76E943B70}"/>
                </a:ext>
              </a:extLst>
            </p:cNvPr>
            <p:cNvSpPr>
              <a:spLocks noEditPoints="1"/>
            </p:cNvSpPr>
            <p:nvPr/>
          </p:nvSpPr>
          <p:spPr bwMode="auto">
            <a:xfrm>
              <a:off x="2460625" y="2554288"/>
              <a:ext cx="31750" cy="14288"/>
            </a:xfrm>
            <a:custGeom>
              <a:avLst/>
              <a:gdLst>
                <a:gd name="T0" fmla="*/ 10 w 13"/>
                <a:gd name="T1" fmla="*/ 0 h 6"/>
                <a:gd name="T2" fmla="*/ 3 w 13"/>
                <a:gd name="T3" fmla="*/ 0 h 6"/>
                <a:gd name="T4" fmla="*/ 0 w 13"/>
                <a:gd name="T5" fmla="*/ 3 h 6"/>
                <a:gd name="T6" fmla="*/ 3 w 13"/>
                <a:gd name="T7" fmla="*/ 6 h 6"/>
                <a:gd name="T8" fmla="*/ 10 w 13"/>
                <a:gd name="T9" fmla="*/ 6 h 6"/>
                <a:gd name="T10" fmla="*/ 13 w 13"/>
                <a:gd name="T11" fmla="*/ 3 h 6"/>
                <a:gd name="T12" fmla="*/ 10 w 13"/>
                <a:gd name="T13" fmla="*/ 0 h 6"/>
                <a:gd name="T14" fmla="*/ 10 w 13"/>
                <a:gd name="T15" fmla="*/ 0 h 6"/>
                <a:gd name="T16" fmla="*/ 10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0" y="0"/>
                  </a:moveTo>
                  <a:cubicBezTo>
                    <a:pt x="3" y="0"/>
                    <a:pt x="3" y="0"/>
                    <a:pt x="3" y="0"/>
                  </a:cubicBezTo>
                  <a:cubicBezTo>
                    <a:pt x="2" y="0"/>
                    <a:pt x="0" y="1"/>
                    <a:pt x="0" y="3"/>
                  </a:cubicBezTo>
                  <a:cubicBezTo>
                    <a:pt x="0" y="5"/>
                    <a:pt x="2" y="6"/>
                    <a:pt x="3" y="6"/>
                  </a:cubicBezTo>
                  <a:cubicBezTo>
                    <a:pt x="10" y="6"/>
                    <a:pt x="10" y="6"/>
                    <a:pt x="10" y="6"/>
                  </a:cubicBezTo>
                  <a:cubicBezTo>
                    <a:pt x="12" y="6"/>
                    <a:pt x="13" y="5"/>
                    <a:pt x="13" y="3"/>
                  </a:cubicBezTo>
                  <a:cubicBezTo>
                    <a:pt x="13" y="1"/>
                    <a:pt x="12" y="0"/>
                    <a:pt x="10" y="0"/>
                  </a:cubicBezTo>
                  <a:close/>
                  <a:moveTo>
                    <a:pt x="10" y="0"/>
                  </a:moveTo>
                  <a:cubicBezTo>
                    <a:pt x="10" y="0"/>
                    <a:pt x="10" y="0"/>
                    <a:pt x="10"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7" name="Freeform 51">
              <a:extLst>
                <a:ext uri="{FF2B5EF4-FFF2-40B4-BE49-F238E27FC236}">
                  <a16:creationId xmlns:a16="http://schemas.microsoft.com/office/drawing/2014/main" id="{9AAE04B9-44CC-4A3B-9900-55943A03971C}"/>
                </a:ext>
              </a:extLst>
            </p:cNvPr>
            <p:cNvSpPr>
              <a:spLocks noEditPoints="1"/>
            </p:cNvSpPr>
            <p:nvPr/>
          </p:nvSpPr>
          <p:spPr bwMode="auto">
            <a:xfrm>
              <a:off x="2540000" y="2482850"/>
              <a:ext cx="31750" cy="14288"/>
            </a:xfrm>
            <a:custGeom>
              <a:avLst/>
              <a:gdLst>
                <a:gd name="T0" fmla="*/ 13 w 13"/>
                <a:gd name="T1" fmla="*/ 3 h 6"/>
                <a:gd name="T2" fmla="*/ 10 w 13"/>
                <a:gd name="T3" fmla="*/ 0 h 6"/>
                <a:gd name="T4" fmla="*/ 3 w 13"/>
                <a:gd name="T5" fmla="*/ 0 h 6"/>
                <a:gd name="T6" fmla="*/ 0 w 13"/>
                <a:gd name="T7" fmla="*/ 3 h 6"/>
                <a:gd name="T8" fmla="*/ 3 w 13"/>
                <a:gd name="T9" fmla="*/ 6 h 6"/>
                <a:gd name="T10" fmla="*/ 10 w 13"/>
                <a:gd name="T11" fmla="*/ 6 h 6"/>
                <a:gd name="T12" fmla="*/ 13 w 13"/>
                <a:gd name="T13" fmla="*/ 3 h 6"/>
                <a:gd name="T14" fmla="*/ 13 w 13"/>
                <a:gd name="T15" fmla="*/ 3 h 6"/>
                <a:gd name="T16" fmla="*/ 13 w 13"/>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3" y="3"/>
                  </a:moveTo>
                  <a:cubicBezTo>
                    <a:pt x="13" y="1"/>
                    <a:pt x="12" y="0"/>
                    <a:pt x="10" y="0"/>
                  </a:cubicBezTo>
                  <a:cubicBezTo>
                    <a:pt x="3" y="0"/>
                    <a:pt x="3" y="0"/>
                    <a:pt x="3" y="0"/>
                  </a:cubicBezTo>
                  <a:cubicBezTo>
                    <a:pt x="2" y="0"/>
                    <a:pt x="0" y="1"/>
                    <a:pt x="0" y="3"/>
                  </a:cubicBezTo>
                  <a:cubicBezTo>
                    <a:pt x="0" y="5"/>
                    <a:pt x="2" y="6"/>
                    <a:pt x="3" y="6"/>
                  </a:cubicBezTo>
                  <a:cubicBezTo>
                    <a:pt x="10" y="6"/>
                    <a:pt x="10" y="6"/>
                    <a:pt x="10" y="6"/>
                  </a:cubicBezTo>
                  <a:cubicBezTo>
                    <a:pt x="12" y="6"/>
                    <a:pt x="13" y="5"/>
                    <a:pt x="13" y="3"/>
                  </a:cubicBezTo>
                  <a:close/>
                  <a:moveTo>
                    <a:pt x="13" y="3"/>
                  </a:moveTo>
                  <a:cubicBezTo>
                    <a:pt x="13" y="3"/>
                    <a:pt x="13" y="3"/>
                    <a:pt x="13" y="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8" name="Freeform 52">
              <a:extLst>
                <a:ext uri="{FF2B5EF4-FFF2-40B4-BE49-F238E27FC236}">
                  <a16:creationId xmlns:a16="http://schemas.microsoft.com/office/drawing/2014/main" id="{B623FDD4-687D-47CB-9642-0BF919ECB85C}"/>
                </a:ext>
              </a:extLst>
            </p:cNvPr>
            <p:cNvSpPr>
              <a:spLocks noEditPoints="1"/>
            </p:cNvSpPr>
            <p:nvPr/>
          </p:nvSpPr>
          <p:spPr bwMode="auto">
            <a:xfrm>
              <a:off x="2492375" y="2482850"/>
              <a:ext cx="31750" cy="14288"/>
            </a:xfrm>
            <a:custGeom>
              <a:avLst/>
              <a:gdLst>
                <a:gd name="T0" fmla="*/ 13 w 13"/>
                <a:gd name="T1" fmla="*/ 3 h 6"/>
                <a:gd name="T2" fmla="*/ 10 w 13"/>
                <a:gd name="T3" fmla="*/ 0 h 6"/>
                <a:gd name="T4" fmla="*/ 3 w 13"/>
                <a:gd name="T5" fmla="*/ 0 h 6"/>
                <a:gd name="T6" fmla="*/ 0 w 13"/>
                <a:gd name="T7" fmla="*/ 3 h 6"/>
                <a:gd name="T8" fmla="*/ 3 w 13"/>
                <a:gd name="T9" fmla="*/ 6 h 6"/>
                <a:gd name="T10" fmla="*/ 10 w 13"/>
                <a:gd name="T11" fmla="*/ 6 h 6"/>
                <a:gd name="T12" fmla="*/ 13 w 13"/>
                <a:gd name="T13" fmla="*/ 3 h 6"/>
                <a:gd name="T14" fmla="*/ 13 w 13"/>
                <a:gd name="T15" fmla="*/ 3 h 6"/>
                <a:gd name="T16" fmla="*/ 13 w 13"/>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3" y="3"/>
                  </a:moveTo>
                  <a:cubicBezTo>
                    <a:pt x="13" y="1"/>
                    <a:pt x="11" y="0"/>
                    <a:pt x="10" y="0"/>
                  </a:cubicBezTo>
                  <a:cubicBezTo>
                    <a:pt x="3" y="0"/>
                    <a:pt x="3" y="0"/>
                    <a:pt x="3" y="0"/>
                  </a:cubicBezTo>
                  <a:cubicBezTo>
                    <a:pt x="1" y="0"/>
                    <a:pt x="0" y="1"/>
                    <a:pt x="0" y="3"/>
                  </a:cubicBezTo>
                  <a:cubicBezTo>
                    <a:pt x="0" y="5"/>
                    <a:pt x="1" y="6"/>
                    <a:pt x="3" y="6"/>
                  </a:cubicBezTo>
                  <a:cubicBezTo>
                    <a:pt x="10" y="6"/>
                    <a:pt x="10" y="6"/>
                    <a:pt x="10" y="6"/>
                  </a:cubicBezTo>
                  <a:cubicBezTo>
                    <a:pt x="11" y="6"/>
                    <a:pt x="13" y="5"/>
                    <a:pt x="13" y="3"/>
                  </a:cubicBezTo>
                  <a:close/>
                  <a:moveTo>
                    <a:pt x="13" y="3"/>
                  </a:moveTo>
                  <a:cubicBezTo>
                    <a:pt x="13" y="3"/>
                    <a:pt x="13" y="3"/>
                    <a:pt x="13" y="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39" name="Freeform 53">
              <a:extLst>
                <a:ext uri="{FF2B5EF4-FFF2-40B4-BE49-F238E27FC236}">
                  <a16:creationId xmlns:a16="http://schemas.microsoft.com/office/drawing/2014/main" id="{F8871943-A801-4CF9-9637-DB8A5237979A}"/>
                </a:ext>
              </a:extLst>
            </p:cNvPr>
            <p:cNvSpPr>
              <a:spLocks noEditPoints="1"/>
            </p:cNvSpPr>
            <p:nvPr/>
          </p:nvSpPr>
          <p:spPr bwMode="auto">
            <a:xfrm>
              <a:off x="2557463" y="2554288"/>
              <a:ext cx="28575" cy="14288"/>
            </a:xfrm>
            <a:custGeom>
              <a:avLst/>
              <a:gdLst>
                <a:gd name="T0" fmla="*/ 9 w 12"/>
                <a:gd name="T1" fmla="*/ 0 h 6"/>
                <a:gd name="T2" fmla="*/ 3 w 12"/>
                <a:gd name="T3" fmla="*/ 0 h 6"/>
                <a:gd name="T4" fmla="*/ 0 w 12"/>
                <a:gd name="T5" fmla="*/ 3 h 6"/>
                <a:gd name="T6" fmla="*/ 3 w 12"/>
                <a:gd name="T7" fmla="*/ 6 h 6"/>
                <a:gd name="T8" fmla="*/ 9 w 12"/>
                <a:gd name="T9" fmla="*/ 6 h 6"/>
                <a:gd name="T10" fmla="*/ 9 w 12"/>
                <a:gd name="T11" fmla="*/ 3 h 6"/>
                <a:gd name="T12" fmla="*/ 9 w 12"/>
                <a:gd name="T13" fmla="*/ 6 h 6"/>
                <a:gd name="T14" fmla="*/ 12 w 12"/>
                <a:gd name="T15" fmla="*/ 3 h 6"/>
                <a:gd name="T16" fmla="*/ 9 w 12"/>
                <a:gd name="T17" fmla="*/ 0 h 6"/>
                <a:gd name="T18" fmla="*/ 9 w 12"/>
                <a:gd name="T19" fmla="*/ 0 h 6"/>
                <a:gd name="T20" fmla="*/ 9 w 12"/>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9" y="3"/>
                    <a:pt x="9" y="3"/>
                    <a:pt x="9" y="3"/>
                  </a:cubicBezTo>
                  <a:cubicBezTo>
                    <a:pt x="9" y="6"/>
                    <a:pt x="9" y="6"/>
                    <a:pt x="9" y="6"/>
                  </a:cubicBezTo>
                  <a:cubicBezTo>
                    <a:pt x="11" y="6"/>
                    <a:pt x="12" y="5"/>
                    <a:pt x="12" y="3"/>
                  </a:cubicBezTo>
                  <a:cubicBezTo>
                    <a:pt x="12" y="1"/>
                    <a:pt x="11" y="0"/>
                    <a:pt x="9" y="0"/>
                  </a:cubicBezTo>
                  <a:close/>
                  <a:moveTo>
                    <a:pt x="9" y="0"/>
                  </a:moveTo>
                  <a:cubicBezTo>
                    <a:pt x="9" y="0"/>
                    <a:pt x="9" y="0"/>
                    <a:pt x="9"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0" name="Freeform 54">
              <a:extLst>
                <a:ext uri="{FF2B5EF4-FFF2-40B4-BE49-F238E27FC236}">
                  <a16:creationId xmlns:a16="http://schemas.microsoft.com/office/drawing/2014/main" id="{069561EE-7678-4593-B1AB-839103669228}"/>
                </a:ext>
              </a:extLst>
            </p:cNvPr>
            <p:cNvSpPr>
              <a:spLocks noEditPoints="1"/>
            </p:cNvSpPr>
            <p:nvPr/>
          </p:nvSpPr>
          <p:spPr bwMode="auto">
            <a:xfrm>
              <a:off x="2586038" y="2486025"/>
              <a:ext cx="30163" cy="26988"/>
            </a:xfrm>
            <a:custGeom>
              <a:avLst/>
              <a:gdLst>
                <a:gd name="T0" fmla="*/ 8 w 12"/>
                <a:gd name="T1" fmla="*/ 11 h 11"/>
                <a:gd name="T2" fmla="*/ 10 w 12"/>
                <a:gd name="T3" fmla="*/ 10 h 11"/>
                <a:gd name="T4" fmla="*/ 11 w 12"/>
                <a:gd name="T5" fmla="*/ 6 h 11"/>
                <a:gd name="T6" fmla="*/ 5 w 12"/>
                <a:gd name="T7" fmla="*/ 1 h 11"/>
                <a:gd name="T8" fmla="*/ 0 w 12"/>
                <a:gd name="T9" fmla="*/ 2 h 11"/>
                <a:gd name="T10" fmla="*/ 2 w 12"/>
                <a:gd name="T11" fmla="*/ 6 h 11"/>
                <a:gd name="T12" fmla="*/ 6 w 12"/>
                <a:gd name="T13" fmla="*/ 9 h 11"/>
                <a:gd name="T14" fmla="*/ 8 w 12"/>
                <a:gd name="T15" fmla="*/ 11 h 11"/>
                <a:gd name="T16" fmla="*/ 8 w 12"/>
                <a:gd name="T17" fmla="*/ 11 h 11"/>
                <a:gd name="T18" fmla="*/ 8 w 12"/>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1">
                  <a:moveTo>
                    <a:pt x="8" y="11"/>
                  </a:moveTo>
                  <a:cubicBezTo>
                    <a:pt x="9" y="11"/>
                    <a:pt x="10" y="10"/>
                    <a:pt x="10" y="10"/>
                  </a:cubicBezTo>
                  <a:cubicBezTo>
                    <a:pt x="12" y="9"/>
                    <a:pt x="12" y="7"/>
                    <a:pt x="11" y="6"/>
                  </a:cubicBezTo>
                  <a:cubicBezTo>
                    <a:pt x="9" y="3"/>
                    <a:pt x="7" y="2"/>
                    <a:pt x="5" y="1"/>
                  </a:cubicBezTo>
                  <a:cubicBezTo>
                    <a:pt x="3" y="0"/>
                    <a:pt x="1" y="0"/>
                    <a:pt x="0" y="2"/>
                  </a:cubicBezTo>
                  <a:cubicBezTo>
                    <a:pt x="0" y="4"/>
                    <a:pt x="0" y="6"/>
                    <a:pt x="2" y="6"/>
                  </a:cubicBezTo>
                  <a:cubicBezTo>
                    <a:pt x="3" y="7"/>
                    <a:pt x="5" y="8"/>
                    <a:pt x="6" y="9"/>
                  </a:cubicBezTo>
                  <a:cubicBezTo>
                    <a:pt x="6" y="10"/>
                    <a:pt x="7" y="11"/>
                    <a:pt x="8" y="11"/>
                  </a:cubicBezTo>
                  <a:close/>
                  <a:moveTo>
                    <a:pt x="8" y="11"/>
                  </a:moveTo>
                  <a:cubicBezTo>
                    <a:pt x="8" y="11"/>
                    <a:pt x="8" y="11"/>
                    <a:pt x="8" y="11"/>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1" name="Freeform 55">
              <a:extLst>
                <a:ext uri="{FF2B5EF4-FFF2-40B4-BE49-F238E27FC236}">
                  <a16:creationId xmlns:a16="http://schemas.microsoft.com/office/drawing/2014/main" id="{5AB42F27-B113-4A71-9820-72BBEE30DC8E}"/>
                </a:ext>
              </a:extLst>
            </p:cNvPr>
            <p:cNvSpPr>
              <a:spLocks noEditPoints="1"/>
            </p:cNvSpPr>
            <p:nvPr/>
          </p:nvSpPr>
          <p:spPr bwMode="auto">
            <a:xfrm>
              <a:off x="2616200" y="2406650"/>
              <a:ext cx="31750" cy="19050"/>
            </a:xfrm>
            <a:custGeom>
              <a:avLst/>
              <a:gdLst>
                <a:gd name="T0" fmla="*/ 8 w 13"/>
                <a:gd name="T1" fmla="*/ 1 h 8"/>
                <a:gd name="T2" fmla="*/ 4 w 13"/>
                <a:gd name="T3" fmla="*/ 2 h 8"/>
                <a:gd name="T4" fmla="*/ 3 w 13"/>
                <a:gd name="T5" fmla="*/ 2 h 8"/>
                <a:gd name="T6" fmla="*/ 0 w 13"/>
                <a:gd name="T7" fmla="*/ 5 h 8"/>
                <a:gd name="T8" fmla="*/ 3 w 13"/>
                <a:gd name="T9" fmla="*/ 8 h 8"/>
                <a:gd name="T10" fmla="*/ 4 w 13"/>
                <a:gd name="T11" fmla="*/ 8 h 8"/>
                <a:gd name="T12" fmla="*/ 11 w 13"/>
                <a:gd name="T13" fmla="*/ 7 h 8"/>
                <a:gd name="T14" fmla="*/ 13 w 13"/>
                <a:gd name="T15" fmla="*/ 3 h 8"/>
                <a:gd name="T16" fmla="*/ 8 w 13"/>
                <a:gd name="T17" fmla="*/ 1 h 8"/>
                <a:gd name="T18" fmla="*/ 8 w 13"/>
                <a:gd name="T19" fmla="*/ 1 h 8"/>
                <a:gd name="T20" fmla="*/ 8 w 13"/>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8">
                  <a:moveTo>
                    <a:pt x="8" y="1"/>
                  </a:moveTo>
                  <a:cubicBezTo>
                    <a:pt x="7" y="2"/>
                    <a:pt x="6" y="2"/>
                    <a:pt x="4" y="2"/>
                  </a:cubicBezTo>
                  <a:cubicBezTo>
                    <a:pt x="3" y="2"/>
                    <a:pt x="3" y="2"/>
                    <a:pt x="3" y="2"/>
                  </a:cubicBezTo>
                  <a:cubicBezTo>
                    <a:pt x="2" y="2"/>
                    <a:pt x="0" y="3"/>
                    <a:pt x="0" y="5"/>
                  </a:cubicBezTo>
                  <a:cubicBezTo>
                    <a:pt x="0" y="7"/>
                    <a:pt x="2" y="8"/>
                    <a:pt x="3" y="8"/>
                  </a:cubicBezTo>
                  <a:cubicBezTo>
                    <a:pt x="4" y="8"/>
                    <a:pt x="4" y="8"/>
                    <a:pt x="4" y="8"/>
                  </a:cubicBezTo>
                  <a:cubicBezTo>
                    <a:pt x="7" y="8"/>
                    <a:pt x="9" y="8"/>
                    <a:pt x="11" y="7"/>
                  </a:cubicBezTo>
                  <a:cubicBezTo>
                    <a:pt x="13" y="6"/>
                    <a:pt x="13" y="4"/>
                    <a:pt x="13" y="3"/>
                  </a:cubicBezTo>
                  <a:cubicBezTo>
                    <a:pt x="12" y="1"/>
                    <a:pt x="10" y="0"/>
                    <a:pt x="8" y="1"/>
                  </a:cubicBezTo>
                  <a:close/>
                  <a:moveTo>
                    <a:pt x="8" y="1"/>
                  </a:moveTo>
                  <a:cubicBezTo>
                    <a:pt x="8" y="1"/>
                    <a:pt x="8" y="1"/>
                    <a:pt x="8" y="1"/>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2" name="Freeform 56">
              <a:extLst>
                <a:ext uri="{FF2B5EF4-FFF2-40B4-BE49-F238E27FC236}">
                  <a16:creationId xmlns:a16="http://schemas.microsoft.com/office/drawing/2014/main" id="{6A7211DC-6AC2-46C9-BDE6-9C56EC6E84A9}"/>
                </a:ext>
              </a:extLst>
            </p:cNvPr>
            <p:cNvSpPr>
              <a:spLocks noEditPoints="1"/>
            </p:cNvSpPr>
            <p:nvPr/>
          </p:nvSpPr>
          <p:spPr bwMode="auto">
            <a:xfrm>
              <a:off x="2408238" y="2300288"/>
              <a:ext cx="20638" cy="31750"/>
            </a:xfrm>
            <a:custGeom>
              <a:avLst/>
              <a:gdLst>
                <a:gd name="T0" fmla="*/ 5 w 8"/>
                <a:gd name="T1" fmla="*/ 13 h 13"/>
                <a:gd name="T2" fmla="*/ 7 w 8"/>
                <a:gd name="T3" fmla="*/ 8 h 13"/>
                <a:gd name="T4" fmla="*/ 7 w 8"/>
                <a:gd name="T5" fmla="*/ 5 h 13"/>
                <a:gd name="T6" fmla="*/ 7 w 8"/>
                <a:gd name="T7" fmla="*/ 4 h 13"/>
                <a:gd name="T8" fmla="*/ 4 w 8"/>
                <a:gd name="T9" fmla="*/ 0 h 13"/>
                <a:gd name="T10" fmla="*/ 0 w 8"/>
                <a:gd name="T11" fmla="*/ 3 h 13"/>
                <a:gd name="T12" fmla="*/ 0 w 8"/>
                <a:gd name="T13" fmla="*/ 5 h 13"/>
                <a:gd name="T14" fmla="*/ 1 w 8"/>
                <a:gd name="T15" fmla="*/ 11 h 13"/>
                <a:gd name="T16" fmla="*/ 4 w 8"/>
                <a:gd name="T17" fmla="*/ 13 h 13"/>
                <a:gd name="T18" fmla="*/ 5 w 8"/>
                <a:gd name="T19" fmla="*/ 13 h 13"/>
                <a:gd name="T20" fmla="*/ 5 w 8"/>
                <a:gd name="T21" fmla="*/ 13 h 13"/>
                <a:gd name="T22" fmla="*/ 5 w 8"/>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5" y="13"/>
                  </a:moveTo>
                  <a:cubicBezTo>
                    <a:pt x="7" y="12"/>
                    <a:pt x="8" y="10"/>
                    <a:pt x="7" y="8"/>
                  </a:cubicBezTo>
                  <a:cubicBezTo>
                    <a:pt x="7" y="7"/>
                    <a:pt x="7" y="6"/>
                    <a:pt x="7" y="5"/>
                  </a:cubicBezTo>
                  <a:cubicBezTo>
                    <a:pt x="7" y="5"/>
                    <a:pt x="7" y="4"/>
                    <a:pt x="7" y="4"/>
                  </a:cubicBezTo>
                  <a:cubicBezTo>
                    <a:pt x="7" y="2"/>
                    <a:pt x="6" y="0"/>
                    <a:pt x="4" y="0"/>
                  </a:cubicBezTo>
                  <a:cubicBezTo>
                    <a:pt x="2" y="0"/>
                    <a:pt x="1" y="1"/>
                    <a:pt x="0" y="3"/>
                  </a:cubicBezTo>
                  <a:cubicBezTo>
                    <a:pt x="0" y="3"/>
                    <a:pt x="0" y="4"/>
                    <a:pt x="0" y="5"/>
                  </a:cubicBezTo>
                  <a:cubicBezTo>
                    <a:pt x="0" y="7"/>
                    <a:pt x="0" y="9"/>
                    <a:pt x="1" y="11"/>
                  </a:cubicBezTo>
                  <a:cubicBezTo>
                    <a:pt x="1" y="12"/>
                    <a:pt x="3" y="13"/>
                    <a:pt x="4" y="13"/>
                  </a:cubicBezTo>
                  <a:cubicBezTo>
                    <a:pt x="4" y="13"/>
                    <a:pt x="5" y="13"/>
                    <a:pt x="5" y="13"/>
                  </a:cubicBezTo>
                  <a:close/>
                  <a:moveTo>
                    <a:pt x="5" y="13"/>
                  </a:moveTo>
                  <a:cubicBezTo>
                    <a:pt x="5" y="13"/>
                    <a:pt x="5" y="13"/>
                    <a:pt x="5" y="1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3" name="Freeform 57">
              <a:extLst>
                <a:ext uri="{FF2B5EF4-FFF2-40B4-BE49-F238E27FC236}">
                  <a16:creationId xmlns:a16="http://schemas.microsoft.com/office/drawing/2014/main" id="{241C661B-A466-4806-A469-3F880F78B73F}"/>
                </a:ext>
              </a:extLst>
            </p:cNvPr>
            <p:cNvSpPr>
              <a:spLocks noEditPoints="1"/>
            </p:cNvSpPr>
            <p:nvPr/>
          </p:nvSpPr>
          <p:spPr bwMode="auto">
            <a:xfrm>
              <a:off x="2366963" y="2554288"/>
              <a:ext cx="31750" cy="14288"/>
            </a:xfrm>
            <a:custGeom>
              <a:avLst/>
              <a:gdLst>
                <a:gd name="T0" fmla="*/ 9 w 13"/>
                <a:gd name="T1" fmla="*/ 0 h 6"/>
                <a:gd name="T2" fmla="*/ 3 w 13"/>
                <a:gd name="T3" fmla="*/ 0 h 6"/>
                <a:gd name="T4" fmla="*/ 0 w 13"/>
                <a:gd name="T5" fmla="*/ 3 h 6"/>
                <a:gd name="T6" fmla="*/ 3 w 13"/>
                <a:gd name="T7" fmla="*/ 6 h 6"/>
                <a:gd name="T8" fmla="*/ 9 w 13"/>
                <a:gd name="T9" fmla="*/ 6 h 6"/>
                <a:gd name="T10" fmla="*/ 13 w 13"/>
                <a:gd name="T11" fmla="*/ 3 h 6"/>
                <a:gd name="T12" fmla="*/ 9 w 13"/>
                <a:gd name="T13" fmla="*/ 0 h 6"/>
                <a:gd name="T14" fmla="*/ 9 w 13"/>
                <a:gd name="T15" fmla="*/ 0 h 6"/>
                <a:gd name="T16" fmla="*/ 9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9" y="0"/>
                  </a:moveTo>
                  <a:cubicBezTo>
                    <a:pt x="3" y="0"/>
                    <a:pt x="3" y="0"/>
                    <a:pt x="3" y="0"/>
                  </a:cubicBezTo>
                  <a:cubicBezTo>
                    <a:pt x="1" y="0"/>
                    <a:pt x="0" y="1"/>
                    <a:pt x="0" y="3"/>
                  </a:cubicBezTo>
                  <a:cubicBezTo>
                    <a:pt x="0" y="5"/>
                    <a:pt x="1" y="6"/>
                    <a:pt x="3" y="6"/>
                  </a:cubicBezTo>
                  <a:cubicBezTo>
                    <a:pt x="9" y="6"/>
                    <a:pt x="9" y="6"/>
                    <a:pt x="9" y="6"/>
                  </a:cubicBezTo>
                  <a:cubicBezTo>
                    <a:pt x="11" y="6"/>
                    <a:pt x="13" y="5"/>
                    <a:pt x="13" y="3"/>
                  </a:cubicBezTo>
                  <a:cubicBezTo>
                    <a:pt x="13" y="1"/>
                    <a:pt x="11" y="0"/>
                    <a:pt x="9" y="0"/>
                  </a:cubicBezTo>
                  <a:close/>
                  <a:moveTo>
                    <a:pt x="9" y="0"/>
                  </a:moveTo>
                  <a:cubicBezTo>
                    <a:pt x="9" y="0"/>
                    <a:pt x="9" y="0"/>
                    <a:pt x="9"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4" name="Freeform 58">
              <a:extLst>
                <a:ext uri="{FF2B5EF4-FFF2-40B4-BE49-F238E27FC236}">
                  <a16:creationId xmlns:a16="http://schemas.microsoft.com/office/drawing/2014/main" id="{8B8FB342-CB42-487A-91B8-604014F704FE}"/>
                </a:ext>
              </a:extLst>
            </p:cNvPr>
            <p:cNvSpPr>
              <a:spLocks noEditPoints="1"/>
            </p:cNvSpPr>
            <p:nvPr/>
          </p:nvSpPr>
          <p:spPr bwMode="auto">
            <a:xfrm>
              <a:off x="2447925" y="2468563"/>
              <a:ext cx="30163" cy="26988"/>
            </a:xfrm>
            <a:custGeom>
              <a:avLst/>
              <a:gdLst>
                <a:gd name="T0" fmla="*/ 9 w 12"/>
                <a:gd name="T1" fmla="*/ 11 h 11"/>
                <a:gd name="T2" fmla="*/ 11 w 12"/>
                <a:gd name="T3" fmla="*/ 9 h 11"/>
                <a:gd name="T4" fmla="*/ 10 w 12"/>
                <a:gd name="T5" fmla="*/ 5 h 11"/>
                <a:gd name="T6" fmla="*/ 6 w 12"/>
                <a:gd name="T7" fmla="*/ 2 h 11"/>
                <a:gd name="T8" fmla="*/ 1 w 12"/>
                <a:gd name="T9" fmla="*/ 1 h 11"/>
                <a:gd name="T10" fmla="*/ 1 w 12"/>
                <a:gd name="T11" fmla="*/ 6 h 11"/>
                <a:gd name="T12" fmla="*/ 7 w 12"/>
                <a:gd name="T13" fmla="*/ 11 h 11"/>
                <a:gd name="T14" fmla="*/ 9 w 12"/>
                <a:gd name="T15" fmla="*/ 11 h 11"/>
                <a:gd name="T16" fmla="*/ 9 w 12"/>
                <a:gd name="T17" fmla="*/ 11 h 11"/>
                <a:gd name="T18" fmla="*/ 9 w 12"/>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1">
                  <a:moveTo>
                    <a:pt x="9" y="11"/>
                  </a:moveTo>
                  <a:cubicBezTo>
                    <a:pt x="10" y="11"/>
                    <a:pt x="11" y="10"/>
                    <a:pt x="11" y="9"/>
                  </a:cubicBezTo>
                  <a:cubicBezTo>
                    <a:pt x="12" y="7"/>
                    <a:pt x="12" y="6"/>
                    <a:pt x="10" y="5"/>
                  </a:cubicBezTo>
                  <a:cubicBezTo>
                    <a:pt x="8" y="4"/>
                    <a:pt x="7" y="3"/>
                    <a:pt x="6" y="2"/>
                  </a:cubicBezTo>
                  <a:cubicBezTo>
                    <a:pt x="5" y="0"/>
                    <a:pt x="3" y="0"/>
                    <a:pt x="1" y="1"/>
                  </a:cubicBezTo>
                  <a:cubicBezTo>
                    <a:pt x="0" y="3"/>
                    <a:pt x="0" y="5"/>
                    <a:pt x="1" y="6"/>
                  </a:cubicBezTo>
                  <a:cubicBezTo>
                    <a:pt x="3" y="8"/>
                    <a:pt x="5" y="10"/>
                    <a:pt x="7" y="11"/>
                  </a:cubicBezTo>
                  <a:cubicBezTo>
                    <a:pt x="8" y="11"/>
                    <a:pt x="8" y="11"/>
                    <a:pt x="9" y="11"/>
                  </a:cubicBezTo>
                  <a:close/>
                  <a:moveTo>
                    <a:pt x="9" y="11"/>
                  </a:moveTo>
                  <a:cubicBezTo>
                    <a:pt x="9" y="11"/>
                    <a:pt x="9" y="11"/>
                    <a:pt x="9" y="11"/>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5" name="Freeform 59">
              <a:extLst>
                <a:ext uri="{FF2B5EF4-FFF2-40B4-BE49-F238E27FC236}">
                  <a16:creationId xmlns:a16="http://schemas.microsoft.com/office/drawing/2014/main" id="{8284DC89-686B-4907-BDE6-6101767B79B1}"/>
                </a:ext>
              </a:extLst>
            </p:cNvPr>
            <p:cNvSpPr>
              <a:spLocks noEditPoints="1"/>
            </p:cNvSpPr>
            <p:nvPr/>
          </p:nvSpPr>
          <p:spPr bwMode="auto">
            <a:xfrm>
              <a:off x="2620963" y="2339975"/>
              <a:ext cx="31750" cy="22225"/>
            </a:xfrm>
            <a:custGeom>
              <a:avLst/>
              <a:gdLst>
                <a:gd name="T0" fmla="*/ 11 w 13"/>
                <a:gd name="T1" fmla="*/ 3 h 9"/>
                <a:gd name="T2" fmla="*/ 4 w 13"/>
                <a:gd name="T3" fmla="*/ 0 h 9"/>
                <a:gd name="T4" fmla="*/ 0 w 13"/>
                <a:gd name="T5" fmla="*/ 3 h 9"/>
                <a:gd name="T6" fmla="*/ 3 w 13"/>
                <a:gd name="T7" fmla="*/ 7 h 9"/>
                <a:gd name="T8" fmla="*/ 8 w 13"/>
                <a:gd name="T9" fmla="*/ 8 h 9"/>
                <a:gd name="T10" fmla="*/ 9 w 13"/>
                <a:gd name="T11" fmla="*/ 9 h 9"/>
                <a:gd name="T12" fmla="*/ 12 w 13"/>
                <a:gd name="T13" fmla="*/ 7 h 9"/>
                <a:gd name="T14" fmla="*/ 11 w 13"/>
                <a:gd name="T15" fmla="*/ 3 h 9"/>
                <a:gd name="T16" fmla="*/ 11 w 13"/>
                <a:gd name="T17" fmla="*/ 3 h 9"/>
                <a:gd name="T18" fmla="*/ 11 w 13"/>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
                  <a:moveTo>
                    <a:pt x="11" y="3"/>
                  </a:moveTo>
                  <a:cubicBezTo>
                    <a:pt x="9" y="1"/>
                    <a:pt x="6" y="0"/>
                    <a:pt x="4" y="0"/>
                  </a:cubicBezTo>
                  <a:cubicBezTo>
                    <a:pt x="2" y="0"/>
                    <a:pt x="0" y="1"/>
                    <a:pt x="0" y="3"/>
                  </a:cubicBezTo>
                  <a:cubicBezTo>
                    <a:pt x="0" y="5"/>
                    <a:pt x="1" y="7"/>
                    <a:pt x="3" y="7"/>
                  </a:cubicBezTo>
                  <a:cubicBezTo>
                    <a:pt x="5" y="7"/>
                    <a:pt x="6" y="7"/>
                    <a:pt x="8" y="8"/>
                  </a:cubicBezTo>
                  <a:cubicBezTo>
                    <a:pt x="8" y="8"/>
                    <a:pt x="9" y="9"/>
                    <a:pt x="9" y="9"/>
                  </a:cubicBezTo>
                  <a:cubicBezTo>
                    <a:pt x="10" y="9"/>
                    <a:pt x="12" y="8"/>
                    <a:pt x="12" y="7"/>
                  </a:cubicBezTo>
                  <a:cubicBezTo>
                    <a:pt x="13" y="5"/>
                    <a:pt x="13" y="3"/>
                    <a:pt x="11" y="3"/>
                  </a:cubicBezTo>
                  <a:close/>
                  <a:moveTo>
                    <a:pt x="11" y="3"/>
                  </a:moveTo>
                  <a:cubicBezTo>
                    <a:pt x="11" y="3"/>
                    <a:pt x="11" y="3"/>
                    <a:pt x="11" y="3"/>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6" name="Freeform 60">
              <a:extLst>
                <a:ext uri="{FF2B5EF4-FFF2-40B4-BE49-F238E27FC236}">
                  <a16:creationId xmlns:a16="http://schemas.microsoft.com/office/drawing/2014/main" id="{73F8F33F-ABEE-47D6-AEA1-167B3473360A}"/>
                </a:ext>
              </a:extLst>
            </p:cNvPr>
            <p:cNvSpPr>
              <a:spLocks noEditPoints="1"/>
            </p:cNvSpPr>
            <p:nvPr/>
          </p:nvSpPr>
          <p:spPr bwMode="auto">
            <a:xfrm>
              <a:off x="2413000" y="2554288"/>
              <a:ext cx="33338" cy="14288"/>
            </a:xfrm>
            <a:custGeom>
              <a:avLst/>
              <a:gdLst>
                <a:gd name="T0" fmla="*/ 10 w 13"/>
                <a:gd name="T1" fmla="*/ 0 h 6"/>
                <a:gd name="T2" fmla="*/ 3 w 13"/>
                <a:gd name="T3" fmla="*/ 0 h 6"/>
                <a:gd name="T4" fmla="*/ 0 w 13"/>
                <a:gd name="T5" fmla="*/ 3 h 6"/>
                <a:gd name="T6" fmla="*/ 3 w 13"/>
                <a:gd name="T7" fmla="*/ 6 h 6"/>
                <a:gd name="T8" fmla="*/ 10 w 13"/>
                <a:gd name="T9" fmla="*/ 6 h 6"/>
                <a:gd name="T10" fmla="*/ 13 w 13"/>
                <a:gd name="T11" fmla="*/ 3 h 6"/>
                <a:gd name="T12" fmla="*/ 10 w 13"/>
                <a:gd name="T13" fmla="*/ 0 h 6"/>
                <a:gd name="T14" fmla="*/ 10 w 13"/>
                <a:gd name="T15" fmla="*/ 0 h 6"/>
                <a:gd name="T16" fmla="*/ 10 w 1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
                  <a:moveTo>
                    <a:pt x="10" y="0"/>
                  </a:moveTo>
                  <a:cubicBezTo>
                    <a:pt x="3" y="0"/>
                    <a:pt x="3" y="0"/>
                    <a:pt x="3" y="0"/>
                  </a:cubicBezTo>
                  <a:cubicBezTo>
                    <a:pt x="1" y="0"/>
                    <a:pt x="0" y="1"/>
                    <a:pt x="0" y="3"/>
                  </a:cubicBezTo>
                  <a:cubicBezTo>
                    <a:pt x="0" y="5"/>
                    <a:pt x="1" y="6"/>
                    <a:pt x="3" y="6"/>
                  </a:cubicBezTo>
                  <a:cubicBezTo>
                    <a:pt x="10" y="6"/>
                    <a:pt x="10" y="6"/>
                    <a:pt x="10" y="6"/>
                  </a:cubicBezTo>
                  <a:cubicBezTo>
                    <a:pt x="11" y="6"/>
                    <a:pt x="13" y="5"/>
                    <a:pt x="13" y="3"/>
                  </a:cubicBezTo>
                  <a:cubicBezTo>
                    <a:pt x="13" y="1"/>
                    <a:pt x="11" y="0"/>
                    <a:pt x="10" y="0"/>
                  </a:cubicBezTo>
                  <a:close/>
                  <a:moveTo>
                    <a:pt x="10" y="0"/>
                  </a:moveTo>
                  <a:cubicBezTo>
                    <a:pt x="10" y="0"/>
                    <a:pt x="10" y="0"/>
                    <a:pt x="10"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7" name="Freeform 61">
              <a:extLst>
                <a:ext uri="{FF2B5EF4-FFF2-40B4-BE49-F238E27FC236}">
                  <a16:creationId xmlns:a16="http://schemas.microsoft.com/office/drawing/2014/main" id="{10813CCC-E00F-496E-87F4-8E5017568785}"/>
                </a:ext>
              </a:extLst>
            </p:cNvPr>
            <p:cNvSpPr>
              <a:spLocks noEditPoints="1"/>
            </p:cNvSpPr>
            <p:nvPr/>
          </p:nvSpPr>
          <p:spPr bwMode="auto">
            <a:xfrm>
              <a:off x="2441575" y="2424113"/>
              <a:ext cx="23813" cy="31750"/>
            </a:xfrm>
            <a:custGeom>
              <a:avLst/>
              <a:gdLst>
                <a:gd name="T0" fmla="*/ 7 w 10"/>
                <a:gd name="T1" fmla="*/ 10 h 13"/>
                <a:gd name="T2" fmla="*/ 9 w 10"/>
                <a:gd name="T3" fmla="*/ 6 h 13"/>
                <a:gd name="T4" fmla="*/ 8 w 10"/>
                <a:gd name="T5" fmla="*/ 1 h 13"/>
                <a:gd name="T6" fmla="*/ 3 w 10"/>
                <a:gd name="T7" fmla="*/ 2 h 13"/>
                <a:gd name="T8" fmla="*/ 0 w 10"/>
                <a:gd name="T9" fmla="*/ 9 h 13"/>
                <a:gd name="T10" fmla="*/ 3 w 10"/>
                <a:gd name="T11" fmla="*/ 13 h 13"/>
                <a:gd name="T12" fmla="*/ 3 w 10"/>
                <a:gd name="T13" fmla="*/ 13 h 13"/>
                <a:gd name="T14" fmla="*/ 7 w 10"/>
                <a:gd name="T15" fmla="*/ 10 h 13"/>
                <a:gd name="T16" fmla="*/ 7 w 10"/>
                <a:gd name="T17" fmla="*/ 10 h 13"/>
                <a:gd name="T18" fmla="*/ 7 w 10"/>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3">
                  <a:moveTo>
                    <a:pt x="7" y="10"/>
                  </a:moveTo>
                  <a:cubicBezTo>
                    <a:pt x="7" y="9"/>
                    <a:pt x="8" y="7"/>
                    <a:pt x="9" y="6"/>
                  </a:cubicBezTo>
                  <a:cubicBezTo>
                    <a:pt x="10" y="5"/>
                    <a:pt x="9" y="3"/>
                    <a:pt x="8" y="1"/>
                  </a:cubicBezTo>
                  <a:cubicBezTo>
                    <a:pt x="6" y="0"/>
                    <a:pt x="4" y="1"/>
                    <a:pt x="3" y="2"/>
                  </a:cubicBezTo>
                  <a:cubicBezTo>
                    <a:pt x="2" y="4"/>
                    <a:pt x="1" y="7"/>
                    <a:pt x="0" y="9"/>
                  </a:cubicBezTo>
                  <a:cubicBezTo>
                    <a:pt x="0" y="11"/>
                    <a:pt x="1" y="13"/>
                    <a:pt x="3" y="13"/>
                  </a:cubicBezTo>
                  <a:cubicBezTo>
                    <a:pt x="3" y="13"/>
                    <a:pt x="3" y="13"/>
                    <a:pt x="3" y="13"/>
                  </a:cubicBezTo>
                  <a:cubicBezTo>
                    <a:pt x="5" y="13"/>
                    <a:pt x="6" y="12"/>
                    <a:pt x="7" y="10"/>
                  </a:cubicBezTo>
                  <a:close/>
                  <a:moveTo>
                    <a:pt x="7" y="10"/>
                  </a:moveTo>
                  <a:cubicBezTo>
                    <a:pt x="7" y="10"/>
                    <a:pt x="7" y="10"/>
                    <a:pt x="7" y="1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8" name="Freeform 62">
              <a:extLst>
                <a:ext uri="{FF2B5EF4-FFF2-40B4-BE49-F238E27FC236}">
                  <a16:creationId xmlns:a16="http://schemas.microsoft.com/office/drawing/2014/main" id="{66CD06A5-388D-49A7-BC87-0DECAC1F3882}"/>
                </a:ext>
              </a:extLst>
            </p:cNvPr>
            <p:cNvSpPr>
              <a:spLocks noEditPoints="1"/>
            </p:cNvSpPr>
            <p:nvPr/>
          </p:nvSpPr>
          <p:spPr bwMode="auto">
            <a:xfrm>
              <a:off x="2544763" y="2128838"/>
              <a:ext cx="85725" cy="85725"/>
            </a:xfrm>
            <a:custGeom>
              <a:avLst/>
              <a:gdLst>
                <a:gd name="T0" fmla="*/ 17 w 35"/>
                <a:gd name="T1" fmla="*/ 35 h 35"/>
                <a:gd name="T2" fmla="*/ 35 w 35"/>
                <a:gd name="T3" fmla="*/ 17 h 35"/>
                <a:gd name="T4" fmla="*/ 17 w 35"/>
                <a:gd name="T5" fmla="*/ 0 h 35"/>
                <a:gd name="T6" fmla="*/ 0 w 35"/>
                <a:gd name="T7" fmla="*/ 17 h 35"/>
                <a:gd name="T8" fmla="*/ 17 w 35"/>
                <a:gd name="T9" fmla="*/ 35 h 35"/>
                <a:gd name="T10" fmla="*/ 17 w 35"/>
                <a:gd name="T11" fmla="*/ 6 h 35"/>
                <a:gd name="T12" fmla="*/ 28 w 35"/>
                <a:gd name="T13" fmla="*/ 17 h 35"/>
                <a:gd name="T14" fmla="*/ 17 w 35"/>
                <a:gd name="T15" fmla="*/ 29 h 35"/>
                <a:gd name="T16" fmla="*/ 6 w 35"/>
                <a:gd name="T17" fmla="*/ 17 h 35"/>
                <a:gd name="T18" fmla="*/ 17 w 35"/>
                <a:gd name="T19" fmla="*/ 6 h 35"/>
                <a:gd name="T20" fmla="*/ 17 w 35"/>
                <a:gd name="T21" fmla="*/ 6 h 35"/>
                <a:gd name="T22" fmla="*/ 17 w 35"/>
                <a:gd name="T23"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17" y="35"/>
                  </a:moveTo>
                  <a:cubicBezTo>
                    <a:pt x="27" y="35"/>
                    <a:pt x="35" y="27"/>
                    <a:pt x="35" y="17"/>
                  </a:cubicBezTo>
                  <a:cubicBezTo>
                    <a:pt x="35" y="8"/>
                    <a:pt x="27" y="0"/>
                    <a:pt x="17" y="0"/>
                  </a:cubicBezTo>
                  <a:cubicBezTo>
                    <a:pt x="7" y="0"/>
                    <a:pt x="0" y="8"/>
                    <a:pt x="0" y="17"/>
                  </a:cubicBezTo>
                  <a:cubicBezTo>
                    <a:pt x="0" y="27"/>
                    <a:pt x="7" y="35"/>
                    <a:pt x="17" y="35"/>
                  </a:cubicBezTo>
                  <a:close/>
                  <a:moveTo>
                    <a:pt x="17" y="6"/>
                  </a:moveTo>
                  <a:cubicBezTo>
                    <a:pt x="23" y="6"/>
                    <a:pt x="28" y="11"/>
                    <a:pt x="28" y="17"/>
                  </a:cubicBezTo>
                  <a:cubicBezTo>
                    <a:pt x="28" y="24"/>
                    <a:pt x="23" y="29"/>
                    <a:pt x="17" y="29"/>
                  </a:cubicBezTo>
                  <a:cubicBezTo>
                    <a:pt x="11" y="29"/>
                    <a:pt x="6" y="24"/>
                    <a:pt x="6" y="17"/>
                  </a:cubicBezTo>
                  <a:cubicBezTo>
                    <a:pt x="6" y="11"/>
                    <a:pt x="11" y="6"/>
                    <a:pt x="17" y="6"/>
                  </a:cubicBezTo>
                  <a:close/>
                  <a:moveTo>
                    <a:pt x="17" y="6"/>
                  </a:moveTo>
                  <a:cubicBezTo>
                    <a:pt x="17" y="6"/>
                    <a:pt x="17" y="6"/>
                    <a:pt x="17" y="6"/>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49" name="Freeform 63">
              <a:extLst>
                <a:ext uri="{FF2B5EF4-FFF2-40B4-BE49-F238E27FC236}">
                  <a16:creationId xmlns:a16="http://schemas.microsoft.com/office/drawing/2014/main" id="{8D634997-E2D6-415A-8D39-E9E8ED0E34C0}"/>
                </a:ext>
              </a:extLst>
            </p:cNvPr>
            <p:cNvSpPr>
              <a:spLocks noEditPoints="1"/>
            </p:cNvSpPr>
            <p:nvPr/>
          </p:nvSpPr>
          <p:spPr bwMode="auto">
            <a:xfrm>
              <a:off x="2251075" y="2339975"/>
              <a:ext cx="95250" cy="96838"/>
            </a:xfrm>
            <a:custGeom>
              <a:avLst/>
              <a:gdLst>
                <a:gd name="T0" fmla="*/ 19 w 39"/>
                <a:gd name="T1" fmla="*/ 0 h 39"/>
                <a:gd name="T2" fmla="*/ 0 w 39"/>
                <a:gd name="T3" fmla="*/ 19 h 39"/>
                <a:gd name="T4" fmla="*/ 19 w 39"/>
                <a:gd name="T5" fmla="*/ 39 h 39"/>
                <a:gd name="T6" fmla="*/ 39 w 39"/>
                <a:gd name="T7" fmla="*/ 19 h 39"/>
                <a:gd name="T8" fmla="*/ 19 w 39"/>
                <a:gd name="T9" fmla="*/ 0 h 39"/>
                <a:gd name="T10" fmla="*/ 19 w 39"/>
                <a:gd name="T11" fmla="*/ 32 h 39"/>
                <a:gd name="T12" fmla="*/ 7 w 39"/>
                <a:gd name="T13" fmla="*/ 19 h 39"/>
                <a:gd name="T14" fmla="*/ 19 w 39"/>
                <a:gd name="T15" fmla="*/ 7 h 39"/>
                <a:gd name="T16" fmla="*/ 32 w 39"/>
                <a:gd name="T17" fmla="*/ 19 h 39"/>
                <a:gd name="T18" fmla="*/ 19 w 39"/>
                <a:gd name="T19" fmla="*/ 32 h 39"/>
                <a:gd name="T20" fmla="*/ 19 w 39"/>
                <a:gd name="T21" fmla="*/ 32 h 39"/>
                <a:gd name="T22" fmla="*/ 19 w 39"/>
                <a:gd name="T23"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9">
                  <a:moveTo>
                    <a:pt x="19" y="0"/>
                  </a:moveTo>
                  <a:cubicBezTo>
                    <a:pt x="9" y="0"/>
                    <a:pt x="0" y="9"/>
                    <a:pt x="0" y="19"/>
                  </a:cubicBezTo>
                  <a:cubicBezTo>
                    <a:pt x="0" y="30"/>
                    <a:pt x="9" y="39"/>
                    <a:pt x="19" y="39"/>
                  </a:cubicBezTo>
                  <a:cubicBezTo>
                    <a:pt x="30" y="39"/>
                    <a:pt x="39" y="30"/>
                    <a:pt x="39" y="19"/>
                  </a:cubicBezTo>
                  <a:cubicBezTo>
                    <a:pt x="39" y="9"/>
                    <a:pt x="30" y="0"/>
                    <a:pt x="19" y="0"/>
                  </a:cubicBezTo>
                  <a:close/>
                  <a:moveTo>
                    <a:pt x="19" y="32"/>
                  </a:moveTo>
                  <a:cubicBezTo>
                    <a:pt x="12" y="32"/>
                    <a:pt x="7" y="26"/>
                    <a:pt x="7" y="19"/>
                  </a:cubicBezTo>
                  <a:cubicBezTo>
                    <a:pt x="7" y="12"/>
                    <a:pt x="12" y="7"/>
                    <a:pt x="19" y="7"/>
                  </a:cubicBezTo>
                  <a:cubicBezTo>
                    <a:pt x="26" y="7"/>
                    <a:pt x="32" y="12"/>
                    <a:pt x="32" y="19"/>
                  </a:cubicBezTo>
                  <a:cubicBezTo>
                    <a:pt x="32" y="26"/>
                    <a:pt x="26" y="32"/>
                    <a:pt x="19" y="32"/>
                  </a:cubicBezTo>
                  <a:close/>
                  <a:moveTo>
                    <a:pt x="19" y="32"/>
                  </a:moveTo>
                  <a:cubicBezTo>
                    <a:pt x="19" y="32"/>
                    <a:pt x="19" y="32"/>
                    <a:pt x="19" y="32"/>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grpSp>
        <p:nvGrpSpPr>
          <p:cNvPr id="150" name="Group 149">
            <a:extLst>
              <a:ext uri="{FF2B5EF4-FFF2-40B4-BE49-F238E27FC236}">
                <a16:creationId xmlns:a16="http://schemas.microsoft.com/office/drawing/2014/main" id="{D0DB9D85-7A1F-4DA2-A5BE-2F679B71C1B3}"/>
              </a:ext>
            </a:extLst>
          </p:cNvPr>
          <p:cNvGrpSpPr/>
          <p:nvPr/>
        </p:nvGrpSpPr>
        <p:grpSpPr>
          <a:xfrm>
            <a:off x="8032280" y="3492563"/>
            <a:ext cx="393700" cy="400050"/>
            <a:chOff x="4495800" y="1147763"/>
            <a:chExt cx="442913" cy="447675"/>
          </a:xfrm>
          <a:solidFill>
            <a:schemeClr val="bg1"/>
          </a:solidFill>
        </p:grpSpPr>
        <p:sp>
          <p:nvSpPr>
            <p:cNvPr id="151" name="Freeform 19">
              <a:extLst>
                <a:ext uri="{FF2B5EF4-FFF2-40B4-BE49-F238E27FC236}">
                  <a16:creationId xmlns:a16="http://schemas.microsoft.com/office/drawing/2014/main" id="{2FE4973C-63C7-4698-9085-565BC920546A}"/>
                </a:ext>
              </a:extLst>
            </p:cNvPr>
            <p:cNvSpPr>
              <a:spLocks noEditPoints="1"/>
            </p:cNvSpPr>
            <p:nvPr/>
          </p:nvSpPr>
          <p:spPr bwMode="auto">
            <a:xfrm>
              <a:off x="4667250" y="1228726"/>
              <a:ext cx="107950" cy="130175"/>
            </a:xfrm>
            <a:custGeom>
              <a:avLst/>
              <a:gdLst>
                <a:gd name="T0" fmla="*/ 2 w 42"/>
                <a:gd name="T1" fmla="*/ 51 h 51"/>
                <a:gd name="T2" fmla="*/ 3 w 42"/>
                <a:gd name="T3" fmla="*/ 51 h 51"/>
                <a:gd name="T4" fmla="*/ 5 w 42"/>
                <a:gd name="T5" fmla="*/ 51 h 51"/>
                <a:gd name="T6" fmla="*/ 40 w 42"/>
                <a:gd name="T7" fmla="*/ 28 h 51"/>
                <a:gd name="T8" fmla="*/ 42 w 42"/>
                <a:gd name="T9" fmla="*/ 26 h 51"/>
                <a:gd name="T10" fmla="*/ 40 w 42"/>
                <a:gd name="T11" fmla="*/ 23 h 51"/>
                <a:gd name="T12" fmla="*/ 5 w 42"/>
                <a:gd name="T13" fmla="*/ 1 h 51"/>
                <a:gd name="T14" fmla="*/ 2 w 42"/>
                <a:gd name="T15" fmla="*/ 0 h 51"/>
                <a:gd name="T16" fmla="*/ 0 w 42"/>
                <a:gd name="T17" fmla="*/ 3 h 51"/>
                <a:gd name="T18" fmla="*/ 0 w 42"/>
                <a:gd name="T19" fmla="*/ 48 h 51"/>
                <a:gd name="T20" fmla="*/ 2 w 42"/>
                <a:gd name="T21" fmla="*/ 51 h 51"/>
                <a:gd name="T22" fmla="*/ 7 w 42"/>
                <a:gd name="T23" fmla="*/ 9 h 51"/>
                <a:gd name="T24" fmla="*/ 33 w 42"/>
                <a:gd name="T25" fmla="*/ 26 h 51"/>
                <a:gd name="T26" fmla="*/ 7 w 42"/>
                <a:gd name="T27" fmla="*/ 42 h 51"/>
                <a:gd name="T28" fmla="*/ 7 w 42"/>
                <a:gd name="T29" fmla="*/ 9 h 51"/>
                <a:gd name="T30" fmla="*/ 7 w 42"/>
                <a:gd name="T31" fmla="*/ 9 h 51"/>
                <a:gd name="T32" fmla="*/ 7 w 42"/>
                <a:gd name="T33" fmla="*/ 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2" y="51"/>
                  </a:moveTo>
                  <a:cubicBezTo>
                    <a:pt x="2" y="51"/>
                    <a:pt x="3" y="51"/>
                    <a:pt x="3" y="51"/>
                  </a:cubicBezTo>
                  <a:cubicBezTo>
                    <a:pt x="4" y="51"/>
                    <a:pt x="5" y="51"/>
                    <a:pt x="5" y="51"/>
                  </a:cubicBezTo>
                  <a:cubicBezTo>
                    <a:pt x="40" y="28"/>
                    <a:pt x="40" y="28"/>
                    <a:pt x="40" y="28"/>
                  </a:cubicBezTo>
                  <a:cubicBezTo>
                    <a:pt x="41" y="28"/>
                    <a:pt x="42" y="27"/>
                    <a:pt x="42" y="26"/>
                  </a:cubicBezTo>
                  <a:cubicBezTo>
                    <a:pt x="42" y="25"/>
                    <a:pt x="41" y="23"/>
                    <a:pt x="40" y="23"/>
                  </a:cubicBezTo>
                  <a:cubicBezTo>
                    <a:pt x="5" y="1"/>
                    <a:pt x="5" y="1"/>
                    <a:pt x="5" y="1"/>
                  </a:cubicBezTo>
                  <a:cubicBezTo>
                    <a:pt x="4" y="0"/>
                    <a:pt x="3" y="0"/>
                    <a:pt x="2" y="0"/>
                  </a:cubicBezTo>
                  <a:cubicBezTo>
                    <a:pt x="1" y="1"/>
                    <a:pt x="0" y="2"/>
                    <a:pt x="0" y="3"/>
                  </a:cubicBezTo>
                  <a:cubicBezTo>
                    <a:pt x="0" y="48"/>
                    <a:pt x="0" y="48"/>
                    <a:pt x="0" y="48"/>
                  </a:cubicBezTo>
                  <a:cubicBezTo>
                    <a:pt x="0" y="49"/>
                    <a:pt x="1" y="50"/>
                    <a:pt x="2" y="51"/>
                  </a:cubicBezTo>
                  <a:close/>
                  <a:moveTo>
                    <a:pt x="7" y="9"/>
                  </a:moveTo>
                  <a:cubicBezTo>
                    <a:pt x="33" y="26"/>
                    <a:pt x="33" y="26"/>
                    <a:pt x="33" y="26"/>
                  </a:cubicBezTo>
                  <a:cubicBezTo>
                    <a:pt x="7" y="42"/>
                    <a:pt x="7" y="42"/>
                    <a:pt x="7" y="42"/>
                  </a:cubicBezTo>
                  <a:lnTo>
                    <a:pt x="7" y="9"/>
                  </a:lnTo>
                  <a:close/>
                  <a:moveTo>
                    <a:pt x="7" y="9"/>
                  </a:moveTo>
                  <a:cubicBezTo>
                    <a:pt x="7" y="9"/>
                    <a:pt x="7" y="9"/>
                    <a:pt x="7" y="9"/>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52" name="Freeform 20">
              <a:extLst>
                <a:ext uri="{FF2B5EF4-FFF2-40B4-BE49-F238E27FC236}">
                  <a16:creationId xmlns:a16="http://schemas.microsoft.com/office/drawing/2014/main" id="{AA803015-AB2A-4361-98BF-558CDF47D566}"/>
                </a:ext>
              </a:extLst>
            </p:cNvPr>
            <p:cNvSpPr>
              <a:spLocks noEditPoints="1"/>
            </p:cNvSpPr>
            <p:nvPr/>
          </p:nvSpPr>
          <p:spPr bwMode="auto">
            <a:xfrm>
              <a:off x="4495800" y="1147763"/>
              <a:ext cx="442913" cy="447675"/>
            </a:xfrm>
            <a:custGeom>
              <a:avLst/>
              <a:gdLst>
                <a:gd name="T0" fmla="*/ 0 w 279"/>
                <a:gd name="T1" fmla="*/ 0 h 282"/>
                <a:gd name="T2" fmla="*/ 0 w 279"/>
                <a:gd name="T3" fmla="*/ 282 h 282"/>
                <a:gd name="T4" fmla="*/ 279 w 279"/>
                <a:gd name="T5" fmla="*/ 282 h 282"/>
                <a:gd name="T6" fmla="*/ 279 w 279"/>
                <a:gd name="T7" fmla="*/ 0 h 282"/>
                <a:gd name="T8" fmla="*/ 0 w 279"/>
                <a:gd name="T9" fmla="*/ 0 h 282"/>
                <a:gd name="T10" fmla="*/ 267 w 279"/>
                <a:gd name="T11" fmla="*/ 9 h 282"/>
                <a:gd name="T12" fmla="*/ 267 w 279"/>
                <a:gd name="T13" fmla="*/ 179 h 282"/>
                <a:gd name="T14" fmla="*/ 10 w 279"/>
                <a:gd name="T15" fmla="*/ 179 h 282"/>
                <a:gd name="T16" fmla="*/ 10 w 279"/>
                <a:gd name="T17" fmla="*/ 9 h 282"/>
                <a:gd name="T18" fmla="*/ 267 w 279"/>
                <a:gd name="T19" fmla="*/ 9 h 282"/>
                <a:gd name="T20" fmla="*/ 10 w 279"/>
                <a:gd name="T21" fmla="*/ 272 h 282"/>
                <a:gd name="T22" fmla="*/ 10 w 279"/>
                <a:gd name="T23" fmla="*/ 189 h 282"/>
                <a:gd name="T24" fmla="*/ 267 w 279"/>
                <a:gd name="T25" fmla="*/ 189 h 282"/>
                <a:gd name="T26" fmla="*/ 267 w 279"/>
                <a:gd name="T27" fmla="*/ 272 h 282"/>
                <a:gd name="T28" fmla="*/ 10 w 279"/>
                <a:gd name="T29" fmla="*/ 272 h 282"/>
                <a:gd name="T30" fmla="*/ 10 w 279"/>
                <a:gd name="T31" fmla="*/ 272 h 282"/>
                <a:gd name="T32" fmla="*/ 10 w 279"/>
                <a:gd name="T33" fmla="*/ 27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9" h="282">
                  <a:moveTo>
                    <a:pt x="0" y="0"/>
                  </a:moveTo>
                  <a:lnTo>
                    <a:pt x="0" y="282"/>
                  </a:lnTo>
                  <a:lnTo>
                    <a:pt x="279" y="282"/>
                  </a:lnTo>
                  <a:lnTo>
                    <a:pt x="279" y="0"/>
                  </a:lnTo>
                  <a:lnTo>
                    <a:pt x="0" y="0"/>
                  </a:lnTo>
                  <a:close/>
                  <a:moveTo>
                    <a:pt x="267" y="9"/>
                  </a:moveTo>
                  <a:lnTo>
                    <a:pt x="267" y="179"/>
                  </a:lnTo>
                  <a:lnTo>
                    <a:pt x="10" y="179"/>
                  </a:lnTo>
                  <a:lnTo>
                    <a:pt x="10" y="9"/>
                  </a:lnTo>
                  <a:lnTo>
                    <a:pt x="267" y="9"/>
                  </a:lnTo>
                  <a:close/>
                  <a:moveTo>
                    <a:pt x="10" y="272"/>
                  </a:moveTo>
                  <a:lnTo>
                    <a:pt x="10" y="189"/>
                  </a:lnTo>
                  <a:lnTo>
                    <a:pt x="267" y="189"/>
                  </a:lnTo>
                  <a:lnTo>
                    <a:pt x="267" y="272"/>
                  </a:lnTo>
                  <a:lnTo>
                    <a:pt x="10" y="272"/>
                  </a:lnTo>
                  <a:close/>
                  <a:moveTo>
                    <a:pt x="10" y="272"/>
                  </a:moveTo>
                  <a:lnTo>
                    <a:pt x="10" y="27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53" name="Freeform 21">
              <a:extLst>
                <a:ext uri="{FF2B5EF4-FFF2-40B4-BE49-F238E27FC236}">
                  <a16:creationId xmlns:a16="http://schemas.microsoft.com/office/drawing/2014/main" id="{58E3DB5E-9D92-47AE-ABA5-1C7E28856512}"/>
                </a:ext>
              </a:extLst>
            </p:cNvPr>
            <p:cNvSpPr>
              <a:spLocks noEditPoints="1"/>
            </p:cNvSpPr>
            <p:nvPr/>
          </p:nvSpPr>
          <p:spPr bwMode="auto">
            <a:xfrm>
              <a:off x="4495800" y="1147763"/>
              <a:ext cx="442913" cy="447675"/>
            </a:xfrm>
            <a:custGeom>
              <a:avLst/>
              <a:gdLst>
                <a:gd name="T0" fmla="*/ 0 w 279"/>
                <a:gd name="T1" fmla="*/ 0 h 282"/>
                <a:gd name="T2" fmla="*/ 0 w 279"/>
                <a:gd name="T3" fmla="*/ 282 h 282"/>
                <a:gd name="T4" fmla="*/ 279 w 279"/>
                <a:gd name="T5" fmla="*/ 282 h 282"/>
                <a:gd name="T6" fmla="*/ 279 w 279"/>
                <a:gd name="T7" fmla="*/ 0 h 282"/>
                <a:gd name="T8" fmla="*/ 0 w 279"/>
                <a:gd name="T9" fmla="*/ 0 h 282"/>
                <a:gd name="T10" fmla="*/ 267 w 279"/>
                <a:gd name="T11" fmla="*/ 9 h 282"/>
                <a:gd name="T12" fmla="*/ 267 w 279"/>
                <a:gd name="T13" fmla="*/ 179 h 282"/>
                <a:gd name="T14" fmla="*/ 10 w 279"/>
                <a:gd name="T15" fmla="*/ 179 h 282"/>
                <a:gd name="T16" fmla="*/ 10 w 279"/>
                <a:gd name="T17" fmla="*/ 9 h 282"/>
                <a:gd name="T18" fmla="*/ 267 w 279"/>
                <a:gd name="T19" fmla="*/ 9 h 282"/>
                <a:gd name="T20" fmla="*/ 10 w 279"/>
                <a:gd name="T21" fmla="*/ 272 h 282"/>
                <a:gd name="T22" fmla="*/ 10 w 279"/>
                <a:gd name="T23" fmla="*/ 189 h 282"/>
                <a:gd name="T24" fmla="*/ 267 w 279"/>
                <a:gd name="T25" fmla="*/ 189 h 282"/>
                <a:gd name="T26" fmla="*/ 267 w 279"/>
                <a:gd name="T27" fmla="*/ 272 h 282"/>
                <a:gd name="T28" fmla="*/ 10 w 279"/>
                <a:gd name="T29" fmla="*/ 272 h 282"/>
                <a:gd name="T30" fmla="*/ 10 w 279"/>
                <a:gd name="T31" fmla="*/ 272 h 282"/>
                <a:gd name="T32" fmla="*/ 10 w 279"/>
                <a:gd name="T33" fmla="*/ 27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9" h="282">
                  <a:moveTo>
                    <a:pt x="0" y="0"/>
                  </a:moveTo>
                  <a:lnTo>
                    <a:pt x="0" y="282"/>
                  </a:lnTo>
                  <a:lnTo>
                    <a:pt x="279" y="282"/>
                  </a:lnTo>
                  <a:lnTo>
                    <a:pt x="279" y="0"/>
                  </a:lnTo>
                  <a:lnTo>
                    <a:pt x="0" y="0"/>
                  </a:lnTo>
                  <a:moveTo>
                    <a:pt x="267" y="9"/>
                  </a:moveTo>
                  <a:lnTo>
                    <a:pt x="267" y="179"/>
                  </a:lnTo>
                  <a:lnTo>
                    <a:pt x="10" y="179"/>
                  </a:lnTo>
                  <a:lnTo>
                    <a:pt x="10" y="9"/>
                  </a:lnTo>
                  <a:lnTo>
                    <a:pt x="267" y="9"/>
                  </a:lnTo>
                  <a:moveTo>
                    <a:pt x="10" y="272"/>
                  </a:moveTo>
                  <a:lnTo>
                    <a:pt x="10" y="189"/>
                  </a:lnTo>
                  <a:lnTo>
                    <a:pt x="267" y="189"/>
                  </a:lnTo>
                  <a:lnTo>
                    <a:pt x="267" y="272"/>
                  </a:lnTo>
                  <a:lnTo>
                    <a:pt x="10" y="272"/>
                  </a:lnTo>
                  <a:moveTo>
                    <a:pt x="10" y="272"/>
                  </a:moveTo>
                  <a:lnTo>
                    <a:pt x="10" y="272"/>
                  </a:ln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54" name="Freeform 22">
              <a:extLst>
                <a:ext uri="{FF2B5EF4-FFF2-40B4-BE49-F238E27FC236}">
                  <a16:creationId xmlns:a16="http://schemas.microsoft.com/office/drawing/2014/main" id="{97AFE250-81B8-4911-862C-0A2D0A1D935E}"/>
                </a:ext>
              </a:extLst>
            </p:cNvPr>
            <p:cNvSpPr>
              <a:spLocks noEditPoints="1"/>
            </p:cNvSpPr>
            <p:nvPr/>
          </p:nvSpPr>
          <p:spPr bwMode="auto">
            <a:xfrm>
              <a:off x="4625975" y="1481138"/>
              <a:ext cx="263525" cy="66675"/>
            </a:xfrm>
            <a:custGeom>
              <a:avLst/>
              <a:gdLst>
                <a:gd name="T0" fmla="*/ 99 w 103"/>
                <a:gd name="T1" fmla="*/ 10 h 26"/>
                <a:gd name="T2" fmla="*/ 23 w 103"/>
                <a:gd name="T3" fmla="*/ 10 h 26"/>
                <a:gd name="T4" fmla="*/ 23 w 103"/>
                <a:gd name="T5" fmla="*/ 3 h 26"/>
                <a:gd name="T6" fmla="*/ 19 w 103"/>
                <a:gd name="T7" fmla="*/ 0 h 26"/>
                <a:gd name="T8" fmla="*/ 16 w 103"/>
                <a:gd name="T9" fmla="*/ 3 h 26"/>
                <a:gd name="T10" fmla="*/ 16 w 103"/>
                <a:gd name="T11" fmla="*/ 10 h 26"/>
                <a:gd name="T12" fmla="*/ 3 w 103"/>
                <a:gd name="T13" fmla="*/ 10 h 26"/>
                <a:gd name="T14" fmla="*/ 0 w 103"/>
                <a:gd name="T15" fmla="*/ 13 h 26"/>
                <a:gd name="T16" fmla="*/ 3 w 103"/>
                <a:gd name="T17" fmla="*/ 16 h 26"/>
                <a:gd name="T18" fmla="*/ 16 w 103"/>
                <a:gd name="T19" fmla="*/ 16 h 26"/>
                <a:gd name="T20" fmla="*/ 16 w 103"/>
                <a:gd name="T21" fmla="*/ 23 h 26"/>
                <a:gd name="T22" fmla="*/ 19 w 103"/>
                <a:gd name="T23" fmla="*/ 26 h 26"/>
                <a:gd name="T24" fmla="*/ 23 w 103"/>
                <a:gd name="T25" fmla="*/ 23 h 26"/>
                <a:gd name="T26" fmla="*/ 23 w 103"/>
                <a:gd name="T27" fmla="*/ 16 h 26"/>
                <a:gd name="T28" fmla="*/ 99 w 103"/>
                <a:gd name="T29" fmla="*/ 16 h 26"/>
                <a:gd name="T30" fmla="*/ 103 w 103"/>
                <a:gd name="T31" fmla="*/ 13 h 26"/>
                <a:gd name="T32" fmla="*/ 99 w 103"/>
                <a:gd name="T33" fmla="*/ 10 h 26"/>
                <a:gd name="T34" fmla="*/ 99 w 103"/>
                <a:gd name="T35" fmla="*/ 10 h 26"/>
                <a:gd name="T36" fmla="*/ 99 w 103"/>
                <a:gd name="T3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3" h="26">
                  <a:moveTo>
                    <a:pt x="99" y="10"/>
                  </a:moveTo>
                  <a:cubicBezTo>
                    <a:pt x="23" y="10"/>
                    <a:pt x="23" y="10"/>
                    <a:pt x="23" y="10"/>
                  </a:cubicBezTo>
                  <a:cubicBezTo>
                    <a:pt x="23" y="3"/>
                    <a:pt x="23" y="3"/>
                    <a:pt x="23" y="3"/>
                  </a:cubicBezTo>
                  <a:cubicBezTo>
                    <a:pt x="23" y="2"/>
                    <a:pt x="21" y="0"/>
                    <a:pt x="19" y="0"/>
                  </a:cubicBezTo>
                  <a:cubicBezTo>
                    <a:pt x="18" y="0"/>
                    <a:pt x="16" y="2"/>
                    <a:pt x="16" y="3"/>
                  </a:cubicBezTo>
                  <a:cubicBezTo>
                    <a:pt x="16" y="10"/>
                    <a:pt x="16" y="10"/>
                    <a:pt x="16" y="10"/>
                  </a:cubicBezTo>
                  <a:cubicBezTo>
                    <a:pt x="3" y="10"/>
                    <a:pt x="3" y="10"/>
                    <a:pt x="3" y="10"/>
                  </a:cubicBezTo>
                  <a:cubicBezTo>
                    <a:pt x="2" y="10"/>
                    <a:pt x="0" y="11"/>
                    <a:pt x="0" y="13"/>
                  </a:cubicBezTo>
                  <a:cubicBezTo>
                    <a:pt x="0" y="15"/>
                    <a:pt x="2" y="16"/>
                    <a:pt x="3" y="16"/>
                  </a:cubicBezTo>
                  <a:cubicBezTo>
                    <a:pt x="16" y="16"/>
                    <a:pt x="16" y="16"/>
                    <a:pt x="16" y="16"/>
                  </a:cubicBezTo>
                  <a:cubicBezTo>
                    <a:pt x="16" y="23"/>
                    <a:pt x="16" y="23"/>
                    <a:pt x="16" y="23"/>
                  </a:cubicBezTo>
                  <a:cubicBezTo>
                    <a:pt x="16" y="24"/>
                    <a:pt x="18" y="26"/>
                    <a:pt x="19" y="26"/>
                  </a:cubicBezTo>
                  <a:cubicBezTo>
                    <a:pt x="21" y="26"/>
                    <a:pt x="23" y="24"/>
                    <a:pt x="23" y="23"/>
                  </a:cubicBezTo>
                  <a:cubicBezTo>
                    <a:pt x="23" y="16"/>
                    <a:pt x="23" y="16"/>
                    <a:pt x="23" y="16"/>
                  </a:cubicBezTo>
                  <a:cubicBezTo>
                    <a:pt x="99" y="16"/>
                    <a:pt x="99" y="16"/>
                    <a:pt x="99" y="16"/>
                  </a:cubicBezTo>
                  <a:cubicBezTo>
                    <a:pt x="101" y="16"/>
                    <a:pt x="103" y="15"/>
                    <a:pt x="103" y="13"/>
                  </a:cubicBezTo>
                  <a:cubicBezTo>
                    <a:pt x="103" y="11"/>
                    <a:pt x="101" y="10"/>
                    <a:pt x="99" y="10"/>
                  </a:cubicBezTo>
                  <a:close/>
                  <a:moveTo>
                    <a:pt x="99" y="10"/>
                  </a:moveTo>
                  <a:cubicBezTo>
                    <a:pt x="99" y="10"/>
                    <a:pt x="99" y="10"/>
                    <a:pt x="99" y="1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55" name="Freeform 23">
              <a:extLst>
                <a:ext uri="{FF2B5EF4-FFF2-40B4-BE49-F238E27FC236}">
                  <a16:creationId xmlns:a16="http://schemas.microsoft.com/office/drawing/2014/main" id="{56B4907A-591F-495F-B983-FE0362294948}"/>
                </a:ext>
              </a:extLst>
            </p:cNvPr>
            <p:cNvSpPr>
              <a:spLocks noEditPoints="1"/>
            </p:cNvSpPr>
            <p:nvPr/>
          </p:nvSpPr>
          <p:spPr bwMode="auto">
            <a:xfrm>
              <a:off x="4545013" y="1481138"/>
              <a:ext cx="17463" cy="66675"/>
            </a:xfrm>
            <a:custGeom>
              <a:avLst/>
              <a:gdLst>
                <a:gd name="T0" fmla="*/ 3 w 7"/>
                <a:gd name="T1" fmla="*/ 0 h 26"/>
                <a:gd name="T2" fmla="*/ 0 w 7"/>
                <a:gd name="T3" fmla="*/ 3 h 26"/>
                <a:gd name="T4" fmla="*/ 0 w 7"/>
                <a:gd name="T5" fmla="*/ 23 h 26"/>
                <a:gd name="T6" fmla="*/ 3 w 7"/>
                <a:gd name="T7" fmla="*/ 26 h 26"/>
                <a:gd name="T8" fmla="*/ 7 w 7"/>
                <a:gd name="T9" fmla="*/ 23 h 26"/>
                <a:gd name="T10" fmla="*/ 7 w 7"/>
                <a:gd name="T11" fmla="*/ 3 h 26"/>
                <a:gd name="T12" fmla="*/ 3 w 7"/>
                <a:gd name="T13" fmla="*/ 0 h 26"/>
                <a:gd name="T14" fmla="*/ 3 w 7"/>
                <a:gd name="T15" fmla="*/ 0 h 26"/>
                <a:gd name="T16" fmla="*/ 3 w 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6">
                  <a:moveTo>
                    <a:pt x="3" y="0"/>
                  </a:moveTo>
                  <a:cubicBezTo>
                    <a:pt x="2" y="0"/>
                    <a:pt x="0" y="2"/>
                    <a:pt x="0" y="3"/>
                  </a:cubicBezTo>
                  <a:cubicBezTo>
                    <a:pt x="0" y="23"/>
                    <a:pt x="0" y="23"/>
                    <a:pt x="0" y="23"/>
                  </a:cubicBezTo>
                  <a:cubicBezTo>
                    <a:pt x="0" y="24"/>
                    <a:pt x="2" y="26"/>
                    <a:pt x="3" y="26"/>
                  </a:cubicBezTo>
                  <a:cubicBezTo>
                    <a:pt x="5" y="26"/>
                    <a:pt x="7" y="24"/>
                    <a:pt x="7" y="23"/>
                  </a:cubicBezTo>
                  <a:cubicBezTo>
                    <a:pt x="7" y="3"/>
                    <a:pt x="7" y="3"/>
                    <a:pt x="7" y="3"/>
                  </a:cubicBezTo>
                  <a:cubicBezTo>
                    <a:pt x="7" y="2"/>
                    <a:pt x="5" y="0"/>
                    <a:pt x="3" y="0"/>
                  </a:cubicBezTo>
                  <a:close/>
                  <a:moveTo>
                    <a:pt x="3" y="0"/>
                  </a:moveTo>
                  <a:cubicBezTo>
                    <a:pt x="3" y="0"/>
                    <a:pt x="3" y="0"/>
                    <a:pt x="3"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56" name="Freeform 24">
              <a:extLst>
                <a:ext uri="{FF2B5EF4-FFF2-40B4-BE49-F238E27FC236}">
                  <a16:creationId xmlns:a16="http://schemas.microsoft.com/office/drawing/2014/main" id="{1EBB43F7-E2A5-43AF-A24A-3D10FA0F9FAE}"/>
                </a:ext>
              </a:extLst>
            </p:cNvPr>
            <p:cNvSpPr>
              <a:spLocks noEditPoints="1"/>
            </p:cNvSpPr>
            <p:nvPr/>
          </p:nvSpPr>
          <p:spPr bwMode="auto">
            <a:xfrm>
              <a:off x="4578350" y="1481138"/>
              <a:ext cx="15875" cy="66675"/>
            </a:xfrm>
            <a:custGeom>
              <a:avLst/>
              <a:gdLst>
                <a:gd name="T0" fmla="*/ 3 w 6"/>
                <a:gd name="T1" fmla="*/ 0 h 26"/>
                <a:gd name="T2" fmla="*/ 0 w 6"/>
                <a:gd name="T3" fmla="*/ 3 h 26"/>
                <a:gd name="T4" fmla="*/ 0 w 6"/>
                <a:gd name="T5" fmla="*/ 23 h 26"/>
                <a:gd name="T6" fmla="*/ 3 w 6"/>
                <a:gd name="T7" fmla="*/ 26 h 26"/>
                <a:gd name="T8" fmla="*/ 6 w 6"/>
                <a:gd name="T9" fmla="*/ 23 h 26"/>
                <a:gd name="T10" fmla="*/ 6 w 6"/>
                <a:gd name="T11" fmla="*/ 3 h 26"/>
                <a:gd name="T12" fmla="*/ 3 w 6"/>
                <a:gd name="T13" fmla="*/ 0 h 26"/>
                <a:gd name="T14" fmla="*/ 3 w 6"/>
                <a:gd name="T15" fmla="*/ 0 h 26"/>
                <a:gd name="T16" fmla="*/ 3 w 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6">
                  <a:moveTo>
                    <a:pt x="3" y="0"/>
                  </a:moveTo>
                  <a:cubicBezTo>
                    <a:pt x="1" y="0"/>
                    <a:pt x="0" y="2"/>
                    <a:pt x="0" y="3"/>
                  </a:cubicBezTo>
                  <a:cubicBezTo>
                    <a:pt x="0" y="23"/>
                    <a:pt x="0" y="23"/>
                    <a:pt x="0" y="23"/>
                  </a:cubicBezTo>
                  <a:cubicBezTo>
                    <a:pt x="0" y="24"/>
                    <a:pt x="1" y="26"/>
                    <a:pt x="3" y="26"/>
                  </a:cubicBezTo>
                  <a:cubicBezTo>
                    <a:pt x="5" y="26"/>
                    <a:pt x="6" y="24"/>
                    <a:pt x="6" y="23"/>
                  </a:cubicBezTo>
                  <a:cubicBezTo>
                    <a:pt x="6" y="3"/>
                    <a:pt x="6" y="3"/>
                    <a:pt x="6" y="3"/>
                  </a:cubicBezTo>
                  <a:cubicBezTo>
                    <a:pt x="6" y="2"/>
                    <a:pt x="5" y="0"/>
                    <a:pt x="3" y="0"/>
                  </a:cubicBezTo>
                  <a:close/>
                  <a:moveTo>
                    <a:pt x="3" y="0"/>
                  </a:moveTo>
                  <a:cubicBezTo>
                    <a:pt x="3" y="0"/>
                    <a:pt x="3" y="0"/>
                    <a:pt x="3" y="0"/>
                  </a:cubicBezTo>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grpSp>
        <p:nvGrpSpPr>
          <p:cNvPr id="158" name="Group 157">
            <a:extLst>
              <a:ext uri="{FF2B5EF4-FFF2-40B4-BE49-F238E27FC236}">
                <a16:creationId xmlns:a16="http://schemas.microsoft.com/office/drawing/2014/main" id="{8965E932-BDFA-47C9-9D44-63CF03A1DBDC}"/>
              </a:ext>
            </a:extLst>
          </p:cNvPr>
          <p:cNvGrpSpPr/>
          <p:nvPr/>
        </p:nvGrpSpPr>
        <p:grpSpPr>
          <a:xfrm>
            <a:off x="4157327" y="3481006"/>
            <a:ext cx="331158" cy="319850"/>
            <a:chOff x="1171575" y="1081088"/>
            <a:chExt cx="492125" cy="420687"/>
          </a:xfrm>
          <a:solidFill>
            <a:schemeClr val="bg1"/>
          </a:solidFill>
        </p:grpSpPr>
        <p:sp>
          <p:nvSpPr>
            <p:cNvPr id="159" name="Freeform 5">
              <a:extLst>
                <a:ext uri="{FF2B5EF4-FFF2-40B4-BE49-F238E27FC236}">
                  <a16:creationId xmlns:a16="http://schemas.microsoft.com/office/drawing/2014/main" id="{DB8E0641-D5A4-40BB-93D3-A702E9E6E399}"/>
                </a:ext>
              </a:extLst>
            </p:cNvPr>
            <p:cNvSpPr>
              <a:spLocks noEditPoints="1"/>
            </p:cNvSpPr>
            <p:nvPr/>
          </p:nvSpPr>
          <p:spPr bwMode="auto">
            <a:xfrm>
              <a:off x="1171575" y="1081088"/>
              <a:ext cx="492125" cy="420687"/>
            </a:xfrm>
            <a:custGeom>
              <a:avLst/>
              <a:gdLst>
                <a:gd name="T0" fmla="*/ 127 w 128"/>
                <a:gd name="T1" fmla="*/ 109 h 109"/>
                <a:gd name="T2" fmla="*/ 2 w 128"/>
                <a:gd name="T3" fmla="*/ 109 h 109"/>
                <a:gd name="T4" fmla="*/ 0 w 128"/>
                <a:gd name="T5" fmla="*/ 108 h 109"/>
                <a:gd name="T6" fmla="*/ 0 w 128"/>
                <a:gd name="T7" fmla="*/ 107 h 109"/>
                <a:gd name="T8" fmla="*/ 63 w 128"/>
                <a:gd name="T9" fmla="*/ 1 h 109"/>
                <a:gd name="T10" fmla="*/ 65 w 128"/>
                <a:gd name="T11" fmla="*/ 1 h 109"/>
                <a:gd name="T12" fmla="*/ 128 w 128"/>
                <a:gd name="T13" fmla="*/ 107 h 109"/>
                <a:gd name="T14" fmla="*/ 128 w 128"/>
                <a:gd name="T15" fmla="*/ 108 h 109"/>
                <a:gd name="T16" fmla="*/ 127 w 128"/>
                <a:gd name="T17" fmla="*/ 109 h 109"/>
                <a:gd name="T18" fmla="*/ 4 w 128"/>
                <a:gd name="T19" fmla="*/ 106 h 109"/>
                <a:gd name="T20" fmla="*/ 124 w 128"/>
                <a:gd name="T21" fmla="*/ 106 h 109"/>
                <a:gd name="T22" fmla="*/ 64 w 128"/>
                <a:gd name="T23" fmla="*/ 4 h 109"/>
                <a:gd name="T24" fmla="*/ 4 w 128"/>
                <a:gd name="T25" fmla="*/ 10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09">
                  <a:moveTo>
                    <a:pt x="127" y="109"/>
                  </a:moveTo>
                  <a:cubicBezTo>
                    <a:pt x="2" y="109"/>
                    <a:pt x="2" y="109"/>
                    <a:pt x="2" y="109"/>
                  </a:cubicBezTo>
                  <a:cubicBezTo>
                    <a:pt x="1" y="109"/>
                    <a:pt x="0" y="109"/>
                    <a:pt x="0" y="108"/>
                  </a:cubicBezTo>
                  <a:cubicBezTo>
                    <a:pt x="0" y="108"/>
                    <a:pt x="0" y="107"/>
                    <a:pt x="0" y="107"/>
                  </a:cubicBezTo>
                  <a:cubicBezTo>
                    <a:pt x="63" y="1"/>
                    <a:pt x="63" y="1"/>
                    <a:pt x="63" y="1"/>
                  </a:cubicBezTo>
                  <a:cubicBezTo>
                    <a:pt x="63" y="0"/>
                    <a:pt x="65" y="0"/>
                    <a:pt x="65" y="1"/>
                  </a:cubicBezTo>
                  <a:cubicBezTo>
                    <a:pt x="128" y="107"/>
                    <a:pt x="128" y="107"/>
                    <a:pt x="128" y="107"/>
                  </a:cubicBezTo>
                  <a:cubicBezTo>
                    <a:pt x="128" y="107"/>
                    <a:pt x="128" y="108"/>
                    <a:pt x="128" y="108"/>
                  </a:cubicBezTo>
                  <a:cubicBezTo>
                    <a:pt x="128" y="109"/>
                    <a:pt x="127" y="109"/>
                    <a:pt x="127" y="109"/>
                  </a:cubicBezTo>
                  <a:close/>
                  <a:moveTo>
                    <a:pt x="4" y="106"/>
                  </a:moveTo>
                  <a:cubicBezTo>
                    <a:pt x="124" y="106"/>
                    <a:pt x="124" y="106"/>
                    <a:pt x="124" y="106"/>
                  </a:cubicBezTo>
                  <a:cubicBezTo>
                    <a:pt x="64" y="4"/>
                    <a:pt x="64" y="4"/>
                    <a:pt x="64" y="4"/>
                  </a:cubicBezTo>
                  <a:lnTo>
                    <a:pt x="4" y="10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60" name="Freeform 6">
              <a:extLst>
                <a:ext uri="{FF2B5EF4-FFF2-40B4-BE49-F238E27FC236}">
                  <a16:creationId xmlns:a16="http://schemas.microsoft.com/office/drawing/2014/main" id="{48C0DC40-8357-4503-97D6-251E223F72F4}"/>
                </a:ext>
              </a:extLst>
            </p:cNvPr>
            <p:cNvSpPr>
              <a:spLocks noEditPoints="1"/>
            </p:cNvSpPr>
            <p:nvPr/>
          </p:nvSpPr>
          <p:spPr bwMode="auto">
            <a:xfrm>
              <a:off x="1382713" y="1204913"/>
              <a:ext cx="69850" cy="173037"/>
            </a:xfrm>
            <a:custGeom>
              <a:avLst/>
              <a:gdLst>
                <a:gd name="T0" fmla="*/ 9 w 18"/>
                <a:gd name="T1" fmla="*/ 45 h 45"/>
                <a:gd name="T2" fmla="*/ 0 w 18"/>
                <a:gd name="T3" fmla="*/ 39 h 45"/>
                <a:gd name="T4" fmla="*/ 0 w 18"/>
                <a:gd name="T5" fmla="*/ 6 h 45"/>
                <a:gd name="T6" fmla="*/ 9 w 18"/>
                <a:gd name="T7" fmla="*/ 0 h 45"/>
                <a:gd name="T8" fmla="*/ 18 w 18"/>
                <a:gd name="T9" fmla="*/ 6 h 45"/>
                <a:gd name="T10" fmla="*/ 18 w 18"/>
                <a:gd name="T11" fmla="*/ 39 h 45"/>
                <a:gd name="T12" fmla="*/ 9 w 18"/>
                <a:gd name="T13" fmla="*/ 45 h 45"/>
                <a:gd name="T14" fmla="*/ 9 w 18"/>
                <a:gd name="T15" fmla="*/ 3 h 45"/>
                <a:gd name="T16" fmla="*/ 3 w 18"/>
                <a:gd name="T17" fmla="*/ 6 h 45"/>
                <a:gd name="T18" fmla="*/ 3 w 18"/>
                <a:gd name="T19" fmla="*/ 39 h 45"/>
                <a:gd name="T20" fmla="*/ 9 w 18"/>
                <a:gd name="T21" fmla="*/ 42 h 45"/>
                <a:gd name="T22" fmla="*/ 15 w 18"/>
                <a:gd name="T23" fmla="*/ 39 h 45"/>
                <a:gd name="T24" fmla="*/ 15 w 18"/>
                <a:gd name="T25" fmla="*/ 6 h 45"/>
                <a:gd name="T26" fmla="*/ 9 w 18"/>
                <a:gd name="T2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45">
                  <a:moveTo>
                    <a:pt x="9" y="45"/>
                  </a:moveTo>
                  <a:cubicBezTo>
                    <a:pt x="4" y="45"/>
                    <a:pt x="0" y="43"/>
                    <a:pt x="0" y="39"/>
                  </a:cubicBezTo>
                  <a:cubicBezTo>
                    <a:pt x="0" y="6"/>
                    <a:pt x="0" y="6"/>
                    <a:pt x="0" y="6"/>
                  </a:cubicBezTo>
                  <a:cubicBezTo>
                    <a:pt x="0" y="3"/>
                    <a:pt x="4" y="0"/>
                    <a:pt x="9" y="0"/>
                  </a:cubicBezTo>
                  <a:cubicBezTo>
                    <a:pt x="14" y="0"/>
                    <a:pt x="18" y="3"/>
                    <a:pt x="18" y="6"/>
                  </a:cubicBezTo>
                  <a:cubicBezTo>
                    <a:pt x="18" y="39"/>
                    <a:pt x="18" y="39"/>
                    <a:pt x="18" y="39"/>
                  </a:cubicBezTo>
                  <a:cubicBezTo>
                    <a:pt x="18" y="43"/>
                    <a:pt x="14" y="45"/>
                    <a:pt x="9" y="45"/>
                  </a:cubicBezTo>
                  <a:close/>
                  <a:moveTo>
                    <a:pt x="9" y="3"/>
                  </a:moveTo>
                  <a:cubicBezTo>
                    <a:pt x="6" y="3"/>
                    <a:pt x="3" y="5"/>
                    <a:pt x="3" y="6"/>
                  </a:cubicBezTo>
                  <a:cubicBezTo>
                    <a:pt x="3" y="39"/>
                    <a:pt x="3" y="39"/>
                    <a:pt x="3" y="39"/>
                  </a:cubicBezTo>
                  <a:cubicBezTo>
                    <a:pt x="3" y="41"/>
                    <a:pt x="6" y="42"/>
                    <a:pt x="9" y="42"/>
                  </a:cubicBezTo>
                  <a:cubicBezTo>
                    <a:pt x="12" y="42"/>
                    <a:pt x="15" y="41"/>
                    <a:pt x="15" y="39"/>
                  </a:cubicBezTo>
                  <a:cubicBezTo>
                    <a:pt x="15" y="6"/>
                    <a:pt x="15" y="6"/>
                    <a:pt x="15" y="6"/>
                  </a:cubicBezTo>
                  <a:cubicBezTo>
                    <a:pt x="15" y="5"/>
                    <a:pt x="12" y="3"/>
                    <a:pt x="9"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61" name="Freeform 7">
              <a:extLst>
                <a:ext uri="{FF2B5EF4-FFF2-40B4-BE49-F238E27FC236}">
                  <a16:creationId xmlns:a16="http://schemas.microsoft.com/office/drawing/2014/main" id="{F7A24422-3D03-411C-9E38-FA68C985B9C0}"/>
                </a:ext>
              </a:extLst>
            </p:cNvPr>
            <p:cNvSpPr>
              <a:spLocks noEditPoints="1"/>
            </p:cNvSpPr>
            <p:nvPr/>
          </p:nvSpPr>
          <p:spPr bwMode="auto">
            <a:xfrm>
              <a:off x="1382713" y="1385888"/>
              <a:ext cx="69850" cy="65087"/>
            </a:xfrm>
            <a:custGeom>
              <a:avLst/>
              <a:gdLst>
                <a:gd name="T0" fmla="*/ 9 w 18"/>
                <a:gd name="T1" fmla="*/ 17 h 17"/>
                <a:gd name="T2" fmla="*/ 0 w 18"/>
                <a:gd name="T3" fmla="*/ 8 h 17"/>
                <a:gd name="T4" fmla="*/ 9 w 18"/>
                <a:gd name="T5" fmla="*/ 0 h 17"/>
                <a:gd name="T6" fmla="*/ 18 w 18"/>
                <a:gd name="T7" fmla="*/ 8 h 17"/>
                <a:gd name="T8" fmla="*/ 9 w 18"/>
                <a:gd name="T9" fmla="*/ 17 h 17"/>
                <a:gd name="T10" fmla="*/ 9 w 18"/>
                <a:gd name="T11" fmla="*/ 3 h 17"/>
                <a:gd name="T12" fmla="*/ 3 w 18"/>
                <a:gd name="T13" fmla="*/ 8 h 17"/>
                <a:gd name="T14" fmla="*/ 9 w 18"/>
                <a:gd name="T15" fmla="*/ 14 h 17"/>
                <a:gd name="T16" fmla="*/ 15 w 18"/>
                <a:gd name="T17" fmla="*/ 8 h 17"/>
                <a:gd name="T18" fmla="*/ 9 w 18"/>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9" y="17"/>
                  </a:moveTo>
                  <a:cubicBezTo>
                    <a:pt x="4" y="17"/>
                    <a:pt x="0" y="13"/>
                    <a:pt x="0" y="8"/>
                  </a:cubicBezTo>
                  <a:cubicBezTo>
                    <a:pt x="0" y="4"/>
                    <a:pt x="4" y="0"/>
                    <a:pt x="9" y="0"/>
                  </a:cubicBezTo>
                  <a:cubicBezTo>
                    <a:pt x="14" y="0"/>
                    <a:pt x="18" y="4"/>
                    <a:pt x="18" y="8"/>
                  </a:cubicBezTo>
                  <a:cubicBezTo>
                    <a:pt x="18" y="13"/>
                    <a:pt x="14" y="17"/>
                    <a:pt x="9" y="17"/>
                  </a:cubicBezTo>
                  <a:close/>
                  <a:moveTo>
                    <a:pt x="9" y="3"/>
                  </a:moveTo>
                  <a:cubicBezTo>
                    <a:pt x="6" y="3"/>
                    <a:pt x="3" y="5"/>
                    <a:pt x="3" y="8"/>
                  </a:cubicBezTo>
                  <a:cubicBezTo>
                    <a:pt x="3" y="12"/>
                    <a:pt x="6" y="14"/>
                    <a:pt x="9" y="14"/>
                  </a:cubicBezTo>
                  <a:cubicBezTo>
                    <a:pt x="12" y="14"/>
                    <a:pt x="15" y="12"/>
                    <a:pt x="15" y="8"/>
                  </a:cubicBezTo>
                  <a:cubicBezTo>
                    <a:pt x="15" y="5"/>
                    <a:pt x="12" y="3"/>
                    <a:pt x="9"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grpSp>
        <p:nvGrpSpPr>
          <p:cNvPr id="162" name="Group 161">
            <a:extLst>
              <a:ext uri="{FF2B5EF4-FFF2-40B4-BE49-F238E27FC236}">
                <a16:creationId xmlns:a16="http://schemas.microsoft.com/office/drawing/2014/main" id="{768FF377-4DBD-4F4E-8E7E-610953D47FDF}"/>
              </a:ext>
            </a:extLst>
          </p:cNvPr>
          <p:cNvGrpSpPr/>
          <p:nvPr/>
        </p:nvGrpSpPr>
        <p:grpSpPr>
          <a:xfrm>
            <a:off x="4776327" y="2245360"/>
            <a:ext cx="321008" cy="307975"/>
            <a:chOff x="5484813" y="2455863"/>
            <a:chExt cx="461962" cy="461962"/>
          </a:xfrm>
          <a:solidFill>
            <a:schemeClr val="bg1"/>
          </a:solidFill>
        </p:grpSpPr>
        <p:sp>
          <p:nvSpPr>
            <p:cNvPr id="163" name="Freeform 50">
              <a:extLst>
                <a:ext uri="{FF2B5EF4-FFF2-40B4-BE49-F238E27FC236}">
                  <a16:creationId xmlns:a16="http://schemas.microsoft.com/office/drawing/2014/main" id="{D88BA798-4531-435D-9A52-E38634AB1A31}"/>
                </a:ext>
              </a:extLst>
            </p:cNvPr>
            <p:cNvSpPr>
              <a:spLocks noEditPoints="1"/>
            </p:cNvSpPr>
            <p:nvPr/>
          </p:nvSpPr>
          <p:spPr bwMode="auto">
            <a:xfrm>
              <a:off x="5484813" y="2455863"/>
              <a:ext cx="461962" cy="461962"/>
            </a:xfrm>
            <a:custGeom>
              <a:avLst/>
              <a:gdLst>
                <a:gd name="T0" fmla="*/ 48 w 120"/>
                <a:gd name="T1" fmla="*/ 120 h 120"/>
                <a:gd name="T2" fmla="*/ 46 w 120"/>
                <a:gd name="T3" fmla="*/ 110 h 120"/>
                <a:gd name="T4" fmla="*/ 28 w 120"/>
                <a:gd name="T5" fmla="*/ 111 h 120"/>
                <a:gd name="T6" fmla="*/ 9 w 120"/>
                <a:gd name="T7" fmla="*/ 94 h 120"/>
                <a:gd name="T8" fmla="*/ 9 w 120"/>
                <a:gd name="T9" fmla="*/ 91 h 120"/>
                <a:gd name="T10" fmla="*/ 10 w 120"/>
                <a:gd name="T11" fmla="*/ 74 h 120"/>
                <a:gd name="T12" fmla="*/ 0 w 120"/>
                <a:gd name="T13" fmla="*/ 72 h 120"/>
                <a:gd name="T14" fmla="*/ 2 w 120"/>
                <a:gd name="T15" fmla="*/ 47 h 120"/>
                <a:gd name="T16" fmla="*/ 15 w 120"/>
                <a:gd name="T17" fmla="*/ 35 h 120"/>
                <a:gd name="T18" fmla="*/ 8 w 120"/>
                <a:gd name="T19" fmla="*/ 28 h 120"/>
                <a:gd name="T20" fmla="*/ 26 w 120"/>
                <a:gd name="T21" fmla="*/ 9 h 120"/>
                <a:gd name="T22" fmla="*/ 34 w 120"/>
                <a:gd name="T23" fmla="*/ 15 h 120"/>
                <a:gd name="T24" fmla="*/ 46 w 120"/>
                <a:gd name="T25" fmla="*/ 2 h 120"/>
                <a:gd name="T26" fmla="*/ 72 w 120"/>
                <a:gd name="T27" fmla="*/ 0 h 120"/>
                <a:gd name="T28" fmla="*/ 73 w 120"/>
                <a:gd name="T29" fmla="*/ 10 h 120"/>
                <a:gd name="T30" fmla="*/ 91 w 120"/>
                <a:gd name="T31" fmla="*/ 9 h 120"/>
                <a:gd name="T32" fmla="*/ 111 w 120"/>
                <a:gd name="T33" fmla="*/ 26 h 120"/>
                <a:gd name="T34" fmla="*/ 105 w 120"/>
                <a:gd name="T35" fmla="*/ 35 h 120"/>
                <a:gd name="T36" fmla="*/ 118 w 120"/>
                <a:gd name="T37" fmla="*/ 47 h 120"/>
                <a:gd name="T38" fmla="*/ 120 w 120"/>
                <a:gd name="T39" fmla="*/ 72 h 120"/>
                <a:gd name="T40" fmla="*/ 109 w 120"/>
                <a:gd name="T41" fmla="*/ 74 h 120"/>
                <a:gd name="T42" fmla="*/ 111 w 120"/>
                <a:gd name="T43" fmla="*/ 92 h 120"/>
                <a:gd name="T44" fmla="*/ 94 w 120"/>
                <a:gd name="T45" fmla="*/ 111 h 120"/>
                <a:gd name="T46" fmla="*/ 85 w 120"/>
                <a:gd name="T47" fmla="*/ 105 h 120"/>
                <a:gd name="T48" fmla="*/ 73 w 120"/>
                <a:gd name="T49" fmla="*/ 118 h 120"/>
                <a:gd name="T50" fmla="*/ 49 w 120"/>
                <a:gd name="T51" fmla="*/ 117 h 120"/>
                <a:gd name="T52" fmla="*/ 70 w 120"/>
                <a:gd name="T53" fmla="*/ 108 h 120"/>
                <a:gd name="T54" fmla="*/ 84 w 120"/>
                <a:gd name="T55" fmla="*/ 101 h 120"/>
                <a:gd name="T56" fmla="*/ 92 w 120"/>
                <a:gd name="T57" fmla="*/ 108 h 120"/>
                <a:gd name="T58" fmla="*/ 101 w 120"/>
                <a:gd name="T59" fmla="*/ 87 h 120"/>
                <a:gd name="T60" fmla="*/ 106 w 120"/>
                <a:gd name="T61" fmla="*/ 72 h 120"/>
                <a:gd name="T62" fmla="*/ 116 w 120"/>
                <a:gd name="T63" fmla="*/ 71 h 120"/>
                <a:gd name="T64" fmla="*/ 108 w 120"/>
                <a:gd name="T65" fmla="*/ 50 h 120"/>
                <a:gd name="T66" fmla="*/ 101 w 120"/>
                <a:gd name="T67" fmla="*/ 35 h 120"/>
                <a:gd name="T68" fmla="*/ 107 w 120"/>
                <a:gd name="T69" fmla="*/ 27 h 120"/>
                <a:gd name="T70" fmla="*/ 87 w 120"/>
                <a:gd name="T71" fmla="*/ 18 h 120"/>
                <a:gd name="T72" fmla="*/ 71 w 120"/>
                <a:gd name="T73" fmla="*/ 13 h 120"/>
                <a:gd name="T74" fmla="*/ 70 w 120"/>
                <a:gd name="T75" fmla="*/ 3 h 120"/>
                <a:gd name="T76" fmla="*/ 49 w 120"/>
                <a:gd name="T77" fmla="*/ 12 h 120"/>
                <a:gd name="T78" fmla="*/ 35 w 120"/>
                <a:gd name="T79" fmla="*/ 19 h 120"/>
                <a:gd name="T80" fmla="*/ 27 w 120"/>
                <a:gd name="T81" fmla="*/ 13 h 120"/>
                <a:gd name="T82" fmla="*/ 18 w 120"/>
                <a:gd name="T83" fmla="*/ 33 h 120"/>
                <a:gd name="T84" fmla="*/ 13 w 120"/>
                <a:gd name="T85" fmla="*/ 49 h 120"/>
                <a:gd name="T86" fmla="*/ 3 w 120"/>
                <a:gd name="T87" fmla="*/ 50 h 120"/>
                <a:gd name="T88" fmla="*/ 11 w 120"/>
                <a:gd name="T89" fmla="*/ 71 h 120"/>
                <a:gd name="T90" fmla="*/ 18 w 120"/>
                <a:gd name="T91" fmla="*/ 85 h 120"/>
                <a:gd name="T92" fmla="*/ 12 w 120"/>
                <a:gd name="T93" fmla="*/ 93 h 120"/>
                <a:gd name="T94" fmla="*/ 33 w 120"/>
                <a:gd name="T95" fmla="*/ 102 h 120"/>
                <a:gd name="T96" fmla="*/ 48 w 120"/>
                <a:gd name="T97" fmla="*/ 107 h 120"/>
                <a:gd name="T98" fmla="*/ 49 w 120"/>
                <a:gd name="T99" fmla="*/ 11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20">
                  <a:moveTo>
                    <a:pt x="72" y="120"/>
                  </a:moveTo>
                  <a:cubicBezTo>
                    <a:pt x="48" y="120"/>
                    <a:pt x="48" y="120"/>
                    <a:pt x="48" y="120"/>
                  </a:cubicBezTo>
                  <a:cubicBezTo>
                    <a:pt x="47" y="120"/>
                    <a:pt x="46" y="119"/>
                    <a:pt x="46" y="118"/>
                  </a:cubicBezTo>
                  <a:cubicBezTo>
                    <a:pt x="46" y="110"/>
                    <a:pt x="46" y="110"/>
                    <a:pt x="46" y="110"/>
                  </a:cubicBezTo>
                  <a:cubicBezTo>
                    <a:pt x="42" y="109"/>
                    <a:pt x="38" y="107"/>
                    <a:pt x="34" y="105"/>
                  </a:cubicBezTo>
                  <a:cubicBezTo>
                    <a:pt x="28" y="111"/>
                    <a:pt x="28" y="111"/>
                    <a:pt x="28" y="111"/>
                  </a:cubicBezTo>
                  <a:cubicBezTo>
                    <a:pt x="28" y="111"/>
                    <a:pt x="27" y="111"/>
                    <a:pt x="26" y="111"/>
                  </a:cubicBezTo>
                  <a:cubicBezTo>
                    <a:pt x="9" y="94"/>
                    <a:pt x="9" y="94"/>
                    <a:pt x="9" y="94"/>
                  </a:cubicBezTo>
                  <a:cubicBezTo>
                    <a:pt x="9" y="94"/>
                    <a:pt x="8" y="93"/>
                    <a:pt x="8" y="93"/>
                  </a:cubicBezTo>
                  <a:cubicBezTo>
                    <a:pt x="8" y="92"/>
                    <a:pt x="9" y="92"/>
                    <a:pt x="9" y="91"/>
                  </a:cubicBezTo>
                  <a:cubicBezTo>
                    <a:pt x="15" y="85"/>
                    <a:pt x="15" y="85"/>
                    <a:pt x="15" y="85"/>
                  </a:cubicBezTo>
                  <a:cubicBezTo>
                    <a:pt x="13" y="82"/>
                    <a:pt x="11" y="78"/>
                    <a:pt x="10" y="74"/>
                  </a:cubicBezTo>
                  <a:cubicBezTo>
                    <a:pt x="2" y="74"/>
                    <a:pt x="2" y="74"/>
                    <a:pt x="2" y="74"/>
                  </a:cubicBezTo>
                  <a:cubicBezTo>
                    <a:pt x="1" y="74"/>
                    <a:pt x="0" y="73"/>
                    <a:pt x="0" y="72"/>
                  </a:cubicBezTo>
                  <a:cubicBezTo>
                    <a:pt x="0" y="48"/>
                    <a:pt x="0" y="48"/>
                    <a:pt x="0" y="48"/>
                  </a:cubicBezTo>
                  <a:cubicBezTo>
                    <a:pt x="0" y="47"/>
                    <a:pt x="1" y="47"/>
                    <a:pt x="2" y="47"/>
                  </a:cubicBezTo>
                  <a:cubicBezTo>
                    <a:pt x="10" y="47"/>
                    <a:pt x="10" y="47"/>
                    <a:pt x="10" y="47"/>
                  </a:cubicBezTo>
                  <a:cubicBezTo>
                    <a:pt x="11" y="42"/>
                    <a:pt x="13" y="38"/>
                    <a:pt x="15" y="35"/>
                  </a:cubicBezTo>
                  <a:cubicBezTo>
                    <a:pt x="9" y="29"/>
                    <a:pt x="9" y="29"/>
                    <a:pt x="9" y="29"/>
                  </a:cubicBezTo>
                  <a:cubicBezTo>
                    <a:pt x="9" y="28"/>
                    <a:pt x="8" y="28"/>
                    <a:pt x="8" y="28"/>
                  </a:cubicBezTo>
                  <a:cubicBezTo>
                    <a:pt x="8" y="27"/>
                    <a:pt x="9" y="27"/>
                    <a:pt x="9" y="26"/>
                  </a:cubicBezTo>
                  <a:cubicBezTo>
                    <a:pt x="26" y="9"/>
                    <a:pt x="26" y="9"/>
                    <a:pt x="26" y="9"/>
                  </a:cubicBezTo>
                  <a:cubicBezTo>
                    <a:pt x="27" y="9"/>
                    <a:pt x="28" y="9"/>
                    <a:pt x="28" y="9"/>
                  </a:cubicBezTo>
                  <a:cubicBezTo>
                    <a:pt x="34" y="15"/>
                    <a:pt x="34" y="15"/>
                    <a:pt x="34" y="15"/>
                  </a:cubicBezTo>
                  <a:cubicBezTo>
                    <a:pt x="38" y="13"/>
                    <a:pt x="42" y="11"/>
                    <a:pt x="46" y="10"/>
                  </a:cubicBezTo>
                  <a:cubicBezTo>
                    <a:pt x="46" y="2"/>
                    <a:pt x="46" y="2"/>
                    <a:pt x="46" y="2"/>
                  </a:cubicBezTo>
                  <a:cubicBezTo>
                    <a:pt x="46" y="1"/>
                    <a:pt x="47" y="0"/>
                    <a:pt x="48" y="0"/>
                  </a:cubicBezTo>
                  <a:cubicBezTo>
                    <a:pt x="72" y="0"/>
                    <a:pt x="72" y="0"/>
                    <a:pt x="72" y="0"/>
                  </a:cubicBezTo>
                  <a:cubicBezTo>
                    <a:pt x="73" y="0"/>
                    <a:pt x="73" y="1"/>
                    <a:pt x="73" y="2"/>
                  </a:cubicBezTo>
                  <a:cubicBezTo>
                    <a:pt x="73" y="10"/>
                    <a:pt x="73" y="10"/>
                    <a:pt x="73" y="10"/>
                  </a:cubicBezTo>
                  <a:cubicBezTo>
                    <a:pt x="78" y="11"/>
                    <a:pt x="81" y="13"/>
                    <a:pt x="85" y="15"/>
                  </a:cubicBezTo>
                  <a:cubicBezTo>
                    <a:pt x="91" y="9"/>
                    <a:pt x="91" y="9"/>
                    <a:pt x="91" y="9"/>
                  </a:cubicBezTo>
                  <a:cubicBezTo>
                    <a:pt x="92" y="9"/>
                    <a:pt x="93" y="9"/>
                    <a:pt x="94" y="9"/>
                  </a:cubicBezTo>
                  <a:cubicBezTo>
                    <a:pt x="111" y="26"/>
                    <a:pt x="111" y="26"/>
                    <a:pt x="111" y="26"/>
                  </a:cubicBezTo>
                  <a:cubicBezTo>
                    <a:pt x="111" y="27"/>
                    <a:pt x="111" y="28"/>
                    <a:pt x="111" y="29"/>
                  </a:cubicBezTo>
                  <a:cubicBezTo>
                    <a:pt x="105" y="35"/>
                    <a:pt x="105" y="35"/>
                    <a:pt x="105" y="35"/>
                  </a:cubicBezTo>
                  <a:cubicBezTo>
                    <a:pt x="107" y="38"/>
                    <a:pt x="108" y="42"/>
                    <a:pt x="109" y="47"/>
                  </a:cubicBezTo>
                  <a:cubicBezTo>
                    <a:pt x="118" y="47"/>
                    <a:pt x="118" y="47"/>
                    <a:pt x="118" y="47"/>
                  </a:cubicBezTo>
                  <a:cubicBezTo>
                    <a:pt x="119" y="47"/>
                    <a:pt x="120" y="47"/>
                    <a:pt x="120" y="48"/>
                  </a:cubicBezTo>
                  <a:cubicBezTo>
                    <a:pt x="120" y="72"/>
                    <a:pt x="120" y="72"/>
                    <a:pt x="120" y="72"/>
                  </a:cubicBezTo>
                  <a:cubicBezTo>
                    <a:pt x="120" y="73"/>
                    <a:pt x="119" y="74"/>
                    <a:pt x="118" y="74"/>
                  </a:cubicBezTo>
                  <a:cubicBezTo>
                    <a:pt x="109" y="74"/>
                    <a:pt x="109" y="74"/>
                    <a:pt x="109" y="74"/>
                  </a:cubicBezTo>
                  <a:cubicBezTo>
                    <a:pt x="108" y="78"/>
                    <a:pt x="107" y="82"/>
                    <a:pt x="104" y="86"/>
                  </a:cubicBezTo>
                  <a:cubicBezTo>
                    <a:pt x="111" y="92"/>
                    <a:pt x="111" y="92"/>
                    <a:pt x="111" y="92"/>
                  </a:cubicBezTo>
                  <a:cubicBezTo>
                    <a:pt x="111" y="92"/>
                    <a:pt x="111" y="93"/>
                    <a:pt x="111" y="94"/>
                  </a:cubicBezTo>
                  <a:cubicBezTo>
                    <a:pt x="94" y="111"/>
                    <a:pt x="94" y="111"/>
                    <a:pt x="94" y="111"/>
                  </a:cubicBezTo>
                  <a:cubicBezTo>
                    <a:pt x="93" y="112"/>
                    <a:pt x="92" y="112"/>
                    <a:pt x="91" y="111"/>
                  </a:cubicBezTo>
                  <a:cubicBezTo>
                    <a:pt x="85" y="105"/>
                    <a:pt x="85" y="105"/>
                    <a:pt x="85" y="105"/>
                  </a:cubicBezTo>
                  <a:cubicBezTo>
                    <a:pt x="81" y="107"/>
                    <a:pt x="77" y="109"/>
                    <a:pt x="73" y="110"/>
                  </a:cubicBezTo>
                  <a:cubicBezTo>
                    <a:pt x="73" y="118"/>
                    <a:pt x="73" y="118"/>
                    <a:pt x="73" y="118"/>
                  </a:cubicBezTo>
                  <a:cubicBezTo>
                    <a:pt x="73" y="119"/>
                    <a:pt x="73" y="120"/>
                    <a:pt x="72" y="120"/>
                  </a:cubicBezTo>
                  <a:close/>
                  <a:moveTo>
                    <a:pt x="49" y="117"/>
                  </a:moveTo>
                  <a:cubicBezTo>
                    <a:pt x="70" y="117"/>
                    <a:pt x="70" y="117"/>
                    <a:pt x="70" y="117"/>
                  </a:cubicBezTo>
                  <a:cubicBezTo>
                    <a:pt x="70" y="108"/>
                    <a:pt x="70" y="108"/>
                    <a:pt x="70" y="108"/>
                  </a:cubicBezTo>
                  <a:cubicBezTo>
                    <a:pt x="70" y="108"/>
                    <a:pt x="71" y="107"/>
                    <a:pt x="71" y="107"/>
                  </a:cubicBezTo>
                  <a:cubicBezTo>
                    <a:pt x="76" y="106"/>
                    <a:pt x="80" y="104"/>
                    <a:pt x="84" y="101"/>
                  </a:cubicBezTo>
                  <a:cubicBezTo>
                    <a:pt x="85" y="101"/>
                    <a:pt x="86" y="101"/>
                    <a:pt x="86" y="102"/>
                  </a:cubicBezTo>
                  <a:cubicBezTo>
                    <a:pt x="92" y="108"/>
                    <a:pt x="92" y="108"/>
                    <a:pt x="92" y="108"/>
                  </a:cubicBezTo>
                  <a:cubicBezTo>
                    <a:pt x="107" y="93"/>
                    <a:pt x="107" y="93"/>
                    <a:pt x="107" y="93"/>
                  </a:cubicBezTo>
                  <a:cubicBezTo>
                    <a:pt x="101" y="87"/>
                    <a:pt x="101" y="87"/>
                    <a:pt x="101" y="87"/>
                  </a:cubicBezTo>
                  <a:cubicBezTo>
                    <a:pt x="101" y="87"/>
                    <a:pt x="101" y="86"/>
                    <a:pt x="101" y="85"/>
                  </a:cubicBezTo>
                  <a:cubicBezTo>
                    <a:pt x="103" y="81"/>
                    <a:pt x="105" y="77"/>
                    <a:pt x="106" y="72"/>
                  </a:cubicBezTo>
                  <a:cubicBezTo>
                    <a:pt x="107" y="71"/>
                    <a:pt x="107" y="71"/>
                    <a:pt x="108" y="71"/>
                  </a:cubicBezTo>
                  <a:cubicBezTo>
                    <a:pt x="116" y="71"/>
                    <a:pt x="116" y="71"/>
                    <a:pt x="116" y="71"/>
                  </a:cubicBezTo>
                  <a:cubicBezTo>
                    <a:pt x="116" y="50"/>
                    <a:pt x="116" y="50"/>
                    <a:pt x="116" y="50"/>
                  </a:cubicBezTo>
                  <a:cubicBezTo>
                    <a:pt x="108" y="50"/>
                    <a:pt x="108" y="50"/>
                    <a:pt x="108" y="50"/>
                  </a:cubicBezTo>
                  <a:cubicBezTo>
                    <a:pt x="107" y="50"/>
                    <a:pt x="107" y="49"/>
                    <a:pt x="107" y="49"/>
                  </a:cubicBezTo>
                  <a:cubicBezTo>
                    <a:pt x="105" y="44"/>
                    <a:pt x="104" y="39"/>
                    <a:pt x="101" y="35"/>
                  </a:cubicBezTo>
                  <a:cubicBezTo>
                    <a:pt x="101" y="35"/>
                    <a:pt x="101" y="34"/>
                    <a:pt x="101" y="33"/>
                  </a:cubicBezTo>
                  <a:cubicBezTo>
                    <a:pt x="107" y="27"/>
                    <a:pt x="107" y="27"/>
                    <a:pt x="107" y="27"/>
                  </a:cubicBezTo>
                  <a:cubicBezTo>
                    <a:pt x="92" y="13"/>
                    <a:pt x="92" y="13"/>
                    <a:pt x="92" y="13"/>
                  </a:cubicBezTo>
                  <a:cubicBezTo>
                    <a:pt x="87" y="18"/>
                    <a:pt x="87" y="18"/>
                    <a:pt x="87" y="18"/>
                  </a:cubicBezTo>
                  <a:cubicBezTo>
                    <a:pt x="86" y="19"/>
                    <a:pt x="85" y="19"/>
                    <a:pt x="85" y="19"/>
                  </a:cubicBezTo>
                  <a:cubicBezTo>
                    <a:pt x="80" y="16"/>
                    <a:pt x="76" y="14"/>
                    <a:pt x="71" y="13"/>
                  </a:cubicBezTo>
                  <a:cubicBezTo>
                    <a:pt x="71" y="13"/>
                    <a:pt x="70" y="12"/>
                    <a:pt x="70" y="12"/>
                  </a:cubicBezTo>
                  <a:cubicBezTo>
                    <a:pt x="70" y="3"/>
                    <a:pt x="70" y="3"/>
                    <a:pt x="70" y="3"/>
                  </a:cubicBezTo>
                  <a:cubicBezTo>
                    <a:pt x="49" y="3"/>
                    <a:pt x="49" y="3"/>
                    <a:pt x="49" y="3"/>
                  </a:cubicBezTo>
                  <a:cubicBezTo>
                    <a:pt x="49" y="12"/>
                    <a:pt x="49" y="12"/>
                    <a:pt x="49" y="12"/>
                  </a:cubicBezTo>
                  <a:cubicBezTo>
                    <a:pt x="49" y="12"/>
                    <a:pt x="49" y="13"/>
                    <a:pt x="48" y="13"/>
                  </a:cubicBezTo>
                  <a:cubicBezTo>
                    <a:pt x="43" y="14"/>
                    <a:pt x="39" y="16"/>
                    <a:pt x="35" y="19"/>
                  </a:cubicBezTo>
                  <a:cubicBezTo>
                    <a:pt x="34" y="19"/>
                    <a:pt x="33" y="19"/>
                    <a:pt x="33" y="19"/>
                  </a:cubicBezTo>
                  <a:cubicBezTo>
                    <a:pt x="27" y="13"/>
                    <a:pt x="27" y="13"/>
                    <a:pt x="27" y="13"/>
                  </a:cubicBezTo>
                  <a:cubicBezTo>
                    <a:pt x="12" y="28"/>
                    <a:pt x="12" y="28"/>
                    <a:pt x="12" y="28"/>
                  </a:cubicBezTo>
                  <a:cubicBezTo>
                    <a:pt x="18" y="33"/>
                    <a:pt x="18" y="33"/>
                    <a:pt x="18" y="33"/>
                  </a:cubicBezTo>
                  <a:cubicBezTo>
                    <a:pt x="19" y="34"/>
                    <a:pt x="19" y="35"/>
                    <a:pt x="18" y="35"/>
                  </a:cubicBezTo>
                  <a:cubicBezTo>
                    <a:pt x="16" y="39"/>
                    <a:pt x="14" y="44"/>
                    <a:pt x="13" y="49"/>
                  </a:cubicBezTo>
                  <a:cubicBezTo>
                    <a:pt x="13" y="49"/>
                    <a:pt x="12" y="50"/>
                    <a:pt x="11" y="50"/>
                  </a:cubicBezTo>
                  <a:cubicBezTo>
                    <a:pt x="3" y="50"/>
                    <a:pt x="3" y="50"/>
                    <a:pt x="3" y="50"/>
                  </a:cubicBezTo>
                  <a:cubicBezTo>
                    <a:pt x="3" y="71"/>
                    <a:pt x="3" y="71"/>
                    <a:pt x="3" y="71"/>
                  </a:cubicBezTo>
                  <a:cubicBezTo>
                    <a:pt x="11" y="71"/>
                    <a:pt x="11" y="71"/>
                    <a:pt x="11" y="71"/>
                  </a:cubicBezTo>
                  <a:cubicBezTo>
                    <a:pt x="12" y="71"/>
                    <a:pt x="13" y="71"/>
                    <a:pt x="13" y="72"/>
                  </a:cubicBezTo>
                  <a:cubicBezTo>
                    <a:pt x="14" y="76"/>
                    <a:pt x="16" y="81"/>
                    <a:pt x="18" y="85"/>
                  </a:cubicBezTo>
                  <a:cubicBezTo>
                    <a:pt x="19" y="86"/>
                    <a:pt x="19" y="86"/>
                    <a:pt x="18" y="87"/>
                  </a:cubicBezTo>
                  <a:cubicBezTo>
                    <a:pt x="12" y="93"/>
                    <a:pt x="12" y="93"/>
                    <a:pt x="12" y="93"/>
                  </a:cubicBezTo>
                  <a:cubicBezTo>
                    <a:pt x="27" y="107"/>
                    <a:pt x="27" y="107"/>
                    <a:pt x="27" y="107"/>
                  </a:cubicBezTo>
                  <a:cubicBezTo>
                    <a:pt x="33" y="102"/>
                    <a:pt x="33" y="102"/>
                    <a:pt x="33" y="102"/>
                  </a:cubicBezTo>
                  <a:cubicBezTo>
                    <a:pt x="33" y="101"/>
                    <a:pt x="34" y="101"/>
                    <a:pt x="35" y="101"/>
                  </a:cubicBezTo>
                  <a:cubicBezTo>
                    <a:pt x="39" y="104"/>
                    <a:pt x="43" y="106"/>
                    <a:pt x="48" y="107"/>
                  </a:cubicBezTo>
                  <a:cubicBezTo>
                    <a:pt x="49" y="107"/>
                    <a:pt x="49" y="108"/>
                    <a:pt x="49" y="108"/>
                  </a:cubicBezTo>
                  <a:lnTo>
                    <a:pt x="49" y="11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64" name="Freeform 51">
              <a:extLst>
                <a:ext uri="{FF2B5EF4-FFF2-40B4-BE49-F238E27FC236}">
                  <a16:creationId xmlns:a16="http://schemas.microsoft.com/office/drawing/2014/main" id="{A58B96FE-2FC2-4AAC-B9CF-886F4FBCC867}"/>
                </a:ext>
              </a:extLst>
            </p:cNvPr>
            <p:cNvSpPr>
              <a:spLocks noEditPoints="1"/>
            </p:cNvSpPr>
            <p:nvPr/>
          </p:nvSpPr>
          <p:spPr bwMode="auto">
            <a:xfrm>
              <a:off x="5638800" y="2609850"/>
              <a:ext cx="149225" cy="149225"/>
            </a:xfrm>
            <a:custGeom>
              <a:avLst/>
              <a:gdLst>
                <a:gd name="T0" fmla="*/ 16 w 39"/>
                <a:gd name="T1" fmla="*/ 39 h 39"/>
                <a:gd name="T2" fmla="*/ 14 w 39"/>
                <a:gd name="T3" fmla="*/ 36 h 39"/>
                <a:gd name="T4" fmla="*/ 11 w 39"/>
                <a:gd name="T5" fmla="*/ 36 h 39"/>
                <a:gd name="T6" fmla="*/ 3 w 39"/>
                <a:gd name="T7" fmla="*/ 31 h 39"/>
                <a:gd name="T8" fmla="*/ 3 w 39"/>
                <a:gd name="T9" fmla="*/ 28 h 39"/>
                <a:gd name="T10" fmla="*/ 4 w 39"/>
                <a:gd name="T11" fmla="*/ 25 h 39"/>
                <a:gd name="T12" fmla="*/ 0 w 39"/>
                <a:gd name="T13" fmla="*/ 23 h 39"/>
                <a:gd name="T14" fmla="*/ 2 w 39"/>
                <a:gd name="T15" fmla="*/ 14 h 39"/>
                <a:gd name="T16" fmla="*/ 4 w 39"/>
                <a:gd name="T17" fmla="*/ 12 h 39"/>
                <a:gd name="T18" fmla="*/ 3 w 39"/>
                <a:gd name="T19" fmla="*/ 10 h 39"/>
                <a:gd name="T20" fmla="*/ 8 w 39"/>
                <a:gd name="T21" fmla="*/ 3 h 39"/>
                <a:gd name="T22" fmla="*/ 12 w 39"/>
                <a:gd name="T23" fmla="*/ 4 h 39"/>
                <a:gd name="T24" fmla="*/ 14 w 39"/>
                <a:gd name="T25" fmla="*/ 2 h 39"/>
                <a:gd name="T26" fmla="*/ 23 w 39"/>
                <a:gd name="T27" fmla="*/ 0 h 39"/>
                <a:gd name="T28" fmla="*/ 25 w 39"/>
                <a:gd name="T29" fmla="*/ 3 h 39"/>
                <a:gd name="T30" fmla="*/ 29 w 39"/>
                <a:gd name="T31" fmla="*/ 3 h 39"/>
                <a:gd name="T32" fmla="*/ 36 w 39"/>
                <a:gd name="T33" fmla="*/ 8 h 39"/>
                <a:gd name="T34" fmla="*/ 35 w 39"/>
                <a:gd name="T35" fmla="*/ 12 h 39"/>
                <a:gd name="T36" fmla="*/ 38 w 39"/>
                <a:gd name="T37" fmla="*/ 14 h 39"/>
                <a:gd name="T38" fmla="*/ 39 w 39"/>
                <a:gd name="T39" fmla="*/ 23 h 39"/>
                <a:gd name="T40" fmla="*/ 36 w 39"/>
                <a:gd name="T41" fmla="*/ 25 h 39"/>
                <a:gd name="T42" fmla="*/ 36 w 39"/>
                <a:gd name="T43" fmla="*/ 29 h 39"/>
                <a:gd name="T44" fmla="*/ 31 w 39"/>
                <a:gd name="T45" fmla="*/ 36 h 39"/>
                <a:gd name="T46" fmla="*/ 30 w 39"/>
                <a:gd name="T47" fmla="*/ 37 h 39"/>
                <a:gd name="T48" fmla="*/ 27 w 39"/>
                <a:gd name="T49" fmla="*/ 35 h 39"/>
                <a:gd name="T50" fmla="*/ 25 w 39"/>
                <a:gd name="T51" fmla="*/ 37 h 39"/>
                <a:gd name="T52" fmla="*/ 18 w 39"/>
                <a:gd name="T53" fmla="*/ 36 h 39"/>
                <a:gd name="T54" fmla="*/ 22 w 39"/>
                <a:gd name="T55" fmla="*/ 34 h 39"/>
                <a:gd name="T56" fmla="*/ 27 w 39"/>
                <a:gd name="T57" fmla="*/ 31 h 39"/>
                <a:gd name="T58" fmla="*/ 30 w 39"/>
                <a:gd name="T59" fmla="*/ 33 h 39"/>
                <a:gd name="T60" fmla="*/ 32 w 39"/>
                <a:gd name="T61" fmla="*/ 29 h 39"/>
                <a:gd name="T62" fmla="*/ 33 w 39"/>
                <a:gd name="T63" fmla="*/ 23 h 39"/>
                <a:gd name="T64" fmla="*/ 36 w 39"/>
                <a:gd name="T65" fmla="*/ 22 h 39"/>
                <a:gd name="T66" fmla="*/ 35 w 39"/>
                <a:gd name="T67" fmla="*/ 18 h 39"/>
                <a:gd name="T68" fmla="*/ 31 w 39"/>
                <a:gd name="T69" fmla="*/ 12 h 39"/>
                <a:gd name="T70" fmla="*/ 33 w 39"/>
                <a:gd name="T71" fmla="*/ 9 h 39"/>
                <a:gd name="T72" fmla="*/ 29 w 39"/>
                <a:gd name="T73" fmla="*/ 8 h 39"/>
                <a:gd name="T74" fmla="*/ 23 w 39"/>
                <a:gd name="T75" fmla="*/ 6 h 39"/>
                <a:gd name="T76" fmla="*/ 22 w 39"/>
                <a:gd name="T77" fmla="*/ 3 h 39"/>
                <a:gd name="T78" fmla="*/ 18 w 39"/>
                <a:gd name="T79" fmla="*/ 5 h 39"/>
                <a:gd name="T80" fmla="*/ 13 w 39"/>
                <a:gd name="T81" fmla="*/ 8 h 39"/>
                <a:gd name="T82" fmla="*/ 10 w 39"/>
                <a:gd name="T83" fmla="*/ 7 h 39"/>
                <a:gd name="T84" fmla="*/ 8 w 39"/>
                <a:gd name="T85" fmla="*/ 10 h 39"/>
                <a:gd name="T86" fmla="*/ 6 w 39"/>
                <a:gd name="T87" fmla="*/ 16 h 39"/>
                <a:gd name="T88" fmla="*/ 3 w 39"/>
                <a:gd name="T89" fmla="*/ 18 h 39"/>
                <a:gd name="T90" fmla="*/ 5 w 39"/>
                <a:gd name="T91" fmla="*/ 22 h 39"/>
                <a:gd name="T92" fmla="*/ 8 w 39"/>
                <a:gd name="T93" fmla="*/ 27 h 39"/>
                <a:gd name="T94" fmla="*/ 7 w 39"/>
                <a:gd name="T95" fmla="*/ 30 h 39"/>
                <a:gd name="T96" fmla="*/ 11 w 39"/>
                <a:gd name="T97" fmla="*/ 32 h 39"/>
                <a:gd name="T98" fmla="*/ 16 w 39"/>
                <a:gd name="T99" fmla="*/ 33 h 39"/>
                <a:gd name="T100" fmla="*/ 18 w 39"/>
                <a:gd name="T101"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39">
                  <a:moveTo>
                    <a:pt x="23" y="39"/>
                  </a:moveTo>
                  <a:cubicBezTo>
                    <a:pt x="16" y="39"/>
                    <a:pt x="16" y="39"/>
                    <a:pt x="16" y="39"/>
                  </a:cubicBezTo>
                  <a:cubicBezTo>
                    <a:pt x="15" y="39"/>
                    <a:pt x="14" y="38"/>
                    <a:pt x="14" y="37"/>
                  </a:cubicBezTo>
                  <a:cubicBezTo>
                    <a:pt x="14" y="36"/>
                    <a:pt x="14" y="36"/>
                    <a:pt x="14" y="36"/>
                  </a:cubicBezTo>
                  <a:cubicBezTo>
                    <a:pt x="14" y="35"/>
                    <a:pt x="13" y="35"/>
                    <a:pt x="12" y="35"/>
                  </a:cubicBezTo>
                  <a:cubicBezTo>
                    <a:pt x="11" y="36"/>
                    <a:pt x="11" y="36"/>
                    <a:pt x="11" y="36"/>
                  </a:cubicBezTo>
                  <a:cubicBezTo>
                    <a:pt x="10" y="37"/>
                    <a:pt x="9" y="37"/>
                    <a:pt x="8" y="36"/>
                  </a:cubicBezTo>
                  <a:cubicBezTo>
                    <a:pt x="3" y="31"/>
                    <a:pt x="3" y="31"/>
                    <a:pt x="3" y="31"/>
                  </a:cubicBezTo>
                  <a:cubicBezTo>
                    <a:pt x="3" y="30"/>
                    <a:pt x="3" y="30"/>
                    <a:pt x="3" y="30"/>
                  </a:cubicBezTo>
                  <a:cubicBezTo>
                    <a:pt x="3" y="29"/>
                    <a:pt x="3" y="29"/>
                    <a:pt x="3" y="28"/>
                  </a:cubicBezTo>
                  <a:cubicBezTo>
                    <a:pt x="5" y="27"/>
                    <a:pt x="5" y="27"/>
                    <a:pt x="5" y="27"/>
                  </a:cubicBezTo>
                  <a:cubicBezTo>
                    <a:pt x="4" y="26"/>
                    <a:pt x="4" y="26"/>
                    <a:pt x="4" y="25"/>
                  </a:cubicBezTo>
                  <a:cubicBezTo>
                    <a:pt x="2" y="25"/>
                    <a:pt x="2" y="25"/>
                    <a:pt x="2" y="25"/>
                  </a:cubicBezTo>
                  <a:cubicBezTo>
                    <a:pt x="1" y="25"/>
                    <a:pt x="0" y="24"/>
                    <a:pt x="0" y="23"/>
                  </a:cubicBezTo>
                  <a:cubicBezTo>
                    <a:pt x="0" y="16"/>
                    <a:pt x="0" y="16"/>
                    <a:pt x="0" y="16"/>
                  </a:cubicBezTo>
                  <a:cubicBezTo>
                    <a:pt x="0" y="15"/>
                    <a:pt x="1" y="14"/>
                    <a:pt x="2" y="14"/>
                  </a:cubicBezTo>
                  <a:cubicBezTo>
                    <a:pt x="4" y="14"/>
                    <a:pt x="4" y="14"/>
                    <a:pt x="4" y="14"/>
                  </a:cubicBezTo>
                  <a:cubicBezTo>
                    <a:pt x="4" y="13"/>
                    <a:pt x="4" y="13"/>
                    <a:pt x="4" y="12"/>
                  </a:cubicBezTo>
                  <a:cubicBezTo>
                    <a:pt x="3" y="11"/>
                    <a:pt x="3" y="11"/>
                    <a:pt x="3" y="11"/>
                  </a:cubicBezTo>
                  <a:cubicBezTo>
                    <a:pt x="3" y="10"/>
                    <a:pt x="3" y="10"/>
                    <a:pt x="3" y="10"/>
                  </a:cubicBezTo>
                  <a:cubicBezTo>
                    <a:pt x="3" y="9"/>
                    <a:pt x="3" y="9"/>
                    <a:pt x="3" y="8"/>
                  </a:cubicBezTo>
                  <a:cubicBezTo>
                    <a:pt x="8" y="3"/>
                    <a:pt x="8" y="3"/>
                    <a:pt x="8" y="3"/>
                  </a:cubicBezTo>
                  <a:cubicBezTo>
                    <a:pt x="9" y="3"/>
                    <a:pt x="10" y="3"/>
                    <a:pt x="11" y="3"/>
                  </a:cubicBezTo>
                  <a:cubicBezTo>
                    <a:pt x="12" y="4"/>
                    <a:pt x="12" y="4"/>
                    <a:pt x="12" y="4"/>
                  </a:cubicBezTo>
                  <a:cubicBezTo>
                    <a:pt x="13" y="4"/>
                    <a:pt x="14" y="4"/>
                    <a:pt x="14" y="3"/>
                  </a:cubicBezTo>
                  <a:cubicBezTo>
                    <a:pt x="14" y="2"/>
                    <a:pt x="14" y="2"/>
                    <a:pt x="14" y="2"/>
                  </a:cubicBezTo>
                  <a:cubicBezTo>
                    <a:pt x="14" y="1"/>
                    <a:pt x="15" y="0"/>
                    <a:pt x="16" y="0"/>
                  </a:cubicBezTo>
                  <a:cubicBezTo>
                    <a:pt x="23" y="0"/>
                    <a:pt x="23" y="0"/>
                    <a:pt x="23" y="0"/>
                  </a:cubicBezTo>
                  <a:cubicBezTo>
                    <a:pt x="24" y="0"/>
                    <a:pt x="25" y="1"/>
                    <a:pt x="25" y="2"/>
                  </a:cubicBezTo>
                  <a:cubicBezTo>
                    <a:pt x="25" y="3"/>
                    <a:pt x="25" y="3"/>
                    <a:pt x="25" y="3"/>
                  </a:cubicBezTo>
                  <a:cubicBezTo>
                    <a:pt x="26" y="4"/>
                    <a:pt x="27" y="4"/>
                    <a:pt x="27" y="4"/>
                  </a:cubicBezTo>
                  <a:cubicBezTo>
                    <a:pt x="29" y="3"/>
                    <a:pt x="29" y="3"/>
                    <a:pt x="29" y="3"/>
                  </a:cubicBezTo>
                  <a:cubicBezTo>
                    <a:pt x="29" y="2"/>
                    <a:pt x="30" y="2"/>
                    <a:pt x="31" y="3"/>
                  </a:cubicBezTo>
                  <a:cubicBezTo>
                    <a:pt x="36" y="8"/>
                    <a:pt x="36" y="8"/>
                    <a:pt x="36" y="8"/>
                  </a:cubicBezTo>
                  <a:cubicBezTo>
                    <a:pt x="37" y="9"/>
                    <a:pt x="37" y="10"/>
                    <a:pt x="36" y="11"/>
                  </a:cubicBezTo>
                  <a:cubicBezTo>
                    <a:pt x="35" y="12"/>
                    <a:pt x="35" y="12"/>
                    <a:pt x="35" y="12"/>
                  </a:cubicBezTo>
                  <a:cubicBezTo>
                    <a:pt x="35" y="13"/>
                    <a:pt x="36" y="13"/>
                    <a:pt x="36" y="14"/>
                  </a:cubicBezTo>
                  <a:cubicBezTo>
                    <a:pt x="38" y="14"/>
                    <a:pt x="38" y="14"/>
                    <a:pt x="38" y="14"/>
                  </a:cubicBezTo>
                  <a:cubicBezTo>
                    <a:pt x="39" y="14"/>
                    <a:pt x="39" y="15"/>
                    <a:pt x="39" y="16"/>
                  </a:cubicBezTo>
                  <a:cubicBezTo>
                    <a:pt x="39" y="23"/>
                    <a:pt x="39" y="23"/>
                    <a:pt x="39" y="23"/>
                  </a:cubicBezTo>
                  <a:cubicBezTo>
                    <a:pt x="39" y="24"/>
                    <a:pt x="39" y="25"/>
                    <a:pt x="38" y="25"/>
                  </a:cubicBezTo>
                  <a:cubicBezTo>
                    <a:pt x="36" y="25"/>
                    <a:pt x="36" y="25"/>
                    <a:pt x="36" y="25"/>
                  </a:cubicBezTo>
                  <a:cubicBezTo>
                    <a:pt x="36" y="26"/>
                    <a:pt x="35" y="27"/>
                    <a:pt x="35" y="27"/>
                  </a:cubicBezTo>
                  <a:cubicBezTo>
                    <a:pt x="36" y="29"/>
                    <a:pt x="36" y="29"/>
                    <a:pt x="36" y="29"/>
                  </a:cubicBezTo>
                  <a:cubicBezTo>
                    <a:pt x="37" y="29"/>
                    <a:pt x="37" y="30"/>
                    <a:pt x="36" y="31"/>
                  </a:cubicBezTo>
                  <a:cubicBezTo>
                    <a:pt x="31" y="36"/>
                    <a:pt x="31" y="36"/>
                    <a:pt x="31" y="36"/>
                  </a:cubicBezTo>
                  <a:cubicBezTo>
                    <a:pt x="31" y="36"/>
                    <a:pt x="30" y="37"/>
                    <a:pt x="30" y="37"/>
                  </a:cubicBezTo>
                  <a:cubicBezTo>
                    <a:pt x="30" y="37"/>
                    <a:pt x="30" y="37"/>
                    <a:pt x="30" y="37"/>
                  </a:cubicBezTo>
                  <a:cubicBezTo>
                    <a:pt x="29" y="37"/>
                    <a:pt x="29" y="36"/>
                    <a:pt x="29" y="36"/>
                  </a:cubicBezTo>
                  <a:cubicBezTo>
                    <a:pt x="27" y="35"/>
                    <a:pt x="27" y="35"/>
                    <a:pt x="27" y="35"/>
                  </a:cubicBezTo>
                  <a:cubicBezTo>
                    <a:pt x="27" y="35"/>
                    <a:pt x="26" y="35"/>
                    <a:pt x="25" y="36"/>
                  </a:cubicBezTo>
                  <a:cubicBezTo>
                    <a:pt x="25" y="37"/>
                    <a:pt x="25" y="37"/>
                    <a:pt x="25" y="37"/>
                  </a:cubicBezTo>
                  <a:cubicBezTo>
                    <a:pt x="25" y="38"/>
                    <a:pt x="24" y="39"/>
                    <a:pt x="23" y="39"/>
                  </a:cubicBezTo>
                  <a:close/>
                  <a:moveTo>
                    <a:pt x="18" y="36"/>
                  </a:moveTo>
                  <a:cubicBezTo>
                    <a:pt x="22" y="36"/>
                    <a:pt x="22" y="36"/>
                    <a:pt x="22" y="36"/>
                  </a:cubicBezTo>
                  <a:cubicBezTo>
                    <a:pt x="22" y="34"/>
                    <a:pt x="22" y="34"/>
                    <a:pt x="22" y="34"/>
                  </a:cubicBezTo>
                  <a:cubicBezTo>
                    <a:pt x="22" y="34"/>
                    <a:pt x="22" y="33"/>
                    <a:pt x="23" y="33"/>
                  </a:cubicBezTo>
                  <a:cubicBezTo>
                    <a:pt x="24" y="33"/>
                    <a:pt x="26" y="32"/>
                    <a:pt x="27" y="31"/>
                  </a:cubicBezTo>
                  <a:cubicBezTo>
                    <a:pt x="27" y="31"/>
                    <a:pt x="28" y="31"/>
                    <a:pt x="29" y="32"/>
                  </a:cubicBezTo>
                  <a:cubicBezTo>
                    <a:pt x="30" y="33"/>
                    <a:pt x="30" y="33"/>
                    <a:pt x="30" y="33"/>
                  </a:cubicBezTo>
                  <a:cubicBezTo>
                    <a:pt x="33" y="30"/>
                    <a:pt x="33" y="30"/>
                    <a:pt x="33" y="30"/>
                  </a:cubicBezTo>
                  <a:cubicBezTo>
                    <a:pt x="32" y="29"/>
                    <a:pt x="32" y="29"/>
                    <a:pt x="32" y="29"/>
                  </a:cubicBezTo>
                  <a:cubicBezTo>
                    <a:pt x="31" y="28"/>
                    <a:pt x="31" y="27"/>
                    <a:pt x="31" y="27"/>
                  </a:cubicBezTo>
                  <a:cubicBezTo>
                    <a:pt x="32" y="26"/>
                    <a:pt x="33" y="24"/>
                    <a:pt x="33" y="23"/>
                  </a:cubicBezTo>
                  <a:cubicBezTo>
                    <a:pt x="33" y="22"/>
                    <a:pt x="34" y="22"/>
                    <a:pt x="35" y="22"/>
                  </a:cubicBezTo>
                  <a:cubicBezTo>
                    <a:pt x="36" y="22"/>
                    <a:pt x="36" y="22"/>
                    <a:pt x="36" y="22"/>
                  </a:cubicBezTo>
                  <a:cubicBezTo>
                    <a:pt x="36" y="18"/>
                    <a:pt x="36" y="18"/>
                    <a:pt x="36" y="18"/>
                  </a:cubicBezTo>
                  <a:cubicBezTo>
                    <a:pt x="35" y="18"/>
                    <a:pt x="35" y="18"/>
                    <a:pt x="35" y="18"/>
                  </a:cubicBezTo>
                  <a:cubicBezTo>
                    <a:pt x="34" y="18"/>
                    <a:pt x="33" y="17"/>
                    <a:pt x="33" y="16"/>
                  </a:cubicBezTo>
                  <a:cubicBezTo>
                    <a:pt x="33" y="15"/>
                    <a:pt x="32" y="14"/>
                    <a:pt x="31" y="12"/>
                  </a:cubicBezTo>
                  <a:cubicBezTo>
                    <a:pt x="31" y="12"/>
                    <a:pt x="31" y="11"/>
                    <a:pt x="32" y="10"/>
                  </a:cubicBezTo>
                  <a:cubicBezTo>
                    <a:pt x="33" y="9"/>
                    <a:pt x="33" y="9"/>
                    <a:pt x="33" y="9"/>
                  </a:cubicBezTo>
                  <a:cubicBezTo>
                    <a:pt x="30" y="7"/>
                    <a:pt x="30" y="7"/>
                    <a:pt x="30" y="7"/>
                  </a:cubicBezTo>
                  <a:cubicBezTo>
                    <a:pt x="29" y="8"/>
                    <a:pt x="29" y="8"/>
                    <a:pt x="29" y="8"/>
                  </a:cubicBezTo>
                  <a:cubicBezTo>
                    <a:pt x="28" y="8"/>
                    <a:pt x="27" y="8"/>
                    <a:pt x="27" y="8"/>
                  </a:cubicBezTo>
                  <a:cubicBezTo>
                    <a:pt x="26" y="7"/>
                    <a:pt x="24" y="7"/>
                    <a:pt x="23" y="6"/>
                  </a:cubicBezTo>
                  <a:cubicBezTo>
                    <a:pt x="22" y="6"/>
                    <a:pt x="22" y="5"/>
                    <a:pt x="22" y="5"/>
                  </a:cubicBezTo>
                  <a:cubicBezTo>
                    <a:pt x="22" y="3"/>
                    <a:pt x="22" y="3"/>
                    <a:pt x="22" y="3"/>
                  </a:cubicBezTo>
                  <a:cubicBezTo>
                    <a:pt x="18" y="3"/>
                    <a:pt x="18" y="3"/>
                    <a:pt x="18" y="3"/>
                  </a:cubicBezTo>
                  <a:cubicBezTo>
                    <a:pt x="18" y="5"/>
                    <a:pt x="18" y="5"/>
                    <a:pt x="18" y="5"/>
                  </a:cubicBezTo>
                  <a:cubicBezTo>
                    <a:pt x="18" y="5"/>
                    <a:pt x="17" y="6"/>
                    <a:pt x="16" y="6"/>
                  </a:cubicBezTo>
                  <a:cubicBezTo>
                    <a:pt x="15" y="7"/>
                    <a:pt x="14" y="7"/>
                    <a:pt x="13" y="8"/>
                  </a:cubicBezTo>
                  <a:cubicBezTo>
                    <a:pt x="12" y="8"/>
                    <a:pt x="11" y="8"/>
                    <a:pt x="11" y="8"/>
                  </a:cubicBezTo>
                  <a:cubicBezTo>
                    <a:pt x="10" y="7"/>
                    <a:pt x="10" y="7"/>
                    <a:pt x="10" y="7"/>
                  </a:cubicBezTo>
                  <a:cubicBezTo>
                    <a:pt x="7" y="10"/>
                    <a:pt x="7" y="10"/>
                    <a:pt x="7" y="10"/>
                  </a:cubicBezTo>
                  <a:cubicBezTo>
                    <a:pt x="8" y="10"/>
                    <a:pt x="8" y="10"/>
                    <a:pt x="8" y="10"/>
                  </a:cubicBezTo>
                  <a:cubicBezTo>
                    <a:pt x="8" y="11"/>
                    <a:pt x="8" y="12"/>
                    <a:pt x="8" y="13"/>
                  </a:cubicBezTo>
                  <a:cubicBezTo>
                    <a:pt x="7" y="14"/>
                    <a:pt x="7" y="15"/>
                    <a:pt x="6" y="16"/>
                  </a:cubicBezTo>
                  <a:cubicBezTo>
                    <a:pt x="6" y="17"/>
                    <a:pt x="6" y="18"/>
                    <a:pt x="5" y="18"/>
                  </a:cubicBezTo>
                  <a:cubicBezTo>
                    <a:pt x="3" y="18"/>
                    <a:pt x="3" y="18"/>
                    <a:pt x="3" y="18"/>
                  </a:cubicBezTo>
                  <a:cubicBezTo>
                    <a:pt x="3" y="22"/>
                    <a:pt x="3" y="22"/>
                    <a:pt x="3" y="22"/>
                  </a:cubicBezTo>
                  <a:cubicBezTo>
                    <a:pt x="5" y="22"/>
                    <a:pt x="5" y="22"/>
                    <a:pt x="5" y="22"/>
                  </a:cubicBezTo>
                  <a:cubicBezTo>
                    <a:pt x="6" y="22"/>
                    <a:pt x="6" y="22"/>
                    <a:pt x="6" y="23"/>
                  </a:cubicBezTo>
                  <a:cubicBezTo>
                    <a:pt x="7" y="24"/>
                    <a:pt x="7" y="25"/>
                    <a:pt x="8" y="27"/>
                  </a:cubicBezTo>
                  <a:cubicBezTo>
                    <a:pt x="8" y="27"/>
                    <a:pt x="8" y="28"/>
                    <a:pt x="8" y="29"/>
                  </a:cubicBezTo>
                  <a:cubicBezTo>
                    <a:pt x="7" y="30"/>
                    <a:pt x="7" y="30"/>
                    <a:pt x="7" y="30"/>
                  </a:cubicBezTo>
                  <a:cubicBezTo>
                    <a:pt x="10" y="32"/>
                    <a:pt x="10" y="32"/>
                    <a:pt x="10" y="32"/>
                  </a:cubicBezTo>
                  <a:cubicBezTo>
                    <a:pt x="11" y="32"/>
                    <a:pt x="11" y="32"/>
                    <a:pt x="11" y="32"/>
                  </a:cubicBezTo>
                  <a:cubicBezTo>
                    <a:pt x="11" y="31"/>
                    <a:pt x="12" y="31"/>
                    <a:pt x="13" y="31"/>
                  </a:cubicBezTo>
                  <a:cubicBezTo>
                    <a:pt x="14" y="32"/>
                    <a:pt x="15" y="33"/>
                    <a:pt x="16" y="33"/>
                  </a:cubicBezTo>
                  <a:cubicBezTo>
                    <a:pt x="17" y="33"/>
                    <a:pt x="18" y="34"/>
                    <a:pt x="18" y="34"/>
                  </a:cubicBezTo>
                  <a:lnTo>
                    <a:pt x="18" y="3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sp>
        <p:nvSpPr>
          <p:cNvPr id="7" name="Freeform 385">
            <a:extLst>
              <a:ext uri="{FF2B5EF4-FFF2-40B4-BE49-F238E27FC236}">
                <a16:creationId xmlns:a16="http://schemas.microsoft.com/office/drawing/2014/main" id="{F2E59155-97C2-45D4-A2E2-2BFC216A2A3E}"/>
              </a:ext>
            </a:extLst>
          </p:cNvPr>
          <p:cNvSpPr>
            <a:spLocks/>
          </p:cNvSpPr>
          <p:nvPr/>
        </p:nvSpPr>
        <p:spPr bwMode="auto">
          <a:xfrm>
            <a:off x="4633248" y="2089268"/>
            <a:ext cx="231609" cy="258750"/>
          </a:xfrm>
          <a:custGeom>
            <a:avLst/>
            <a:gdLst>
              <a:gd name="T0" fmla="*/ 75 w 77"/>
              <a:gd name="T1" fmla="*/ 91 h 91"/>
              <a:gd name="T2" fmla="*/ 75 w 77"/>
              <a:gd name="T3" fmla="*/ 91 h 91"/>
              <a:gd name="T4" fmla="*/ 50 w 77"/>
              <a:gd name="T5" fmla="*/ 79 h 91"/>
              <a:gd name="T6" fmla="*/ 50 w 77"/>
              <a:gd name="T7" fmla="*/ 71 h 91"/>
              <a:gd name="T8" fmla="*/ 50 w 77"/>
              <a:gd name="T9" fmla="*/ 70 h 91"/>
              <a:gd name="T10" fmla="*/ 67 w 77"/>
              <a:gd name="T11" fmla="*/ 32 h 91"/>
              <a:gd name="T12" fmla="*/ 38 w 77"/>
              <a:gd name="T13" fmla="*/ 3 h 91"/>
              <a:gd name="T14" fmla="*/ 9 w 77"/>
              <a:gd name="T15" fmla="*/ 32 h 91"/>
              <a:gd name="T16" fmla="*/ 26 w 77"/>
              <a:gd name="T17" fmla="*/ 70 h 91"/>
              <a:gd name="T18" fmla="*/ 27 w 77"/>
              <a:gd name="T19" fmla="*/ 71 h 91"/>
              <a:gd name="T20" fmla="*/ 27 w 77"/>
              <a:gd name="T21" fmla="*/ 79 h 91"/>
              <a:gd name="T22" fmla="*/ 2 w 77"/>
              <a:gd name="T23" fmla="*/ 91 h 91"/>
              <a:gd name="T24" fmla="*/ 0 w 77"/>
              <a:gd name="T25" fmla="*/ 89 h 91"/>
              <a:gd name="T26" fmla="*/ 1 w 77"/>
              <a:gd name="T27" fmla="*/ 87 h 91"/>
              <a:gd name="T28" fmla="*/ 23 w 77"/>
              <a:gd name="T29" fmla="*/ 79 h 91"/>
              <a:gd name="T30" fmla="*/ 23 w 77"/>
              <a:gd name="T31" fmla="*/ 72 h 91"/>
              <a:gd name="T32" fmla="*/ 6 w 77"/>
              <a:gd name="T33" fmla="*/ 32 h 91"/>
              <a:gd name="T34" fmla="*/ 38 w 77"/>
              <a:gd name="T35" fmla="*/ 0 h 91"/>
              <a:gd name="T36" fmla="*/ 71 w 77"/>
              <a:gd name="T37" fmla="*/ 32 h 91"/>
              <a:gd name="T38" fmla="*/ 53 w 77"/>
              <a:gd name="T39" fmla="*/ 72 h 91"/>
              <a:gd name="T40" fmla="*/ 53 w 77"/>
              <a:gd name="T41" fmla="*/ 79 h 91"/>
              <a:gd name="T42" fmla="*/ 75 w 77"/>
              <a:gd name="T43" fmla="*/ 87 h 91"/>
              <a:gd name="T44" fmla="*/ 77 w 77"/>
              <a:gd name="T45" fmla="*/ 89 h 91"/>
              <a:gd name="T46" fmla="*/ 75 w 77"/>
              <a:gd name="T4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91">
                <a:moveTo>
                  <a:pt x="75" y="91"/>
                </a:moveTo>
                <a:cubicBezTo>
                  <a:pt x="75" y="91"/>
                  <a:pt x="75" y="91"/>
                  <a:pt x="75" y="91"/>
                </a:cubicBezTo>
                <a:cubicBezTo>
                  <a:pt x="58" y="90"/>
                  <a:pt x="50" y="86"/>
                  <a:pt x="50" y="79"/>
                </a:cubicBezTo>
                <a:cubicBezTo>
                  <a:pt x="50" y="71"/>
                  <a:pt x="50" y="71"/>
                  <a:pt x="50" y="71"/>
                </a:cubicBezTo>
                <a:cubicBezTo>
                  <a:pt x="50" y="71"/>
                  <a:pt x="50" y="70"/>
                  <a:pt x="50" y="70"/>
                </a:cubicBezTo>
                <a:cubicBezTo>
                  <a:pt x="60" y="62"/>
                  <a:pt x="67" y="44"/>
                  <a:pt x="67" y="32"/>
                </a:cubicBezTo>
                <a:cubicBezTo>
                  <a:pt x="67" y="16"/>
                  <a:pt x="54" y="3"/>
                  <a:pt x="38" y="3"/>
                </a:cubicBezTo>
                <a:cubicBezTo>
                  <a:pt x="22" y="3"/>
                  <a:pt x="9" y="16"/>
                  <a:pt x="9" y="32"/>
                </a:cubicBezTo>
                <a:cubicBezTo>
                  <a:pt x="9" y="44"/>
                  <a:pt x="16" y="62"/>
                  <a:pt x="26" y="70"/>
                </a:cubicBezTo>
                <a:cubicBezTo>
                  <a:pt x="26" y="70"/>
                  <a:pt x="27" y="71"/>
                  <a:pt x="27" y="71"/>
                </a:cubicBezTo>
                <a:cubicBezTo>
                  <a:pt x="27" y="79"/>
                  <a:pt x="27" y="79"/>
                  <a:pt x="27" y="79"/>
                </a:cubicBezTo>
                <a:cubicBezTo>
                  <a:pt x="27" y="86"/>
                  <a:pt x="18" y="90"/>
                  <a:pt x="2" y="91"/>
                </a:cubicBezTo>
                <a:cubicBezTo>
                  <a:pt x="1" y="91"/>
                  <a:pt x="0" y="90"/>
                  <a:pt x="0" y="89"/>
                </a:cubicBezTo>
                <a:cubicBezTo>
                  <a:pt x="0" y="88"/>
                  <a:pt x="0" y="87"/>
                  <a:pt x="1" y="87"/>
                </a:cubicBezTo>
                <a:cubicBezTo>
                  <a:pt x="10" y="87"/>
                  <a:pt x="23" y="85"/>
                  <a:pt x="23" y="79"/>
                </a:cubicBezTo>
                <a:cubicBezTo>
                  <a:pt x="23" y="72"/>
                  <a:pt x="23" y="72"/>
                  <a:pt x="23" y="72"/>
                </a:cubicBezTo>
                <a:cubicBezTo>
                  <a:pt x="13" y="63"/>
                  <a:pt x="6" y="45"/>
                  <a:pt x="6" y="32"/>
                </a:cubicBezTo>
                <a:cubicBezTo>
                  <a:pt x="6" y="14"/>
                  <a:pt x="20" y="0"/>
                  <a:pt x="38" y="0"/>
                </a:cubicBezTo>
                <a:cubicBezTo>
                  <a:pt x="56" y="0"/>
                  <a:pt x="71" y="14"/>
                  <a:pt x="71" y="32"/>
                </a:cubicBezTo>
                <a:cubicBezTo>
                  <a:pt x="71" y="45"/>
                  <a:pt x="64" y="63"/>
                  <a:pt x="53" y="72"/>
                </a:cubicBezTo>
                <a:cubicBezTo>
                  <a:pt x="53" y="79"/>
                  <a:pt x="53" y="79"/>
                  <a:pt x="53" y="79"/>
                </a:cubicBezTo>
                <a:cubicBezTo>
                  <a:pt x="53" y="84"/>
                  <a:pt x="61" y="87"/>
                  <a:pt x="75" y="87"/>
                </a:cubicBezTo>
                <a:cubicBezTo>
                  <a:pt x="76" y="87"/>
                  <a:pt x="77" y="88"/>
                  <a:pt x="77" y="89"/>
                </a:cubicBezTo>
                <a:cubicBezTo>
                  <a:pt x="77" y="90"/>
                  <a:pt x="76" y="91"/>
                  <a:pt x="75" y="91"/>
                </a:cubicBez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nvGrpSpPr>
          <p:cNvPr id="166" name="Group 165">
            <a:extLst>
              <a:ext uri="{FF2B5EF4-FFF2-40B4-BE49-F238E27FC236}">
                <a16:creationId xmlns:a16="http://schemas.microsoft.com/office/drawing/2014/main" id="{D39F3D3D-9E6C-44CF-B7EC-58745941AA9A}"/>
              </a:ext>
            </a:extLst>
          </p:cNvPr>
          <p:cNvGrpSpPr/>
          <p:nvPr/>
        </p:nvGrpSpPr>
        <p:grpSpPr>
          <a:xfrm>
            <a:off x="7394976" y="4904185"/>
            <a:ext cx="492125" cy="355600"/>
            <a:chOff x="2227263" y="6238875"/>
            <a:chExt cx="492125" cy="355600"/>
          </a:xfrm>
          <a:solidFill>
            <a:schemeClr val="bg1"/>
          </a:solidFill>
        </p:grpSpPr>
        <p:sp>
          <p:nvSpPr>
            <p:cNvPr id="167" name="Freeform 193">
              <a:extLst>
                <a:ext uri="{FF2B5EF4-FFF2-40B4-BE49-F238E27FC236}">
                  <a16:creationId xmlns:a16="http://schemas.microsoft.com/office/drawing/2014/main" id="{2734AFCC-9A43-4912-A486-FD3A923EBD94}"/>
                </a:ext>
              </a:extLst>
            </p:cNvPr>
            <p:cNvSpPr>
              <a:spLocks noEditPoints="1"/>
            </p:cNvSpPr>
            <p:nvPr/>
          </p:nvSpPr>
          <p:spPr bwMode="auto">
            <a:xfrm>
              <a:off x="2227263" y="6238875"/>
              <a:ext cx="492125" cy="355600"/>
            </a:xfrm>
            <a:custGeom>
              <a:avLst/>
              <a:gdLst>
                <a:gd name="T0" fmla="*/ 128 w 128"/>
                <a:gd name="T1" fmla="*/ 50 h 92"/>
                <a:gd name="T2" fmla="*/ 126 w 128"/>
                <a:gd name="T3" fmla="*/ 49 h 92"/>
                <a:gd name="T4" fmla="*/ 119 w 128"/>
                <a:gd name="T5" fmla="*/ 49 h 92"/>
                <a:gd name="T6" fmla="*/ 119 w 128"/>
                <a:gd name="T7" fmla="*/ 24 h 92"/>
                <a:gd name="T8" fmla="*/ 117 w 128"/>
                <a:gd name="T9" fmla="*/ 22 h 92"/>
                <a:gd name="T10" fmla="*/ 110 w 128"/>
                <a:gd name="T11" fmla="*/ 22 h 92"/>
                <a:gd name="T12" fmla="*/ 110 w 128"/>
                <a:gd name="T13" fmla="*/ 1 h 92"/>
                <a:gd name="T14" fmla="*/ 108 w 128"/>
                <a:gd name="T15" fmla="*/ 0 h 92"/>
                <a:gd name="T16" fmla="*/ 88 w 128"/>
                <a:gd name="T17" fmla="*/ 0 h 92"/>
                <a:gd name="T18" fmla="*/ 86 w 128"/>
                <a:gd name="T19" fmla="*/ 1 h 92"/>
                <a:gd name="T20" fmla="*/ 86 w 128"/>
                <a:gd name="T21" fmla="*/ 22 h 92"/>
                <a:gd name="T22" fmla="*/ 34 w 128"/>
                <a:gd name="T23" fmla="*/ 22 h 92"/>
                <a:gd name="T24" fmla="*/ 32 w 128"/>
                <a:gd name="T25" fmla="*/ 24 h 92"/>
                <a:gd name="T26" fmla="*/ 32 w 128"/>
                <a:gd name="T27" fmla="*/ 49 h 92"/>
                <a:gd name="T28" fmla="*/ 2 w 128"/>
                <a:gd name="T29" fmla="*/ 49 h 92"/>
                <a:gd name="T30" fmla="*/ 0 w 128"/>
                <a:gd name="T31" fmla="*/ 50 h 92"/>
                <a:gd name="T32" fmla="*/ 0 w 128"/>
                <a:gd name="T33" fmla="*/ 52 h 92"/>
                <a:gd name="T34" fmla="*/ 29 w 128"/>
                <a:gd name="T35" fmla="*/ 91 h 92"/>
                <a:gd name="T36" fmla="*/ 30 w 128"/>
                <a:gd name="T37" fmla="*/ 92 h 92"/>
                <a:gd name="T38" fmla="*/ 116 w 128"/>
                <a:gd name="T39" fmla="*/ 92 h 92"/>
                <a:gd name="T40" fmla="*/ 118 w 128"/>
                <a:gd name="T41" fmla="*/ 90 h 92"/>
                <a:gd name="T42" fmla="*/ 128 w 128"/>
                <a:gd name="T43" fmla="*/ 52 h 92"/>
                <a:gd name="T44" fmla="*/ 128 w 128"/>
                <a:gd name="T45" fmla="*/ 50 h 92"/>
                <a:gd name="T46" fmla="*/ 106 w 128"/>
                <a:gd name="T47" fmla="*/ 3 h 92"/>
                <a:gd name="T48" fmla="*/ 106 w 128"/>
                <a:gd name="T49" fmla="*/ 11 h 92"/>
                <a:gd name="T50" fmla="*/ 89 w 128"/>
                <a:gd name="T51" fmla="*/ 11 h 92"/>
                <a:gd name="T52" fmla="*/ 89 w 128"/>
                <a:gd name="T53" fmla="*/ 3 h 92"/>
                <a:gd name="T54" fmla="*/ 106 w 128"/>
                <a:gd name="T55" fmla="*/ 3 h 92"/>
                <a:gd name="T56" fmla="*/ 36 w 128"/>
                <a:gd name="T57" fmla="*/ 25 h 92"/>
                <a:gd name="T58" fmla="*/ 88 w 128"/>
                <a:gd name="T59" fmla="*/ 25 h 92"/>
                <a:gd name="T60" fmla="*/ 89 w 128"/>
                <a:gd name="T61" fmla="*/ 24 h 92"/>
                <a:gd name="T62" fmla="*/ 89 w 128"/>
                <a:gd name="T63" fmla="*/ 14 h 92"/>
                <a:gd name="T64" fmla="*/ 106 w 128"/>
                <a:gd name="T65" fmla="*/ 14 h 92"/>
                <a:gd name="T66" fmla="*/ 106 w 128"/>
                <a:gd name="T67" fmla="*/ 24 h 92"/>
                <a:gd name="T68" fmla="*/ 108 w 128"/>
                <a:gd name="T69" fmla="*/ 25 h 92"/>
                <a:gd name="T70" fmla="*/ 116 w 128"/>
                <a:gd name="T71" fmla="*/ 25 h 92"/>
                <a:gd name="T72" fmla="*/ 116 w 128"/>
                <a:gd name="T73" fmla="*/ 49 h 92"/>
                <a:gd name="T74" fmla="*/ 36 w 128"/>
                <a:gd name="T75" fmla="*/ 49 h 92"/>
                <a:gd name="T76" fmla="*/ 36 w 128"/>
                <a:gd name="T77" fmla="*/ 25 h 92"/>
                <a:gd name="T78" fmla="*/ 115 w 128"/>
                <a:gd name="T79" fmla="*/ 88 h 92"/>
                <a:gd name="T80" fmla="*/ 31 w 128"/>
                <a:gd name="T81" fmla="*/ 88 h 92"/>
                <a:gd name="T82" fmla="*/ 5 w 128"/>
                <a:gd name="T83" fmla="*/ 53 h 92"/>
                <a:gd name="T84" fmla="*/ 34 w 128"/>
                <a:gd name="T85" fmla="*/ 53 h 92"/>
                <a:gd name="T86" fmla="*/ 117 w 128"/>
                <a:gd name="T87" fmla="*/ 53 h 92"/>
                <a:gd name="T88" fmla="*/ 124 w 128"/>
                <a:gd name="T89" fmla="*/ 53 h 92"/>
                <a:gd name="T90" fmla="*/ 115 w 128"/>
                <a:gd name="T91" fmla="*/ 8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92">
                  <a:moveTo>
                    <a:pt x="128" y="50"/>
                  </a:moveTo>
                  <a:cubicBezTo>
                    <a:pt x="127" y="50"/>
                    <a:pt x="127" y="49"/>
                    <a:pt x="126" y="49"/>
                  </a:cubicBezTo>
                  <a:cubicBezTo>
                    <a:pt x="119" y="49"/>
                    <a:pt x="119" y="49"/>
                    <a:pt x="119" y="49"/>
                  </a:cubicBezTo>
                  <a:cubicBezTo>
                    <a:pt x="119" y="24"/>
                    <a:pt x="119" y="24"/>
                    <a:pt x="119" y="24"/>
                  </a:cubicBezTo>
                  <a:cubicBezTo>
                    <a:pt x="119" y="23"/>
                    <a:pt x="118" y="22"/>
                    <a:pt x="117" y="22"/>
                  </a:cubicBezTo>
                  <a:cubicBezTo>
                    <a:pt x="110" y="22"/>
                    <a:pt x="110" y="22"/>
                    <a:pt x="110" y="22"/>
                  </a:cubicBezTo>
                  <a:cubicBezTo>
                    <a:pt x="110" y="1"/>
                    <a:pt x="110" y="1"/>
                    <a:pt x="110" y="1"/>
                  </a:cubicBezTo>
                  <a:cubicBezTo>
                    <a:pt x="110" y="0"/>
                    <a:pt x="109" y="0"/>
                    <a:pt x="108" y="0"/>
                  </a:cubicBezTo>
                  <a:cubicBezTo>
                    <a:pt x="88" y="0"/>
                    <a:pt x="88" y="0"/>
                    <a:pt x="88" y="0"/>
                  </a:cubicBezTo>
                  <a:cubicBezTo>
                    <a:pt x="87" y="0"/>
                    <a:pt x="86" y="0"/>
                    <a:pt x="86" y="1"/>
                  </a:cubicBezTo>
                  <a:cubicBezTo>
                    <a:pt x="86" y="22"/>
                    <a:pt x="86" y="22"/>
                    <a:pt x="86" y="22"/>
                  </a:cubicBezTo>
                  <a:cubicBezTo>
                    <a:pt x="34" y="22"/>
                    <a:pt x="34" y="22"/>
                    <a:pt x="34" y="22"/>
                  </a:cubicBezTo>
                  <a:cubicBezTo>
                    <a:pt x="33" y="22"/>
                    <a:pt x="32" y="23"/>
                    <a:pt x="32" y="24"/>
                  </a:cubicBezTo>
                  <a:cubicBezTo>
                    <a:pt x="32" y="49"/>
                    <a:pt x="32" y="49"/>
                    <a:pt x="32" y="49"/>
                  </a:cubicBezTo>
                  <a:cubicBezTo>
                    <a:pt x="2" y="49"/>
                    <a:pt x="2" y="49"/>
                    <a:pt x="2" y="49"/>
                  </a:cubicBezTo>
                  <a:cubicBezTo>
                    <a:pt x="1" y="49"/>
                    <a:pt x="1" y="50"/>
                    <a:pt x="0" y="50"/>
                  </a:cubicBezTo>
                  <a:cubicBezTo>
                    <a:pt x="0" y="51"/>
                    <a:pt x="0" y="52"/>
                    <a:pt x="0" y="52"/>
                  </a:cubicBezTo>
                  <a:cubicBezTo>
                    <a:pt x="29" y="91"/>
                    <a:pt x="29" y="91"/>
                    <a:pt x="29" y="91"/>
                  </a:cubicBezTo>
                  <a:cubicBezTo>
                    <a:pt x="29" y="91"/>
                    <a:pt x="29" y="92"/>
                    <a:pt x="30" y="92"/>
                  </a:cubicBezTo>
                  <a:cubicBezTo>
                    <a:pt x="116" y="92"/>
                    <a:pt x="116" y="92"/>
                    <a:pt x="116" y="92"/>
                  </a:cubicBezTo>
                  <a:cubicBezTo>
                    <a:pt x="117" y="92"/>
                    <a:pt x="118" y="91"/>
                    <a:pt x="118" y="90"/>
                  </a:cubicBezTo>
                  <a:cubicBezTo>
                    <a:pt x="128" y="52"/>
                    <a:pt x="128" y="52"/>
                    <a:pt x="128" y="52"/>
                  </a:cubicBezTo>
                  <a:cubicBezTo>
                    <a:pt x="128" y="51"/>
                    <a:pt x="128" y="50"/>
                    <a:pt x="128" y="50"/>
                  </a:cubicBezTo>
                  <a:close/>
                  <a:moveTo>
                    <a:pt x="106" y="3"/>
                  </a:moveTo>
                  <a:cubicBezTo>
                    <a:pt x="106" y="11"/>
                    <a:pt x="106" y="11"/>
                    <a:pt x="106" y="11"/>
                  </a:cubicBezTo>
                  <a:cubicBezTo>
                    <a:pt x="89" y="11"/>
                    <a:pt x="89" y="11"/>
                    <a:pt x="89" y="11"/>
                  </a:cubicBezTo>
                  <a:cubicBezTo>
                    <a:pt x="89" y="3"/>
                    <a:pt x="89" y="3"/>
                    <a:pt x="89" y="3"/>
                  </a:cubicBezTo>
                  <a:lnTo>
                    <a:pt x="106" y="3"/>
                  </a:lnTo>
                  <a:close/>
                  <a:moveTo>
                    <a:pt x="36" y="25"/>
                  </a:moveTo>
                  <a:cubicBezTo>
                    <a:pt x="88" y="25"/>
                    <a:pt x="88" y="25"/>
                    <a:pt x="88" y="25"/>
                  </a:cubicBezTo>
                  <a:cubicBezTo>
                    <a:pt x="88" y="25"/>
                    <a:pt x="89" y="25"/>
                    <a:pt x="89" y="24"/>
                  </a:cubicBezTo>
                  <a:cubicBezTo>
                    <a:pt x="89" y="14"/>
                    <a:pt x="89" y="14"/>
                    <a:pt x="89" y="14"/>
                  </a:cubicBezTo>
                  <a:cubicBezTo>
                    <a:pt x="106" y="14"/>
                    <a:pt x="106" y="14"/>
                    <a:pt x="106" y="14"/>
                  </a:cubicBezTo>
                  <a:cubicBezTo>
                    <a:pt x="106" y="24"/>
                    <a:pt x="106" y="24"/>
                    <a:pt x="106" y="24"/>
                  </a:cubicBezTo>
                  <a:cubicBezTo>
                    <a:pt x="106" y="25"/>
                    <a:pt x="107" y="25"/>
                    <a:pt x="108" y="25"/>
                  </a:cubicBezTo>
                  <a:cubicBezTo>
                    <a:pt x="116" y="25"/>
                    <a:pt x="116" y="25"/>
                    <a:pt x="116" y="25"/>
                  </a:cubicBezTo>
                  <a:cubicBezTo>
                    <a:pt x="116" y="49"/>
                    <a:pt x="116" y="49"/>
                    <a:pt x="116" y="49"/>
                  </a:cubicBezTo>
                  <a:cubicBezTo>
                    <a:pt x="36" y="49"/>
                    <a:pt x="36" y="49"/>
                    <a:pt x="36" y="49"/>
                  </a:cubicBezTo>
                  <a:lnTo>
                    <a:pt x="36" y="25"/>
                  </a:lnTo>
                  <a:close/>
                  <a:moveTo>
                    <a:pt x="115" y="88"/>
                  </a:moveTo>
                  <a:cubicBezTo>
                    <a:pt x="31" y="88"/>
                    <a:pt x="31" y="88"/>
                    <a:pt x="31" y="88"/>
                  </a:cubicBezTo>
                  <a:cubicBezTo>
                    <a:pt x="5" y="53"/>
                    <a:pt x="5" y="53"/>
                    <a:pt x="5" y="53"/>
                  </a:cubicBezTo>
                  <a:cubicBezTo>
                    <a:pt x="34" y="53"/>
                    <a:pt x="34" y="53"/>
                    <a:pt x="34" y="53"/>
                  </a:cubicBezTo>
                  <a:cubicBezTo>
                    <a:pt x="117" y="53"/>
                    <a:pt x="117" y="53"/>
                    <a:pt x="117" y="53"/>
                  </a:cubicBezTo>
                  <a:cubicBezTo>
                    <a:pt x="124" y="53"/>
                    <a:pt x="124" y="53"/>
                    <a:pt x="124" y="53"/>
                  </a:cubicBezTo>
                  <a:lnTo>
                    <a:pt x="115" y="8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68" name="Freeform 194">
              <a:extLst>
                <a:ext uri="{FF2B5EF4-FFF2-40B4-BE49-F238E27FC236}">
                  <a16:creationId xmlns:a16="http://schemas.microsoft.com/office/drawing/2014/main" id="{5306BBDF-02E8-41C5-9E97-0BAD06415BBA}"/>
                </a:ext>
              </a:extLst>
            </p:cNvPr>
            <p:cNvSpPr>
              <a:spLocks noEditPoints="1"/>
            </p:cNvSpPr>
            <p:nvPr/>
          </p:nvSpPr>
          <p:spPr bwMode="auto">
            <a:xfrm>
              <a:off x="2392363" y="6350000"/>
              <a:ext cx="61913" cy="61913"/>
            </a:xfrm>
            <a:custGeom>
              <a:avLst/>
              <a:gdLst>
                <a:gd name="T0" fmla="*/ 8 w 16"/>
                <a:gd name="T1" fmla="*/ 0 h 16"/>
                <a:gd name="T2" fmla="*/ 0 w 16"/>
                <a:gd name="T3" fmla="*/ 8 h 16"/>
                <a:gd name="T4" fmla="*/ 8 w 16"/>
                <a:gd name="T5" fmla="*/ 16 h 16"/>
                <a:gd name="T6" fmla="*/ 16 w 16"/>
                <a:gd name="T7" fmla="*/ 8 h 16"/>
                <a:gd name="T8" fmla="*/ 8 w 16"/>
                <a:gd name="T9" fmla="*/ 0 h 16"/>
                <a:gd name="T10" fmla="*/ 8 w 16"/>
                <a:gd name="T11" fmla="*/ 13 h 16"/>
                <a:gd name="T12" fmla="*/ 3 w 16"/>
                <a:gd name="T13" fmla="*/ 8 h 16"/>
                <a:gd name="T14" fmla="*/ 8 w 16"/>
                <a:gd name="T15" fmla="*/ 4 h 16"/>
                <a:gd name="T16" fmla="*/ 12 w 16"/>
                <a:gd name="T17" fmla="*/ 8 h 16"/>
                <a:gd name="T18" fmla="*/ 8 w 16"/>
                <a:gd name="T1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3" y="0"/>
                    <a:pt x="0" y="4"/>
                    <a:pt x="0" y="8"/>
                  </a:cubicBezTo>
                  <a:cubicBezTo>
                    <a:pt x="0" y="13"/>
                    <a:pt x="3" y="16"/>
                    <a:pt x="8" y="16"/>
                  </a:cubicBezTo>
                  <a:cubicBezTo>
                    <a:pt x="12" y="16"/>
                    <a:pt x="16" y="13"/>
                    <a:pt x="16" y="8"/>
                  </a:cubicBezTo>
                  <a:cubicBezTo>
                    <a:pt x="16" y="4"/>
                    <a:pt x="12" y="0"/>
                    <a:pt x="8" y="0"/>
                  </a:cubicBezTo>
                  <a:close/>
                  <a:moveTo>
                    <a:pt x="8" y="13"/>
                  </a:moveTo>
                  <a:cubicBezTo>
                    <a:pt x="5" y="13"/>
                    <a:pt x="3" y="11"/>
                    <a:pt x="3" y="8"/>
                  </a:cubicBezTo>
                  <a:cubicBezTo>
                    <a:pt x="3" y="6"/>
                    <a:pt x="5" y="4"/>
                    <a:pt x="8" y="4"/>
                  </a:cubicBezTo>
                  <a:cubicBezTo>
                    <a:pt x="10" y="4"/>
                    <a:pt x="12" y="6"/>
                    <a:pt x="12" y="8"/>
                  </a:cubicBezTo>
                  <a:cubicBezTo>
                    <a:pt x="12" y="11"/>
                    <a:pt x="10" y="13"/>
                    <a:pt x="8"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69" name="Freeform 195">
              <a:extLst>
                <a:ext uri="{FF2B5EF4-FFF2-40B4-BE49-F238E27FC236}">
                  <a16:creationId xmlns:a16="http://schemas.microsoft.com/office/drawing/2014/main" id="{03D0EE2A-CC74-4590-98F2-CCEE6E09A4CC}"/>
                </a:ext>
              </a:extLst>
            </p:cNvPr>
            <p:cNvSpPr>
              <a:spLocks noEditPoints="1"/>
            </p:cNvSpPr>
            <p:nvPr/>
          </p:nvSpPr>
          <p:spPr bwMode="auto">
            <a:xfrm>
              <a:off x="2473326" y="6350000"/>
              <a:ext cx="61913" cy="61913"/>
            </a:xfrm>
            <a:custGeom>
              <a:avLst/>
              <a:gdLst>
                <a:gd name="T0" fmla="*/ 8 w 16"/>
                <a:gd name="T1" fmla="*/ 0 h 16"/>
                <a:gd name="T2" fmla="*/ 0 w 16"/>
                <a:gd name="T3" fmla="*/ 8 h 16"/>
                <a:gd name="T4" fmla="*/ 8 w 16"/>
                <a:gd name="T5" fmla="*/ 16 h 16"/>
                <a:gd name="T6" fmla="*/ 16 w 16"/>
                <a:gd name="T7" fmla="*/ 8 h 16"/>
                <a:gd name="T8" fmla="*/ 8 w 16"/>
                <a:gd name="T9" fmla="*/ 0 h 16"/>
                <a:gd name="T10" fmla="*/ 8 w 16"/>
                <a:gd name="T11" fmla="*/ 13 h 16"/>
                <a:gd name="T12" fmla="*/ 4 w 16"/>
                <a:gd name="T13" fmla="*/ 8 h 16"/>
                <a:gd name="T14" fmla="*/ 8 w 16"/>
                <a:gd name="T15" fmla="*/ 4 h 16"/>
                <a:gd name="T16" fmla="*/ 13 w 16"/>
                <a:gd name="T17" fmla="*/ 8 h 16"/>
                <a:gd name="T18" fmla="*/ 8 w 16"/>
                <a:gd name="T1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4" y="0"/>
                    <a:pt x="0" y="4"/>
                    <a:pt x="0" y="8"/>
                  </a:cubicBezTo>
                  <a:cubicBezTo>
                    <a:pt x="0" y="13"/>
                    <a:pt x="4" y="16"/>
                    <a:pt x="8" y="16"/>
                  </a:cubicBezTo>
                  <a:cubicBezTo>
                    <a:pt x="13" y="16"/>
                    <a:pt x="16" y="13"/>
                    <a:pt x="16" y="8"/>
                  </a:cubicBezTo>
                  <a:cubicBezTo>
                    <a:pt x="16" y="4"/>
                    <a:pt x="13" y="0"/>
                    <a:pt x="8" y="0"/>
                  </a:cubicBezTo>
                  <a:close/>
                  <a:moveTo>
                    <a:pt x="8" y="13"/>
                  </a:moveTo>
                  <a:cubicBezTo>
                    <a:pt x="6" y="13"/>
                    <a:pt x="4" y="11"/>
                    <a:pt x="4" y="8"/>
                  </a:cubicBezTo>
                  <a:cubicBezTo>
                    <a:pt x="4" y="6"/>
                    <a:pt x="6" y="4"/>
                    <a:pt x="8" y="4"/>
                  </a:cubicBezTo>
                  <a:cubicBezTo>
                    <a:pt x="11" y="4"/>
                    <a:pt x="13" y="6"/>
                    <a:pt x="13" y="8"/>
                  </a:cubicBezTo>
                  <a:cubicBezTo>
                    <a:pt x="13" y="11"/>
                    <a:pt x="11" y="13"/>
                    <a:pt x="8"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grpSp>
    </p:spTree>
    <p:extLst>
      <p:ext uri="{BB962C8B-B14F-4D97-AF65-F5344CB8AC3E}">
        <p14:creationId xmlns:p14="http://schemas.microsoft.com/office/powerpoint/2010/main" val="4134273308"/>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701799"/>
            <a:ext cx="10782617" cy="4495801"/>
          </a:xfrm>
        </p:spPr>
        <p:txBody>
          <a:bodyPr/>
          <a:lstStyle/>
          <a:p>
            <a:r>
              <a:rPr lang="en-AU" dirty="0">
                <a:solidFill>
                  <a:schemeClr val="bg1">
                    <a:lumMod val="95000"/>
                  </a:schemeClr>
                </a:solidFill>
              </a:rPr>
              <a:t>Q5.</a:t>
            </a:r>
            <a:br>
              <a:rPr lang="en-AU" dirty="0">
                <a:solidFill>
                  <a:schemeClr val="bg1">
                    <a:lumMod val="95000"/>
                  </a:schemeClr>
                </a:solidFill>
              </a:rPr>
            </a:br>
            <a:r>
              <a:rPr lang="en-AU" sz="5400" dirty="0">
                <a:solidFill>
                  <a:schemeClr val="bg1">
                    <a:lumMod val="95000"/>
                  </a:schemeClr>
                </a:solidFill>
              </a:rPr>
              <a:t>Why can micro-credentials accelerate employment? </a:t>
            </a:r>
            <a:endParaRPr lang="en-US" dirty="0">
              <a:solidFill>
                <a:schemeClr val="bg1">
                  <a:lumMod val="95000"/>
                </a:schemeClr>
              </a:solidFill>
            </a:endParaRPr>
          </a:p>
        </p:txBody>
      </p:sp>
    </p:spTree>
    <p:extLst>
      <p:ext uri="{BB962C8B-B14F-4D97-AF65-F5344CB8AC3E}">
        <p14:creationId xmlns:p14="http://schemas.microsoft.com/office/powerpoint/2010/main" val="1189910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701799"/>
            <a:ext cx="10519727" cy="4495801"/>
          </a:xfrm>
        </p:spPr>
        <p:txBody>
          <a:bodyPr/>
          <a:lstStyle/>
          <a:p>
            <a:r>
              <a:rPr lang="en-AU" sz="4800" dirty="0">
                <a:solidFill>
                  <a:schemeClr val="bg1">
                    <a:lumMod val="95000"/>
                  </a:schemeClr>
                </a:solidFill>
              </a:rPr>
              <a:t>Q1.</a:t>
            </a:r>
            <a:br>
              <a:rPr lang="en-AU" sz="4800" dirty="0">
                <a:solidFill>
                  <a:schemeClr val="bg1">
                    <a:lumMod val="95000"/>
                  </a:schemeClr>
                </a:solidFill>
              </a:rPr>
            </a:br>
            <a:r>
              <a:rPr lang="en-AU" sz="4800" dirty="0">
                <a:solidFill>
                  <a:schemeClr val="bg1">
                    <a:lumMod val="95000"/>
                  </a:schemeClr>
                </a:solidFill>
              </a:rPr>
              <a:t>In what way has Coronavirus brought the “future early”?</a:t>
            </a:r>
            <a:endParaRPr lang="en-US" sz="4800" dirty="0">
              <a:solidFill>
                <a:schemeClr val="bg1">
                  <a:lumMod val="95000"/>
                </a:schemeClr>
              </a:solidFill>
            </a:endParaRPr>
          </a:p>
        </p:txBody>
      </p:sp>
    </p:spTree>
    <p:extLst>
      <p:ext uri="{BB962C8B-B14F-4D97-AF65-F5344CB8AC3E}">
        <p14:creationId xmlns:p14="http://schemas.microsoft.com/office/powerpoint/2010/main" val="16743652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032BDADE-3E65-4FE7-9942-3F41A443E3EE}"/>
              </a:ext>
            </a:extLst>
          </p:cNvPr>
          <p:cNvPicPr>
            <a:picLocks noChangeAspect="1"/>
          </p:cNvPicPr>
          <p:nvPr/>
        </p:nvPicPr>
        <p:blipFill>
          <a:blip r:embed="rId3"/>
          <a:stretch>
            <a:fillRect/>
          </a:stretch>
        </p:blipFill>
        <p:spPr>
          <a:xfrm>
            <a:off x="3492940" y="2177886"/>
            <a:ext cx="5106481" cy="3135798"/>
          </a:xfrm>
          <a:prstGeom prst="rect">
            <a:avLst/>
          </a:prstGeom>
        </p:spPr>
      </p:pic>
      <p:sp>
        <p:nvSpPr>
          <p:cNvPr id="19" name="Title 1"/>
          <p:cNvSpPr txBox="1">
            <a:spLocks/>
          </p:cNvSpPr>
          <p:nvPr/>
        </p:nvSpPr>
        <p:spPr>
          <a:xfrm>
            <a:off x="465232" y="497617"/>
            <a:ext cx="11462016" cy="685852"/>
          </a:xfrm>
          <a:prstGeom prst="rect">
            <a:avLst/>
          </a:prstGeom>
        </p:spPr>
        <p:txBody>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nSpc>
                <a:spcPct val="100000"/>
              </a:lnSpc>
            </a:pPr>
            <a:r>
              <a:rPr lang="en-US" sz="3184" b="1" dirty="0">
                <a:solidFill>
                  <a:srgbClr val="1CB0F0"/>
                </a:solidFill>
                <a:latin typeface="Raleway SemiBold" panose="020B0703030101060003" pitchFamily="34" charset="0"/>
                <a:ea typeface="Arial" charset="0"/>
                <a:cs typeface="Arial" charset="0"/>
              </a:rPr>
              <a:t>Micro-credentials </a:t>
            </a:r>
            <a:r>
              <a:rPr lang="en-US" sz="3184" b="1" dirty="0">
                <a:solidFill>
                  <a:schemeClr val="bg2">
                    <a:lumMod val="25000"/>
                  </a:schemeClr>
                </a:solidFill>
                <a:latin typeface="Raleway SemiBold" panose="020B0703030101060003" pitchFamily="34" charset="0"/>
                <a:ea typeface="Arial" charset="0"/>
                <a:cs typeface="Arial" charset="0"/>
              </a:rPr>
              <a:t>confirm what you did, when, </a:t>
            </a:r>
            <a:br>
              <a:rPr lang="en-US" sz="3184" b="1" dirty="0">
                <a:solidFill>
                  <a:schemeClr val="bg2">
                    <a:lumMod val="25000"/>
                  </a:schemeClr>
                </a:solidFill>
                <a:latin typeface="Raleway SemiBold" panose="020B0703030101060003" pitchFamily="34" charset="0"/>
                <a:ea typeface="Arial" charset="0"/>
                <a:cs typeface="Arial" charset="0"/>
              </a:rPr>
            </a:br>
            <a:r>
              <a:rPr lang="en-US" sz="3184" b="1" dirty="0">
                <a:solidFill>
                  <a:schemeClr val="bg2">
                    <a:lumMod val="25000"/>
                  </a:schemeClr>
                </a:solidFill>
                <a:latin typeface="Raleway SemiBold" panose="020B0703030101060003" pitchFamily="34" charset="0"/>
                <a:ea typeface="Arial" charset="0"/>
                <a:cs typeface="Arial" charset="0"/>
              </a:rPr>
              <a:t>and who confirmed your status</a:t>
            </a:r>
            <a:endParaRPr lang="en-US" sz="3184" dirty="0">
              <a:solidFill>
                <a:schemeClr val="bg2">
                  <a:lumMod val="25000"/>
                </a:schemeClr>
              </a:solidFill>
              <a:latin typeface="Raleway SemiBold" panose="020B0703030101060003" pitchFamily="34" charset="0"/>
              <a:ea typeface="Arial" charset="0"/>
              <a:cs typeface="Arial" charset="0"/>
            </a:endParaRPr>
          </a:p>
        </p:txBody>
      </p:sp>
      <p:grpSp>
        <p:nvGrpSpPr>
          <p:cNvPr id="21" name="Group 20">
            <a:extLst>
              <a:ext uri="{FF2B5EF4-FFF2-40B4-BE49-F238E27FC236}">
                <a16:creationId xmlns:a16="http://schemas.microsoft.com/office/drawing/2014/main" id="{B3817294-333F-4317-BA36-D808934E662D}"/>
              </a:ext>
            </a:extLst>
          </p:cNvPr>
          <p:cNvGrpSpPr/>
          <p:nvPr/>
        </p:nvGrpSpPr>
        <p:grpSpPr>
          <a:xfrm>
            <a:off x="472005" y="1700994"/>
            <a:ext cx="11553724" cy="5018508"/>
            <a:chOff x="458449" y="1732951"/>
            <a:chExt cx="11553724" cy="5018508"/>
          </a:xfrm>
        </p:grpSpPr>
        <p:sp>
          <p:nvSpPr>
            <p:cNvPr id="16" name="Rectangle 15">
              <a:extLst>
                <a:ext uri="{FF2B5EF4-FFF2-40B4-BE49-F238E27FC236}">
                  <a16:creationId xmlns:a16="http://schemas.microsoft.com/office/drawing/2014/main" id="{3251650E-6920-4D7A-93FA-4256CA2BFCDB}"/>
                </a:ext>
              </a:extLst>
            </p:cNvPr>
            <p:cNvSpPr/>
            <p:nvPr/>
          </p:nvSpPr>
          <p:spPr>
            <a:xfrm>
              <a:off x="3958632" y="6417026"/>
              <a:ext cx="4257809" cy="3344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000">
                <a:latin typeface="Raleway" panose="020B0503030101060003" pitchFamily="34" charset="0"/>
              </a:endParaRPr>
            </a:p>
          </p:txBody>
        </p:sp>
        <p:sp>
          <p:nvSpPr>
            <p:cNvPr id="7" name="Rectangle 6"/>
            <p:cNvSpPr/>
            <p:nvPr/>
          </p:nvSpPr>
          <p:spPr>
            <a:xfrm>
              <a:off x="465232" y="1774756"/>
              <a:ext cx="2360459" cy="1077218"/>
            </a:xfrm>
            <a:prstGeom prst="rect">
              <a:avLst/>
            </a:prstGeom>
          </p:spPr>
          <p:txBody>
            <a:bodyPr wrap="square">
              <a:spAutoFit/>
            </a:bodyPr>
            <a:lstStyle/>
            <a:p>
              <a:pPr>
                <a:defRPr/>
              </a:pPr>
              <a:r>
                <a:rPr lang="en-US" sz="1600" b="1" dirty="0">
                  <a:solidFill>
                    <a:srgbClr val="000000"/>
                  </a:solidFill>
                  <a:latin typeface="Raleway" panose="020B0503030101060003" pitchFamily="34" charset="0"/>
                  <a:ea typeface="Source Sans Pro" panose="020B0503030403020204" pitchFamily="34" charset="0"/>
                  <a:cs typeface="Arial Narrow Regular" charset="0"/>
                </a:rPr>
                <a:t>Digital emblem </a:t>
              </a:r>
              <a:r>
                <a:rPr lang="en-US" sz="1600" dirty="0">
                  <a:solidFill>
                    <a:srgbClr val="000000"/>
                  </a:solidFill>
                  <a:latin typeface="Raleway" panose="020B0503030101060003" pitchFamily="34" charset="0"/>
                  <a:ea typeface="Source Sans Pro" panose="020B0503030403020204" pitchFamily="34" charset="0"/>
                  <a:cs typeface="Arial Narrow Regular" charset="0"/>
                </a:rPr>
                <a:t>which provides timely symbol of capability or achievements</a:t>
              </a:r>
            </a:p>
          </p:txBody>
        </p:sp>
        <p:cxnSp>
          <p:nvCxnSpPr>
            <p:cNvPr id="12" name="Straight Arrow Connector 11"/>
            <p:cNvCxnSpPr>
              <a:cxnSpLocks/>
            </p:cNvCxnSpPr>
            <p:nvPr/>
          </p:nvCxnSpPr>
          <p:spPr bwMode="auto">
            <a:xfrm>
              <a:off x="2709059" y="2300602"/>
              <a:ext cx="945513" cy="603547"/>
            </a:xfrm>
            <a:prstGeom prst="straightConnector1">
              <a:avLst/>
            </a:prstGeom>
            <a:solidFill>
              <a:srgbClr val="33CCFF"/>
            </a:solidFill>
            <a:ln w="31750" cap="flat" cmpd="sng" algn="ctr">
              <a:solidFill>
                <a:srgbClr val="C00000"/>
              </a:solidFill>
              <a:prstDash val="solid"/>
              <a:round/>
              <a:headEnd type="none" w="med" len="med"/>
              <a:tailEnd type="triangle"/>
            </a:ln>
            <a:effectLst/>
          </p:spPr>
        </p:cxnSp>
        <p:sp>
          <p:nvSpPr>
            <p:cNvPr id="13" name="Rectangle 12"/>
            <p:cNvSpPr/>
            <p:nvPr/>
          </p:nvSpPr>
          <p:spPr>
            <a:xfrm>
              <a:off x="458449" y="3608562"/>
              <a:ext cx="2360457" cy="1077218"/>
            </a:xfrm>
            <a:prstGeom prst="rect">
              <a:avLst/>
            </a:prstGeom>
          </p:spPr>
          <p:txBody>
            <a:bodyPr wrap="square">
              <a:spAutoFit/>
            </a:bodyPr>
            <a:lstStyle/>
            <a:p>
              <a:pPr>
                <a:defRPr/>
              </a:pPr>
              <a:r>
                <a:rPr lang="en-US" sz="1600" dirty="0">
                  <a:solidFill>
                    <a:srgbClr val="000000"/>
                  </a:solidFill>
                  <a:latin typeface="Raleway" panose="020B0503030101060003" pitchFamily="34" charset="0"/>
                  <a:ea typeface="Source Sans Pro" panose="020B0503030403020204" pitchFamily="34" charset="0"/>
                  <a:cs typeface="Arial Narrow Regular" charset="0"/>
                </a:rPr>
                <a:t>Contains </a:t>
              </a:r>
              <a:r>
                <a:rPr lang="en-US" sz="1600" b="1" dirty="0">
                  <a:solidFill>
                    <a:srgbClr val="000000"/>
                  </a:solidFill>
                  <a:latin typeface="Raleway" panose="020B0503030101060003" pitchFamily="34" charset="0"/>
                  <a:ea typeface="Source Sans Pro" panose="020B0503030403020204" pitchFamily="34" charset="0"/>
                  <a:cs typeface="Arial Narrow Regular" charset="0"/>
                </a:rPr>
                <a:t>metadata</a:t>
              </a:r>
              <a:r>
                <a:rPr lang="en-US" sz="1600" dirty="0">
                  <a:solidFill>
                    <a:srgbClr val="000000"/>
                  </a:solidFill>
                  <a:latin typeface="Raleway" panose="020B0503030101060003" pitchFamily="34" charset="0"/>
                  <a:ea typeface="Source Sans Pro" panose="020B0503030403020204" pitchFamily="34" charset="0"/>
                  <a:cs typeface="Arial Narrow Regular" charset="0"/>
                </a:rPr>
                <a:t> with tags confirming outcomes and level of proficiency</a:t>
              </a:r>
            </a:p>
          </p:txBody>
        </p:sp>
        <p:sp>
          <p:nvSpPr>
            <p:cNvPr id="18" name="Rectangle 17"/>
            <p:cNvSpPr/>
            <p:nvPr/>
          </p:nvSpPr>
          <p:spPr>
            <a:xfrm>
              <a:off x="8865011" y="3404830"/>
              <a:ext cx="2820760" cy="954107"/>
            </a:xfrm>
            <a:prstGeom prst="rect">
              <a:avLst/>
            </a:prstGeom>
          </p:spPr>
          <p:txBody>
            <a:bodyPr wrap="square">
              <a:spAutoFit/>
            </a:bodyPr>
            <a:lstStyle/>
            <a:p>
              <a:pPr>
                <a:defRPr/>
              </a:pPr>
              <a:r>
                <a:rPr lang="en-US" sz="1400" b="1" dirty="0">
                  <a:solidFill>
                    <a:srgbClr val="000000"/>
                  </a:solidFill>
                  <a:latin typeface="Raleway" panose="020B0503030101060003" pitchFamily="34" charset="0"/>
                  <a:ea typeface="Source Sans Pro" panose="020B0503030403020204" pitchFamily="34" charset="0"/>
                  <a:cs typeface="Arial Narrow Regular" charset="0"/>
                </a:rPr>
                <a:t>Personal &amp; digital: </a:t>
              </a:r>
              <a:r>
                <a:rPr lang="en-US" sz="1400" dirty="0">
                  <a:solidFill>
                    <a:srgbClr val="000000"/>
                  </a:solidFill>
                  <a:latin typeface="Raleway" panose="020B0503030101060003" pitchFamily="34" charset="0"/>
                  <a:ea typeface="Source Sans Pro" panose="020B0503030403020204" pitchFamily="34" charset="0"/>
                  <a:cs typeface="Arial Narrow Regular" charset="0"/>
                </a:rPr>
                <a:t>you can distribute badge with </a:t>
              </a:r>
              <a:r>
                <a:rPr lang="en-US" sz="1200" dirty="0">
                  <a:solidFill>
                    <a:srgbClr val="000000"/>
                  </a:solidFill>
                  <a:latin typeface="Raleway" panose="020B0503030101060003" pitchFamily="34" charset="0"/>
                  <a:ea typeface="Source Sans Pro" panose="020B0503030403020204" pitchFamily="34" charset="0"/>
                  <a:cs typeface="Arial Narrow Regular" charset="0"/>
                </a:rPr>
                <a:t>metadata</a:t>
              </a:r>
              <a:r>
                <a:rPr lang="en-US" sz="1400" dirty="0">
                  <a:solidFill>
                    <a:srgbClr val="000000"/>
                  </a:solidFill>
                  <a:latin typeface="Raleway" panose="020B0503030101060003" pitchFamily="34" charset="0"/>
                  <a:ea typeface="Source Sans Pro" panose="020B0503030403020204" pitchFamily="34" charset="0"/>
                  <a:cs typeface="Arial Narrow Regular" charset="0"/>
                </a:rPr>
                <a:t> on social media: LinkedIn, Twitter, FB, blogs</a:t>
              </a:r>
            </a:p>
          </p:txBody>
        </p:sp>
        <p:cxnSp>
          <p:nvCxnSpPr>
            <p:cNvPr id="22" name="Straight Arrow Connector 21"/>
            <p:cNvCxnSpPr>
              <a:cxnSpLocks/>
            </p:cNvCxnSpPr>
            <p:nvPr/>
          </p:nvCxnSpPr>
          <p:spPr bwMode="auto">
            <a:xfrm flipV="1">
              <a:off x="2825691" y="4205905"/>
              <a:ext cx="2070316" cy="33500"/>
            </a:xfrm>
            <a:prstGeom prst="straightConnector1">
              <a:avLst/>
            </a:prstGeom>
            <a:solidFill>
              <a:srgbClr val="33CCFF"/>
            </a:solidFill>
            <a:ln w="31750" cap="flat" cmpd="sng" algn="ctr">
              <a:solidFill>
                <a:srgbClr val="C00000"/>
              </a:solidFill>
              <a:prstDash val="solid"/>
              <a:round/>
              <a:headEnd type="none" w="med" len="med"/>
              <a:tailEnd type="triangle"/>
            </a:ln>
            <a:effectLst/>
          </p:spPr>
        </p:cxnSp>
        <p:sp>
          <p:nvSpPr>
            <p:cNvPr id="23" name="Rectangle 22"/>
            <p:cNvSpPr/>
            <p:nvPr/>
          </p:nvSpPr>
          <p:spPr>
            <a:xfrm>
              <a:off x="8865011" y="4599516"/>
              <a:ext cx="2813975" cy="738664"/>
            </a:xfrm>
            <a:prstGeom prst="rect">
              <a:avLst/>
            </a:prstGeom>
          </p:spPr>
          <p:txBody>
            <a:bodyPr wrap="square">
              <a:spAutoFit/>
            </a:bodyPr>
            <a:lstStyle/>
            <a:p>
              <a:r>
                <a:rPr lang="en-US" sz="1400" dirty="0">
                  <a:solidFill>
                    <a:srgbClr val="000000"/>
                  </a:solidFill>
                  <a:latin typeface="Raleway" panose="020B0503030101060003" pitchFamily="34" charset="0"/>
                  <a:ea typeface="Source Sans Pro" panose="020B0503030403020204" pitchFamily="34" charset="0"/>
                  <a:cs typeface="Arial Narrow Regular" charset="0"/>
                </a:rPr>
                <a:t>Tethered to who issued credential to </a:t>
              </a:r>
              <a:r>
                <a:rPr lang="en-US" sz="1400" b="1" dirty="0">
                  <a:solidFill>
                    <a:srgbClr val="000000"/>
                  </a:solidFill>
                  <a:latin typeface="Raleway" panose="020B0503030101060003" pitchFamily="34" charset="0"/>
                  <a:ea typeface="Source Sans Pro" panose="020B0503030403020204" pitchFamily="34" charset="0"/>
                  <a:cs typeface="Arial Narrow Regular" charset="0"/>
                </a:rPr>
                <a:t>validate and verify </a:t>
              </a:r>
              <a:r>
                <a:rPr lang="en-US" sz="1400" dirty="0">
                  <a:solidFill>
                    <a:srgbClr val="000000"/>
                  </a:solidFill>
                  <a:latin typeface="Raleway" panose="020B0503030101060003" pitchFamily="34" charset="0"/>
                  <a:ea typeface="Source Sans Pro" panose="020B0503030403020204" pitchFamily="34" charset="0"/>
                  <a:cs typeface="Arial Narrow Regular" charset="0"/>
                </a:rPr>
                <a:t>achievement</a:t>
              </a:r>
            </a:p>
          </p:txBody>
        </p:sp>
        <p:sp>
          <p:nvSpPr>
            <p:cNvPr id="27" name="Rectangle 26"/>
            <p:cNvSpPr/>
            <p:nvPr/>
          </p:nvSpPr>
          <p:spPr>
            <a:xfrm>
              <a:off x="472005" y="5059065"/>
              <a:ext cx="2526545" cy="830997"/>
            </a:xfrm>
            <a:prstGeom prst="rect">
              <a:avLst/>
            </a:prstGeom>
          </p:spPr>
          <p:txBody>
            <a:bodyPr wrap="square">
              <a:spAutoFit/>
            </a:bodyPr>
            <a:lstStyle/>
            <a:p>
              <a:pPr>
                <a:defRPr/>
              </a:pPr>
              <a:r>
                <a:rPr lang="en-US" sz="1600" dirty="0">
                  <a:solidFill>
                    <a:srgbClr val="000000"/>
                  </a:solidFill>
                  <a:latin typeface="Raleway" panose="020B0503030101060003" pitchFamily="34" charset="0"/>
                  <a:ea typeface="Source Sans Pro" panose="020B0503030403020204" pitchFamily="34" charset="0"/>
                  <a:cs typeface="Arial Narrow Regular" charset="0"/>
                </a:rPr>
                <a:t>Provides a </a:t>
              </a:r>
              <a:r>
                <a:rPr lang="en-US" sz="1600" b="1" dirty="0">
                  <a:solidFill>
                    <a:srgbClr val="000000"/>
                  </a:solidFill>
                  <a:latin typeface="Raleway" panose="020B0503030101060003" pitchFamily="34" charset="0"/>
                  <a:ea typeface="Source Sans Pro" panose="020B0503030403020204" pitchFamily="34" charset="0"/>
                  <a:cs typeface="Arial Narrow Regular" charset="0"/>
                </a:rPr>
                <a:t>progression</a:t>
              </a:r>
              <a:r>
                <a:rPr lang="en-US" sz="1600" dirty="0">
                  <a:solidFill>
                    <a:srgbClr val="000000"/>
                  </a:solidFill>
                  <a:latin typeface="Raleway" panose="020B0503030101060003" pitchFamily="34" charset="0"/>
                  <a:ea typeface="Source Sans Pro" panose="020B0503030403020204" pitchFamily="34" charset="0"/>
                  <a:cs typeface="Arial Narrow Regular" charset="0"/>
                </a:rPr>
                <a:t> path to next step job, capability or course</a:t>
              </a:r>
            </a:p>
          </p:txBody>
        </p:sp>
        <p:cxnSp>
          <p:nvCxnSpPr>
            <p:cNvPr id="28" name="Straight Arrow Connector 27"/>
            <p:cNvCxnSpPr>
              <a:cxnSpLocks/>
              <a:stCxn id="27" idx="3"/>
            </p:cNvCxnSpPr>
            <p:nvPr/>
          </p:nvCxnSpPr>
          <p:spPr bwMode="auto">
            <a:xfrm flipV="1">
              <a:off x="2998550" y="5401674"/>
              <a:ext cx="2021040" cy="72890"/>
            </a:xfrm>
            <a:prstGeom prst="straightConnector1">
              <a:avLst/>
            </a:prstGeom>
            <a:solidFill>
              <a:srgbClr val="33CCFF"/>
            </a:solidFill>
            <a:ln w="31750" cap="flat" cmpd="sng" algn="ctr">
              <a:solidFill>
                <a:srgbClr val="C00000"/>
              </a:solidFill>
              <a:prstDash val="solid"/>
              <a:round/>
              <a:headEnd type="none" w="med" len="med"/>
              <a:tailEnd type="triangle"/>
            </a:ln>
            <a:effectLst/>
          </p:spPr>
        </p:cxnSp>
        <p:sp>
          <p:nvSpPr>
            <p:cNvPr id="24" name="Rectangle 23"/>
            <p:cNvSpPr/>
            <p:nvPr/>
          </p:nvSpPr>
          <p:spPr>
            <a:xfrm>
              <a:off x="8865011" y="1732951"/>
              <a:ext cx="2562783" cy="954107"/>
            </a:xfrm>
            <a:prstGeom prst="rect">
              <a:avLst/>
            </a:prstGeom>
          </p:spPr>
          <p:txBody>
            <a:bodyPr wrap="square">
              <a:spAutoFit/>
            </a:bodyPr>
            <a:lstStyle/>
            <a:p>
              <a:pPr>
                <a:defRPr/>
              </a:pPr>
              <a:r>
                <a:rPr lang="en-US" sz="1400" dirty="0">
                  <a:solidFill>
                    <a:srgbClr val="000000"/>
                  </a:solidFill>
                  <a:latin typeface="Raleway" panose="020B0503030101060003" pitchFamily="34" charset="0"/>
                  <a:ea typeface="Source Sans Pro" panose="020B0503030403020204" pitchFamily="34" charset="0"/>
                  <a:cs typeface="Arial Narrow Regular" charset="0"/>
                </a:rPr>
                <a:t>Analytics provide i</a:t>
              </a:r>
              <a:r>
                <a:rPr lang="en-US" sz="1400" b="1" dirty="0">
                  <a:solidFill>
                    <a:srgbClr val="000000"/>
                  </a:solidFill>
                  <a:latin typeface="Raleway" panose="020B0503030101060003" pitchFamily="34" charset="0"/>
                  <a:ea typeface="Source Sans Pro" panose="020B0503030403020204" pitchFamily="34" charset="0"/>
                  <a:cs typeface="Arial Narrow Regular" charset="0"/>
                </a:rPr>
                <a:t>nsight</a:t>
              </a:r>
              <a:r>
                <a:rPr lang="en-US" sz="1400" dirty="0">
                  <a:solidFill>
                    <a:srgbClr val="000000"/>
                  </a:solidFill>
                  <a:latin typeface="Raleway" panose="020B0503030101060003" pitchFamily="34" charset="0"/>
                  <a:ea typeface="Source Sans Pro" panose="020B0503030403020204" pitchFamily="34" charset="0"/>
                  <a:cs typeface="Arial Narrow Regular" charset="0"/>
                </a:rPr>
                <a:t> into how a program is performing or how it leads to specific jobs</a:t>
              </a:r>
            </a:p>
          </p:txBody>
        </p:sp>
        <p:cxnSp>
          <p:nvCxnSpPr>
            <p:cNvPr id="29" name="Straight Arrow Connector 28"/>
            <p:cNvCxnSpPr>
              <a:cxnSpLocks/>
            </p:cNvCxnSpPr>
            <p:nvPr/>
          </p:nvCxnSpPr>
          <p:spPr bwMode="auto">
            <a:xfrm flipH="1">
              <a:off x="6158776" y="1983815"/>
              <a:ext cx="2632800" cy="403578"/>
            </a:xfrm>
            <a:prstGeom prst="straightConnector1">
              <a:avLst/>
            </a:prstGeom>
            <a:solidFill>
              <a:srgbClr val="33CCFF"/>
            </a:solidFill>
            <a:ln w="31750" cap="flat" cmpd="sng" algn="ctr">
              <a:solidFill>
                <a:srgbClr val="C00000"/>
              </a:solidFill>
              <a:prstDash val="solid"/>
              <a:round/>
              <a:headEnd type="none" w="med" len="med"/>
              <a:tailEnd type="triangle"/>
            </a:ln>
            <a:effectLst/>
          </p:spPr>
        </p:cxnSp>
        <p:sp>
          <p:nvSpPr>
            <p:cNvPr id="2" name="Rectangle 1"/>
            <p:cNvSpPr/>
            <p:nvPr/>
          </p:nvSpPr>
          <p:spPr>
            <a:xfrm>
              <a:off x="8865011" y="5497928"/>
              <a:ext cx="3147162" cy="738664"/>
            </a:xfrm>
            <a:prstGeom prst="rect">
              <a:avLst/>
            </a:prstGeom>
          </p:spPr>
          <p:txBody>
            <a:bodyPr wrap="square">
              <a:spAutoFit/>
            </a:bodyPr>
            <a:lstStyle/>
            <a:p>
              <a:r>
                <a:rPr lang="en-US" sz="1400" b="1" dirty="0">
                  <a:latin typeface="Raleway" panose="020B0503030101060003" pitchFamily="34" charset="0"/>
                  <a:ea typeface="Source Sans Pro" panose="020B0503030403020204" pitchFamily="34" charset="0"/>
                </a:rPr>
                <a:t>Portable: </a:t>
              </a:r>
              <a:r>
                <a:rPr lang="en-US" sz="1400" dirty="0">
                  <a:latin typeface="Raleway" panose="020B0503030101060003" pitchFamily="34" charset="0"/>
                  <a:ea typeface="Source Sans Pro" panose="020B0503030403020204" pitchFamily="34" charset="0"/>
                </a:rPr>
                <a:t>Recognised format, digital and tied to personal blockchain ledger.</a:t>
              </a:r>
            </a:p>
          </p:txBody>
        </p:sp>
      </p:grpSp>
      <p:pic>
        <p:nvPicPr>
          <p:cNvPr id="42" name="Picture 2" descr="http://mybocavet.com/art/Social-Media-Icons-Transparent.png">
            <a:extLst>
              <a:ext uri="{FF2B5EF4-FFF2-40B4-BE49-F238E27FC236}">
                <a16:creationId xmlns:a16="http://schemas.microsoft.com/office/drawing/2014/main" id="{98AC0162-28AC-4CA6-A35D-5B9AEF148EB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935740" y="3075129"/>
            <a:ext cx="922636" cy="29893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0AB48211-90E9-43C8-A467-7C033384864B}"/>
              </a:ext>
            </a:extLst>
          </p:cNvPr>
          <p:cNvSpPr txBox="1"/>
          <p:nvPr/>
        </p:nvSpPr>
        <p:spPr>
          <a:xfrm>
            <a:off x="5105557" y="5309341"/>
            <a:ext cx="3248028" cy="184666"/>
          </a:xfrm>
          <a:prstGeom prst="rect">
            <a:avLst/>
          </a:prstGeom>
          <a:solidFill>
            <a:schemeClr val="bg1"/>
          </a:solidFill>
        </p:spPr>
        <p:txBody>
          <a:bodyPr wrap="square" rtlCol="0">
            <a:spAutoFit/>
          </a:bodyPr>
          <a:lstStyle/>
          <a:p>
            <a:r>
              <a:rPr lang="en-AU" sz="600" b="1" dirty="0">
                <a:latin typeface="Raleway" panose="020B0503030101060003" pitchFamily="34" charset="0"/>
              </a:rPr>
              <a:t>Recommended Next Steps</a:t>
            </a:r>
          </a:p>
        </p:txBody>
      </p:sp>
      <p:sp>
        <p:nvSpPr>
          <p:cNvPr id="60" name="TextBox 59">
            <a:extLst>
              <a:ext uri="{FF2B5EF4-FFF2-40B4-BE49-F238E27FC236}">
                <a16:creationId xmlns:a16="http://schemas.microsoft.com/office/drawing/2014/main" id="{18941D20-B823-4815-883E-64DA28237667}"/>
              </a:ext>
            </a:extLst>
          </p:cNvPr>
          <p:cNvSpPr txBox="1"/>
          <p:nvPr/>
        </p:nvSpPr>
        <p:spPr>
          <a:xfrm>
            <a:off x="5381551" y="2300559"/>
            <a:ext cx="593228" cy="184666"/>
          </a:xfrm>
          <a:prstGeom prst="rect">
            <a:avLst/>
          </a:prstGeom>
          <a:solidFill>
            <a:schemeClr val="bg1">
              <a:lumMod val="95000"/>
            </a:schemeClr>
          </a:solidFill>
        </p:spPr>
        <p:txBody>
          <a:bodyPr wrap="square" rtlCol="0">
            <a:spAutoFit/>
          </a:bodyPr>
          <a:lstStyle/>
          <a:p>
            <a:pPr algn="ctr"/>
            <a:r>
              <a:rPr lang="en-AU" sz="600" b="1" dirty="0">
                <a:latin typeface="Raleway" panose="020B0503030101060003" pitchFamily="34" charset="0"/>
              </a:rPr>
              <a:t>Insights </a:t>
            </a:r>
          </a:p>
        </p:txBody>
      </p:sp>
      <p:sp>
        <p:nvSpPr>
          <p:cNvPr id="62" name="TextBox 61">
            <a:extLst>
              <a:ext uri="{FF2B5EF4-FFF2-40B4-BE49-F238E27FC236}">
                <a16:creationId xmlns:a16="http://schemas.microsoft.com/office/drawing/2014/main" id="{D0E0DCED-50A1-481D-9905-12DD2CEAA3E0}"/>
              </a:ext>
            </a:extLst>
          </p:cNvPr>
          <p:cNvSpPr txBox="1"/>
          <p:nvPr/>
        </p:nvSpPr>
        <p:spPr>
          <a:xfrm>
            <a:off x="4750223" y="2300559"/>
            <a:ext cx="593228" cy="184666"/>
          </a:xfrm>
          <a:prstGeom prst="rect">
            <a:avLst/>
          </a:prstGeom>
          <a:solidFill>
            <a:schemeClr val="bg1">
              <a:lumMod val="95000"/>
            </a:schemeClr>
          </a:solidFill>
        </p:spPr>
        <p:txBody>
          <a:bodyPr wrap="square" rtlCol="0">
            <a:spAutoFit/>
          </a:bodyPr>
          <a:lstStyle/>
          <a:p>
            <a:pPr algn="ctr"/>
            <a:r>
              <a:rPr lang="en-AU" sz="600" b="1" dirty="0">
                <a:latin typeface="Raleway" panose="020B0503030101060003" pitchFamily="34" charset="0"/>
              </a:rPr>
              <a:t>Analytics</a:t>
            </a:r>
          </a:p>
        </p:txBody>
      </p:sp>
    </p:spTree>
    <p:extLst>
      <p:ext uri="{BB962C8B-B14F-4D97-AF65-F5344CB8AC3E}">
        <p14:creationId xmlns:p14="http://schemas.microsoft.com/office/powerpoint/2010/main" val="4142833773"/>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218850" y="2218178"/>
            <a:ext cx="5738697" cy="64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nSpc>
                <a:spcPct val="100000"/>
              </a:lnSpc>
              <a:spcBef>
                <a:spcPct val="0"/>
              </a:spcBef>
              <a:buFontTx/>
              <a:buNone/>
            </a:pPr>
            <a:r>
              <a:rPr lang="en-US" altLang="en-US" sz="3583" dirty="0">
                <a:solidFill>
                  <a:schemeClr val="accent1"/>
                </a:solidFill>
                <a:latin typeface="Raleway" panose="020B0503030101060003" pitchFamily="34" charset="0"/>
                <a:ea typeface="Arial" charset="0"/>
                <a:cs typeface="Arial" charset="0"/>
              </a:rPr>
              <a:t>☑</a:t>
            </a:r>
            <a:r>
              <a:rPr lang="en-US" altLang="en-US" sz="3583" dirty="0">
                <a:latin typeface="Raleway" panose="020B0503030101060003" pitchFamily="34" charset="0"/>
                <a:ea typeface="Arial" charset="0"/>
                <a:cs typeface="Arial" charset="0"/>
              </a:rPr>
              <a:t> Evidence-based</a:t>
            </a:r>
          </a:p>
        </p:txBody>
      </p:sp>
      <p:sp>
        <p:nvSpPr>
          <p:cNvPr id="7" name="Rectangle 6"/>
          <p:cNvSpPr>
            <a:spLocks noChangeArrowheads="1"/>
          </p:cNvSpPr>
          <p:nvPr/>
        </p:nvSpPr>
        <p:spPr bwMode="auto">
          <a:xfrm>
            <a:off x="1218850" y="2901136"/>
            <a:ext cx="5738697" cy="64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nSpc>
                <a:spcPct val="100000"/>
              </a:lnSpc>
              <a:spcBef>
                <a:spcPct val="0"/>
              </a:spcBef>
              <a:buFontTx/>
              <a:buNone/>
            </a:pPr>
            <a:r>
              <a:rPr lang="en-US" altLang="en-US" sz="3583" dirty="0">
                <a:solidFill>
                  <a:schemeClr val="accent1"/>
                </a:solidFill>
                <a:latin typeface="Raleway" panose="020B0503030101060003" pitchFamily="34" charset="0"/>
                <a:ea typeface="Arial" charset="0"/>
                <a:cs typeface="Arial" charset="0"/>
              </a:rPr>
              <a:t>☑</a:t>
            </a:r>
            <a:r>
              <a:rPr lang="en-US" altLang="en-US" sz="3583" dirty="0">
                <a:latin typeface="Raleway" panose="020B0503030101060003" pitchFamily="34" charset="0"/>
                <a:ea typeface="Arial" charset="0"/>
                <a:cs typeface="Arial" charset="0"/>
              </a:rPr>
              <a:t> Verifiable</a:t>
            </a:r>
          </a:p>
        </p:txBody>
      </p:sp>
      <p:sp>
        <p:nvSpPr>
          <p:cNvPr id="8" name="Rectangle 7"/>
          <p:cNvSpPr>
            <a:spLocks noChangeArrowheads="1"/>
          </p:cNvSpPr>
          <p:nvPr/>
        </p:nvSpPr>
        <p:spPr bwMode="auto">
          <a:xfrm>
            <a:off x="1218850" y="3584094"/>
            <a:ext cx="5738697" cy="64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nSpc>
                <a:spcPct val="100000"/>
              </a:lnSpc>
              <a:spcBef>
                <a:spcPct val="0"/>
              </a:spcBef>
              <a:buFontTx/>
              <a:buNone/>
            </a:pPr>
            <a:r>
              <a:rPr lang="en-US" altLang="en-US" sz="3583" dirty="0">
                <a:solidFill>
                  <a:schemeClr val="accent1"/>
                </a:solidFill>
                <a:latin typeface="Raleway" panose="020B0503030101060003" pitchFamily="34" charset="0"/>
                <a:ea typeface="Arial" charset="0"/>
                <a:cs typeface="Arial" charset="0"/>
              </a:rPr>
              <a:t>☑</a:t>
            </a:r>
            <a:r>
              <a:rPr lang="en-US" altLang="en-US" sz="3583" dirty="0">
                <a:latin typeface="Raleway" panose="020B0503030101060003" pitchFamily="34" charset="0"/>
                <a:ea typeface="Arial" charset="0"/>
                <a:cs typeface="Arial" charset="0"/>
              </a:rPr>
              <a:t> Portable</a:t>
            </a:r>
          </a:p>
        </p:txBody>
      </p:sp>
      <p:sp>
        <p:nvSpPr>
          <p:cNvPr id="9" name="Rectangle 8"/>
          <p:cNvSpPr>
            <a:spLocks noChangeArrowheads="1"/>
          </p:cNvSpPr>
          <p:nvPr/>
        </p:nvSpPr>
        <p:spPr bwMode="auto">
          <a:xfrm>
            <a:off x="1218850" y="4267053"/>
            <a:ext cx="4242127" cy="64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nSpc>
                <a:spcPct val="100000"/>
              </a:lnSpc>
              <a:spcBef>
                <a:spcPct val="0"/>
              </a:spcBef>
              <a:buFontTx/>
              <a:buNone/>
            </a:pPr>
            <a:r>
              <a:rPr lang="en-US" altLang="en-US" sz="3583" dirty="0">
                <a:solidFill>
                  <a:schemeClr val="accent1"/>
                </a:solidFill>
                <a:latin typeface="Raleway" panose="020B0503030101060003" pitchFamily="34" charset="0"/>
                <a:ea typeface="Arial" charset="0"/>
                <a:cs typeface="Arial" charset="0"/>
              </a:rPr>
              <a:t>☑</a:t>
            </a:r>
            <a:r>
              <a:rPr lang="en-US" altLang="en-US" sz="3583" dirty="0">
                <a:latin typeface="Raleway" panose="020B0503030101060003" pitchFamily="34" charset="0"/>
                <a:ea typeface="Arial" charset="0"/>
                <a:cs typeface="Arial" charset="0"/>
              </a:rPr>
              <a:t> Discoverable</a:t>
            </a:r>
          </a:p>
        </p:txBody>
      </p:sp>
      <p:sp>
        <p:nvSpPr>
          <p:cNvPr id="10" name="TextBox 9"/>
          <p:cNvSpPr txBox="1">
            <a:spLocks noChangeArrowheads="1"/>
          </p:cNvSpPr>
          <p:nvPr/>
        </p:nvSpPr>
        <p:spPr bwMode="auto">
          <a:xfrm>
            <a:off x="742749" y="284100"/>
            <a:ext cx="83088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nSpc>
                <a:spcPct val="100000"/>
              </a:lnSpc>
              <a:spcBef>
                <a:spcPct val="0"/>
              </a:spcBef>
              <a:buFontTx/>
              <a:buNone/>
            </a:pPr>
            <a:r>
              <a:rPr lang="en-US" altLang="en-US" b="1" dirty="0">
                <a:solidFill>
                  <a:schemeClr val="bg2">
                    <a:lumMod val="25000"/>
                  </a:schemeClr>
                </a:solidFill>
                <a:latin typeface="Raleway SemiBold" panose="020B0703030101060003" pitchFamily="34" charset="0"/>
                <a:ea typeface="Arial" charset="0"/>
                <a:cs typeface="Arial" charset="0"/>
              </a:rPr>
              <a:t>Micro-credentials recognise critical capabilities sought by employers. They </a:t>
            </a:r>
            <a:r>
              <a:rPr lang="en-US" altLang="en-US" b="1" dirty="0">
                <a:solidFill>
                  <a:srgbClr val="00B0F0"/>
                </a:solidFill>
                <a:latin typeface="Raleway SemiBold" panose="020B0703030101060003" pitchFamily="34" charset="0"/>
                <a:ea typeface="Arial" charset="0"/>
                <a:cs typeface="Arial" charset="0"/>
              </a:rPr>
              <a:t>make them visible and reliable indicators for hiring:</a:t>
            </a:r>
          </a:p>
        </p:txBody>
      </p:sp>
      <p:sp>
        <p:nvSpPr>
          <p:cNvPr id="12" name="Rectangle 11"/>
          <p:cNvSpPr>
            <a:spLocks noChangeArrowheads="1"/>
          </p:cNvSpPr>
          <p:nvPr/>
        </p:nvSpPr>
        <p:spPr bwMode="auto">
          <a:xfrm>
            <a:off x="1218850" y="4950011"/>
            <a:ext cx="4242127" cy="64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a:lnSpc>
                <a:spcPct val="100000"/>
              </a:lnSpc>
              <a:spcBef>
                <a:spcPct val="0"/>
              </a:spcBef>
              <a:buFontTx/>
              <a:buNone/>
            </a:pPr>
            <a:r>
              <a:rPr lang="en-US" altLang="en-US" sz="3583" dirty="0">
                <a:solidFill>
                  <a:schemeClr val="accent1"/>
                </a:solidFill>
                <a:latin typeface="Raleway" panose="020B0503030101060003" pitchFamily="34" charset="0"/>
                <a:ea typeface="Arial" charset="0"/>
                <a:cs typeface="Arial" charset="0"/>
              </a:rPr>
              <a:t>☑</a:t>
            </a:r>
            <a:r>
              <a:rPr lang="en-US" altLang="en-US" sz="3583" dirty="0">
                <a:latin typeface="Raleway" panose="020B0503030101060003" pitchFamily="34" charset="0"/>
                <a:ea typeface="Arial" charset="0"/>
                <a:cs typeface="Arial" charset="0"/>
              </a:rPr>
              <a:t> Future-proof   </a:t>
            </a:r>
          </a:p>
        </p:txBody>
      </p:sp>
      <p:pic>
        <p:nvPicPr>
          <p:cNvPr id="4" name="Picture 3">
            <a:extLst>
              <a:ext uri="{FF2B5EF4-FFF2-40B4-BE49-F238E27FC236}">
                <a16:creationId xmlns:a16="http://schemas.microsoft.com/office/drawing/2014/main" id="{6795C888-0800-49CC-97A7-5FAF2FA6CD12}"/>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210955" y="2391688"/>
            <a:ext cx="3306861" cy="3306861"/>
          </a:xfrm>
          <a:prstGeom prst="rect">
            <a:avLst/>
          </a:prstGeom>
        </p:spPr>
      </p:pic>
    </p:spTree>
    <p:extLst>
      <p:ext uri="{BB962C8B-B14F-4D97-AF65-F5344CB8AC3E}">
        <p14:creationId xmlns:p14="http://schemas.microsoft.com/office/powerpoint/2010/main" val="4177475252"/>
      </p:ext>
    </p:extLst>
  </p:cSld>
  <p:clrMapOvr>
    <a:masterClrMapping/>
  </p:clrMapOvr>
  <mc:AlternateContent xmlns:mc="http://schemas.openxmlformats.org/markup-compatibility/2006" xmlns:p14="http://schemas.microsoft.com/office/powerpoint/2010/main">
    <mc:Choice Requires="p14">
      <p:transition spd="slow" p14:dur="2000">
        <p:push/>
      </p:transition>
    </mc:Choice>
    <mc:Fallback xmlns="">
      <p:transition spd="slow">
        <p:push/>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63"/>
          <p:cNvSpPr/>
          <p:nvPr/>
        </p:nvSpPr>
        <p:spPr>
          <a:xfrm>
            <a:off x="5215178" y="3817799"/>
            <a:ext cx="4977363" cy="387062"/>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dirty="0">
              <a:solidFill>
                <a:srgbClr val="FFFFFF"/>
              </a:solidFill>
              <a:latin typeface="Raleway" panose="020B0503030101060003" pitchFamily="34" charset="0"/>
              <a:cs typeface="Gotham Medium" pitchFamily="50" charset="0"/>
            </a:endParaRPr>
          </a:p>
        </p:txBody>
      </p:sp>
      <p:sp>
        <p:nvSpPr>
          <p:cNvPr id="57" name="Rounded Rectangle 56"/>
          <p:cNvSpPr/>
          <p:nvPr/>
        </p:nvSpPr>
        <p:spPr>
          <a:xfrm>
            <a:off x="5783616" y="3053126"/>
            <a:ext cx="2314301" cy="387062"/>
          </a:xfrm>
          <a:prstGeom prst="roundRect">
            <a:avLst>
              <a:gd name="adj" fmla="val 50000"/>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dirty="0">
              <a:solidFill>
                <a:srgbClr val="FFFFFF"/>
              </a:solidFill>
              <a:latin typeface="Raleway" panose="020B0503030101060003" pitchFamily="34" charset="0"/>
              <a:cs typeface="Gotham Medium" pitchFamily="50" charset="0"/>
            </a:endParaRPr>
          </a:p>
        </p:txBody>
      </p:sp>
      <p:sp>
        <p:nvSpPr>
          <p:cNvPr id="58" name="Rounded Rectangle 57"/>
          <p:cNvSpPr/>
          <p:nvPr/>
        </p:nvSpPr>
        <p:spPr>
          <a:xfrm>
            <a:off x="5470402" y="3438498"/>
            <a:ext cx="3493213" cy="387062"/>
          </a:xfrm>
          <a:prstGeom prst="roundRect">
            <a:avLst>
              <a:gd name="adj" fmla="val 50000"/>
            </a:avLst>
          </a:prstGeom>
          <a:solidFill>
            <a:srgbClr val="D2CE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dirty="0">
              <a:solidFill>
                <a:srgbClr val="FFFFFF"/>
              </a:solidFill>
              <a:latin typeface="Raleway" panose="020B0503030101060003" pitchFamily="34" charset="0"/>
              <a:cs typeface="Gotham Medium" pitchFamily="50" charset="0"/>
            </a:endParaRPr>
          </a:p>
        </p:txBody>
      </p:sp>
      <p:sp>
        <p:nvSpPr>
          <p:cNvPr id="59" name="Rounded Rectangle 58"/>
          <p:cNvSpPr/>
          <p:nvPr/>
        </p:nvSpPr>
        <p:spPr>
          <a:xfrm>
            <a:off x="4954929" y="4197808"/>
            <a:ext cx="5792792" cy="387062"/>
          </a:xfrm>
          <a:prstGeom prst="roundRect">
            <a:avLst>
              <a:gd name="adj" fmla="val 50000"/>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dirty="0">
              <a:solidFill>
                <a:srgbClr val="FFFFFF"/>
              </a:solidFill>
              <a:latin typeface="Raleway" panose="020B0503030101060003" pitchFamily="34" charset="0"/>
            </a:endParaRPr>
          </a:p>
        </p:txBody>
      </p:sp>
      <p:sp>
        <p:nvSpPr>
          <p:cNvPr id="28" name="Rectangle 27"/>
          <p:cNvSpPr/>
          <p:nvPr/>
        </p:nvSpPr>
        <p:spPr>
          <a:xfrm>
            <a:off x="1478570" y="4938490"/>
            <a:ext cx="3360328" cy="341632"/>
          </a:xfrm>
          <a:prstGeom prst="rect">
            <a:avLst/>
          </a:prstGeom>
        </p:spPr>
        <p:txBody>
          <a:bodyPr wrap="square">
            <a:spAutoFit/>
          </a:bodyPr>
          <a:lstStyle/>
          <a:p>
            <a:pPr>
              <a:lnSpc>
                <a:spcPct val="90000"/>
              </a:lnSpc>
            </a:pPr>
            <a:r>
              <a:rPr lang="en-US" dirty="0">
                <a:latin typeface="Raleway" panose="020B0503030101060003" pitchFamily="34" charset="0"/>
                <a:cs typeface="Gotham Medium" pitchFamily="50" charset="0"/>
              </a:rPr>
              <a:t>Transformational Leadership</a:t>
            </a:r>
          </a:p>
        </p:txBody>
      </p:sp>
      <p:sp>
        <p:nvSpPr>
          <p:cNvPr id="30" name="Rectangle 29"/>
          <p:cNvSpPr/>
          <p:nvPr/>
        </p:nvSpPr>
        <p:spPr>
          <a:xfrm>
            <a:off x="1446964" y="3236518"/>
            <a:ext cx="3245089" cy="397032"/>
          </a:xfrm>
          <a:prstGeom prst="rect">
            <a:avLst/>
          </a:prstGeom>
        </p:spPr>
        <p:txBody>
          <a:bodyPr wrap="square">
            <a:spAutoFit/>
          </a:bodyPr>
          <a:lstStyle/>
          <a:p>
            <a:pPr>
              <a:lnSpc>
                <a:spcPct val="120000"/>
              </a:lnSpc>
            </a:pPr>
            <a:r>
              <a:rPr lang="en-US" dirty="0">
                <a:latin typeface="Raleway" panose="020B0503030101060003" pitchFamily="34" charset="0"/>
                <a:cs typeface="Gotham Medium" pitchFamily="50" charset="0"/>
              </a:rPr>
              <a:t>Data Analytics</a:t>
            </a:r>
            <a:endParaRPr lang="en-US" sz="933" dirty="0">
              <a:solidFill>
                <a:schemeClr val="tx1">
                  <a:lumMod val="50000"/>
                  <a:lumOff val="50000"/>
                </a:schemeClr>
              </a:solidFill>
              <a:latin typeface="Raleway" panose="020B0503030101060003" pitchFamily="34" charset="0"/>
              <a:cs typeface="Gotham Light" pitchFamily="50" charset="0"/>
            </a:endParaRPr>
          </a:p>
        </p:txBody>
      </p:sp>
      <p:sp>
        <p:nvSpPr>
          <p:cNvPr id="31" name="Rectangle 30"/>
          <p:cNvSpPr/>
          <p:nvPr/>
        </p:nvSpPr>
        <p:spPr>
          <a:xfrm>
            <a:off x="1478570" y="3985464"/>
            <a:ext cx="3449693" cy="590931"/>
          </a:xfrm>
          <a:prstGeom prst="rect">
            <a:avLst/>
          </a:prstGeom>
        </p:spPr>
        <p:txBody>
          <a:bodyPr wrap="square">
            <a:spAutoFit/>
          </a:bodyPr>
          <a:lstStyle/>
          <a:p>
            <a:pPr>
              <a:lnSpc>
                <a:spcPct val="90000"/>
              </a:lnSpc>
            </a:pPr>
            <a:r>
              <a:rPr lang="en-US" dirty="0">
                <a:latin typeface="Raleway" panose="020B0503030101060003" pitchFamily="34" charset="0"/>
                <a:cs typeface="Gotham Medium" pitchFamily="50" charset="0"/>
              </a:rPr>
              <a:t>Empathy/ Emotional Intelligence</a:t>
            </a:r>
          </a:p>
        </p:txBody>
      </p:sp>
      <p:sp>
        <p:nvSpPr>
          <p:cNvPr id="32" name="Rectangle 31"/>
          <p:cNvSpPr/>
          <p:nvPr/>
        </p:nvSpPr>
        <p:spPr>
          <a:xfrm>
            <a:off x="1447473" y="2587150"/>
            <a:ext cx="3739250" cy="341632"/>
          </a:xfrm>
          <a:prstGeom prst="rect">
            <a:avLst/>
          </a:prstGeom>
        </p:spPr>
        <p:txBody>
          <a:bodyPr wrap="square">
            <a:spAutoFit/>
          </a:bodyPr>
          <a:lstStyle/>
          <a:p>
            <a:pPr>
              <a:lnSpc>
                <a:spcPct val="90000"/>
              </a:lnSpc>
            </a:pPr>
            <a:r>
              <a:rPr lang="en-US" dirty="0">
                <a:latin typeface="Raleway" panose="020B0503030101060003" pitchFamily="34" charset="0"/>
                <a:cs typeface="Gotham Medium" pitchFamily="50" charset="0"/>
              </a:rPr>
              <a:t>Lean Management</a:t>
            </a:r>
          </a:p>
        </p:txBody>
      </p:sp>
      <p:sp>
        <p:nvSpPr>
          <p:cNvPr id="25" name="Oval 24"/>
          <p:cNvSpPr/>
          <p:nvPr/>
        </p:nvSpPr>
        <p:spPr>
          <a:xfrm>
            <a:off x="719238" y="3163507"/>
            <a:ext cx="622954" cy="622954"/>
          </a:xfrm>
          <a:prstGeom prst="ellipse">
            <a:avLst/>
          </a:prstGeom>
          <a:solidFill>
            <a:schemeClr val="accent5"/>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latin typeface="Raleway" panose="020B0503030101060003" pitchFamily="34" charset="0"/>
              <a:cs typeface="Gotham Medium" pitchFamily="50" charset="0"/>
            </a:endParaRPr>
          </a:p>
        </p:txBody>
      </p:sp>
      <p:sp>
        <p:nvSpPr>
          <p:cNvPr id="20" name="Oval 19"/>
          <p:cNvSpPr/>
          <p:nvPr/>
        </p:nvSpPr>
        <p:spPr>
          <a:xfrm>
            <a:off x="719238" y="1724171"/>
            <a:ext cx="622954" cy="622954"/>
          </a:xfrm>
          <a:prstGeom prst="ellipse">
            <a:avLst/>
          </a:prstGeom>
          <a:solidFill>
            <a:srgbClr val="FFC000"/>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latin typeface="Raleway" panose="020B0503030101060003" pitchFamily="34" charset="0"/>
              <a:cs typeface="Gotham Medium" pitchFamily="50" charset="0"/>
            </a:endParaRPr>
          </a:p>
        </p:txBody>
      </p:sp>
      <p:sp>
        <p:nvSpPr>
          <p:cNvPr id="23" name="Oval 22"/>
          <p:cNvSpPr/>
          <p:nvPr/>
        </p:nvSpPr>
        <p:spPr>
          <a:xfrm>
            <a:off x="719238" y="2406885"/>
            <a:ext cx="622954" cy="622954"/>
          </a:xfrm>
          <a:prstGeom prst="ellipse">
            <a:avLst/>
          </a:prstGeom>
          <a:solidFill>
            <a:srgbClr val="D2CE28"/>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latin typeface="Raleway" panose="020B0503030101060003" pitchFamily="34" charset="0"/>
              <a:cs typeface="Gotham Medium" pitchFamily="50" charset="0"/>
            </a:endParaRPr>
          </a:p>
        </p:txBody>
      </p:sp>
      <p:sp>
        <p:nvSpPr>
          <p:cNvPr id="26" name="Oval 25"/>
          <p:cNvSpPr/>
          <p:nvPr/>
        </p:nvSpPr>
        <p:spPr>
          <a:xfrm>
            <a:off x="726597" y="3938608"/>
            <a:ext cx="622954" cy="622954"/>
          </a:xfrm>
          <a:prstGeom prst="ellipse">
            <a:avLst/>
          </a:prstGeom>
          <a:solidFill>
            <a:schemeClr val="accent1">
              <a:lumMod val="60000"/>
              <a:lumOff val="40000"/>
            </a:schemeClr>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latin typeface="Raleway" panose="020B0503030101060003" pitchFamily="34" charset="0"/>
              <a:cs typeface="Gotham Medium" pitchFamily="50" charset="0"/>
            </a:endParaRPr>
          </a:p>
        </p:txBody>
      </p:sp>
      <p:sp>
        <p:nvSpPr>
          <p:cNvPr id="62" name="TextBox 61"/>
          <p:cNvSpPr txBox="1"/>
          <p:nvPr/>
        </p:nvSpPr>
        <p:spPr>
          <a:xfrm>
            <a:off x="589029" y="351179"/>
            <a:ext cx="7299806" cy="553998"/>
          </a:xfrm>
          <a:prstGeom prst="rect">
            <a:avLst/>
          </a:prstGeom>
          <a:noFill/>
        </p:spPr>
        <p:txBody>
          <a:bodyPr wrap="square" rtlCol="0">
            <a:spAutoFit/>
          </a:bodyPr>
          <a:lstStyle/>
          <a:p>
            <a:r>
              <a:rPr lang="en-US" sz="3000" dirty="0">
                <a:solidFill>
                  <a:schemeClr val="bg2">
                    <a:lumMod val="25000"/>
                  </a:schemeClr>
                </a:solidFill>
                <a:latin typeface="Raleway" panose="020B0503030101060003" pitchFamily="34" charset="0"/>
                <a:ea typeface="Roboto Black" panose="02000000000000000000" pitchFamily="2" charset="0"/>
                <a:cs typeface="Gotham Medium" pitchFamily="50" charset="0"/>
              </a:rPr>
              <a:t>Digital-credentials with value in T&amp;L</a:t>
            </a:r>
            <a:endParaRPr lang="ru-RU" sz="3000" dirty="0">
              <a:solidFill>
                <a:schemeClr val="bg2">
                  <a:lumMod val="25000"/>
                </a:schemeClr>
              </a:solidFill>
              <a:latin typeface="Raleway" panose="020B0503030101060003" pitchFamily="34" charset="0"/>
              <a:ea typeface="Roboto Black" panose="02000000000000000000" pitchFamily="2" charset="0"/>
              <a:cs typeface="Gotham Medium" pitchFamily="50" charset="0"/>
            </a:endParaRPr>
          </a:p>
        </p:txBody>
      </p:sp>
      <p:sp>
        <p:nvSpPr>
          <p:cNvPr id="63" name="TextBox 62"/>
          <p:cNvSpPr txBox="1"/>
          <p:nvPr/>
        </p:nvSpPr>
        <p:spPr>
          <a:xfrm>
            <a:off x="589029" y="874319"/>
            <a:ext cx="10987380" cy="653833"/>
          </a:xfrm>
          <a:prstGeom prst="rect">
            <a:avLst/>
          </a:prstGeom>
          <a:noFill/>
        </p:spPr>
        <p:txBody>
          <a:bodyPr wrap="square" rtlCol="0">
            <a:spAutoFit/>
          </a:bodyPr>
          <a:lstStyle/>
          <a:p>
            <a:pPr>
              <a:lnSpc>
                <a:spcPts val="1533"/>
              </a:lnSpc>
            </a:pPr>
            <a:r>
              <a:rPr lang="en-US" sz="1067"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rPr>
              <a:t>If you don’t want to invest as much money or time required to get a full qualification, here are examples of five short course where digital or micro-credentials (part of a qualification) can quickly reposition or expand your future career. All the following have foundation courses that can be completed in less than 12 weeks. The following are ranked by frequency of demand in employment vacancies and stated skill gaps (May 2020).</a:t>
            </a:r>
            <a:endParaRPr lang="ru-RU" sz="1067" dirty="0">
              <a:solidFill>
                <a:schemeClr val="tx1">
                  <a:lumMod val="50000"/>
                  <a:lumOff val="50000"/>
                </a:schemeClr>
              </a:solidFill>
              <a:latin typeface="Raleway" panose="020B0503030101060003" pitchFamily="34" charset="0"/>
              <a:ea typeface="Roboto Light" panose="02000000000000000000" pitchFamily="2" charset="0"/>
              <a:cs typeface="Gotham Light" pitchFamily="50" charset="0"/>
            </a:endParaRPr>
          </a:p>
        </p:txBody>
      </p:sp>
      <p:sp>
        <p:nvSpPr>
          <p:cNvPr id="65" name="Rounded Rectangle 64"/>
          <p:cNvSpPr/>
          <p:nvPr/>
        </p:nvSpPr>
        <p:spPr>
          <a:xfrm>
            <a:off x="5783617" y="4582939"/>
            <a:ext cx="5792792" cy="387062"/>
          </a:xfrm>
          <a:prstGeom prst="roundRect">
            <a:avLst>
              <a:gd name="adj" fmla="val 50000"/>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dirty="0">
              <a:solidFill>
                <a:srgbClr val="FFFFFF"/>
              </a:solidFill>
              <a:latin typeface="Raleway" panose="020B0503030101060003" pitchFamily="34" charset="0"/>
            </a:endParaRPr>
          </a:p>
        </p:txBody>
      </p:sp>
      <p:grpSp>
        <p:nvGrpSpPr>
          <p:cNvPr id="2" name="Group 1">
            <a:extLst>
              <a:ext uri="{FF2B5EF4-FFF2-40B4-BE49-F238E27FC236}">
                <a16:creationId xmlns:a16="http://schemas.microsoft.com/office/drawing/2014/main" id="{2DED1CFC-1ADF-4E23-AC63-A0067B054B2F}"/>
              </a:ext>
            </a:extLst>
          </p:cNvPr>
          <p:cNvGrpSpPr/>
          <p:nvPr/>
        </p:nvGrpSpPr>
        <p:grpSpPr>
          <a:xfrm>
            <a:off x="4604704" y="2202452"/>
            <a:ext cx="2511444" cy="2852488"/>
            <a:chOff x="4604704" y="2202452"/>
            <a:chExt cx="2511444" cy="2852488"/>
          </a:xfrm>
        </p:grpSpPr>
        <p:sp>
          <p:nvSpPr>
            <p:cNvPr id="3" name="Oval 2"/>
            <p:cNvSpPr/>
            <p:nvPr/>
          </p:nvSpPr>
          <p:spPr>
            <a:xfrm>
              <a:off x="4604704" y="2527573"/>
              <a:ext cx="2511444" cy="2527367"/>
            </a:xfrm>
            <a:prstGeom prst="ellipse">
              <a:avLst/>
            </a:prstGeom>
            <a:solidFill>
              <a:schemeClr val="tx1">
                <a:lumMod val="50000"/>
                <a:lumOff val="50000"/>
              </a:schemeClr>
            </a:solidFill>
            <a:ln>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aleway" panose="020B0503030101060003" pitchFamily="34" charset="0"/>
                <a:cs typeface="Gotham Medium" pitchFamily="50" charset="0"/>
              </a:endParaRPr>
            </a:p>
          </p:txBody>
        </p:sp>
        <p:grpSp>
          <p:nvGrpSpPr>
            <p:cNvPr id="4" name="Group 3"/>
            <p:cNvGrpSpPr/>
            <p:nvPr/>
          </p:nvGrpSpPr>
          <p:grpSpPr>
            <a:xfrm>
              <a:off x="5586972" y="2202452"/>
              <a:ext cx="546908" cy="441571"/>
              <a:chOff x="4988865" y="-1121022"/>
              <a:chExt cx="561534" cy="451088"/>
            </a:xfrm>
            <a:solidFill>
              <a:schemeClr val="bg1">
                <a:lumMod val="85000"/>
              </a:schemeClr>
            </a:solidFill>
          </p:grpSpPr>
          <p:sp>
            <p:nvSpPr>
              <p:cNvPr id="5" name="Rounded Rectangle 4"/>
              <p:cNvSpPr/>
              <p:nvPr/>
            </p:nvSpPr>
            <p:spPr>
              <a:xfrm>
                <a:off x="4988865" y="-1121022"/>
                <a:ext cx="561534" cy="195594"/>
              </a:xfrm>
              <a:prstGeom prst="roundRect">
                <a:avLst>
                  <a:gd name="adj" fmla="val 50000"/>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aleway" panose="020B0503030101060003" pitchFamily="34" charset="0"/>
                  <a:cs typeface="Gotham Medium" pitchFamily="50" charset="0"/>
                </a:endParaRPr>
              </a:p>
            </p:txBody>
          </p:sp>
          <p:sp>
            <p:nvSpPr>
              <p:cNvPr id="6" name="Rectangle 5"/>
              <p:cNvSpPr/>
              <p:nvPr/>
            </p:nvSpPr>
            <p:spPr>
              <a:xfrm>
                <a:off x="5097850" y="-955173"/>
                <a:ext cx="343564" cy="285239"/>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aleway" panose="020B0503030101060003" pitchFamily="34" charset="0"/>
                  <a:cs typeface="Gotham Medium" pitchFamily="50" charset="0"/>
                </a:endParaRPr>
              </a:p>
            </p:txBody>
          </p:sp>
        </p:grpSp>
        <p:grpSp>
          <p:nvGrpSpPr>
            <p:cNvPr id="7" name="Group 6"/>
            <p:cNvGrpSpPr/>
            <p:nvPr/>
          </p:nvGrpSpPr>
          <p:grpSpPr>
            <a:xfrm rot="2540731">
              <a:off x="6540475" y="2566088"/>
              <a:ext cx="546908" cy="441571"/>
              <a:chOff x="4988865" y="-1121022"/>
              <a:chExt cx="561534" cy="451088"/>
            </a:xfrm>
            <a:solidFill>
              <a:schemeClr val="tx1">
                <a:lumMod val="50000"/>
                <a:lumOff val="50000"/>
              </a:schemeClr>
            </a:solidFill>
          </p:grpSpPr>
          <p:sp>
            <p:nvSpPr>
              <p:cNvPr id="8" name="Rounded Rectangle 7"/>
              <p:cNvSpPr/>
              <p:nvPr/>
            </p:nvSpPr>
            <p:spPr>
              <a:xfrm>
                <a:off x="4988865" y="-1121022"/>
                <a:ext cx="561534" cy="195594"/>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aleway" panose="020B0503030101060003" pitchFamily="34" charset="0"/>
                  <a:cs typeface="Gotham Medium" pitchFamily="50" charset="0"/>
                </a:endParaRPr>
              </a:p>
            </p:txBody>
          </p:sp>
          <p:sp>
            <p:nvSpPr>
              <p:cNvPr id="9" name="Rectangle 8"/>
              <p:cNvSpPr/>
              <p:nvPr/>
            </p:nvSpPr>
            <p:spPr>
              <a:xfrm>
                <a:off x="5097850" y="-955173"/>
                <a:ext cx="343564" cy="28523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aleway" panose="020B0503030101060003" pitchFamily="34" charset="0"/>
                  <a:cs typeface="Gotham Medium" pitchFamily="50" charset="0"/>
                </a:endParaRPr>
              </a:p>
            </p:txBody>
          </p:sp>
        </p:grpSp>
        <p:sp>
          <p:nvSpPr>
            <p:cNvPr id="10" name="Oval 9"/>
            <p:cNvSpPr/>
            <p:nvPr/>
          </p:nvSpPr>
          <p:spPr>
            <a:xfrm>
              <a:off x="4746020" y="2669786"/>
              <a:ext cx="2228813" cy="2242941"/>
            </a:xfrm>
            <a:prstGeom prst="ellipse">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Raleway" panose="020B0503030101060003" pitchFamily="34" charset="0"/>
                <a:cs typeface="Gotham Medium" pitchFamily="50" charset="0"/>
              </a:endParaRPr>
            </a:p>
          </p:txBody>
        </p:sp>
        <p:sp>
          <p:nvSpPr>
            <p:cNvPr id="15" name="Arc 14"/>
            <p:cNvSpPr/>
            <p:nvPr/>
          </p:nvSpPr>
          <p:spPr>
            <a:xfrm>
              <a:off x="5344075" y="3270768"/>
              <a:ext cx="1035713" cy="1040977"/>
            </a:xfrm>
            <a:prstGeom prst="arc">
              <a:avLst>
                <a:gd name="adj1" fmla="val 16200000"/>
                <a:gd name="adj2" fmla="val 11705187"/>
              </a:avLst>
            </a:prstGeom>
            <a:solidFill>
              <a:schemeClr val="bg1"/>
            </a:solidFill>
            <a:ln w="139700" cap="rnd">
              <a:solidFill>
                <a:schemeClr val="tx1">
                  <a:lumMod val="65000"/>
                  <a:lumOff val="35000"/>
                </a:schemeClr>
              </a:solidFill>
              <a:tailEnd type="triangle" w="med"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a:latin typeface="Raleway" panose="020B0503030101060003" pitchFamily="34" charset="0"/>
                <a:cs typeface="Gotham Medium" pitchFamily="50" charset="0"/>
              </a:endParaRPr>
            </a:p>
          </p:txBody>
        </p:sp>
      </p:grpSp>
      <p:sp>
        <p:nvSpPr>
          <p:cNvPr id="67" name="Oval 66"/>
          <p:cNvSpPr/>
          <p:nvPr/>
        </p:nvSpPr>
        <p:spPr>
          <a:xfrm>
            <a:off x="743544" y="4789942"/>
            <a:ext cx="622954" cy="622954"/>
          </a:xfrm>
          <a:prstGeom prst="ellipse">
            <a:avLst/>
          </a:prstGeom>
          <a:solidFill>
            <a:schemeClr val="accent4">
              <a:lumMod val="75000"/>
            </a:schemeClr>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latin typeface="Raleway" panose="020B0503030101060003" pitchFamily="34" charset="0"/>
              <a:cs typeface="Gotham Medium" pitchFamily="50" charset="0"/>
            </a:endParaRPr>
          </a:p>
        </p:txBody>
      </p:sp>
      <p:sp>
        <p:nvSpPr>
          <p:cNvPr id="69" name="Rectangle 68"/>
          <p:cNvSpPr/>
          <p:nvPr/>
        </p:nvSpPr>
        <p:spPr>
          <a:xfrm>
            <a:off x="1453286" y="1698536"/>
            <a:ext cx="3157244" cy="671915"/>
          </a:xfrm>
          <a:prstGeom prst="rect">
            <a:avLst/>
          </a:prstGeom>
        </p:spPr>
        <p:txBody>
          <a:bodyPr wrap="square">
            <a:spAutoFit/>
          </a:bodyPr>
          <a:lstStyle/>
          <a:p>
            <a:pPr>
              <a:lnSpc>
                <a:spcPct val="90000"/>
              </a:lnSpc>
            </a:pPr>
            <a:r>
              <a:rPr lang="en-US" dirty="0">
                <a:latin typeface="Raleway" panose="020B0503030101060003" pitchFamily="34" charset="0"/>
                <a:cs typeface="Gotham Medium" pitchFamily="50" charset="0"/>
              </a:rPr>
              <a:t>Human Centred Design</a:t>
            </a:r>
          </a:p>
          <a:p>
            <a:pPr>
              <a:lnSpc>
                <a:spcPct val="120000"/>
              </a:lnSpc>
            </a:pPr>
            <a:r>
              <a:rPr lang="en-US" sz="933" dirty="0">
                <a:solidFill>
                  <a:schemeClr val="tx1">
                    <a:lumMod val="50000"/>
                    <a:lumOff val="50000"/>
                  </a:schemeClr>
                </a:solidFill>
                <a:latin typeface="Raleway" panose="020B0503030101060003" pitchFamily="34" charset="0"/>
                <a:cs typeface="Gotham Light" pitchFamily="50" charset="0"/>
              </a:rPr>
              <a:t>(Certified Design Thinking or HCD (e.g. IDEA HCD 101 free online course, or UX certification)</a:t>
            </a:r>
          </a:p>
        </p:txBody>
      </p:sp>
      <p:grpSp>
        <p:nvGrpSpPr>
          <p:cNvPr id="70" name="Group 69"/>
          <p:cNvGrpSpPr/>
          <p:nvPr/>
        </p:nvGrpSpPr>
        <p:grpSpPr>
          <a:xfrm>
            <a:off x="827877" y="1885066"/>
            <a:ext cx="403170" cy="326508"/>
            <a:chOff x="10498138" y="2311400"/>
            <a:chExt cx="492125" cy="393700"/>
          </a:xfrm>
          <a:solidFill>
            <a:schemeClr val="bg2"/>
          </a:solidFill>
        </p:grpSpPr>
        <p:sp>
          <p:nvSpPr>
            <p:cNvPr id="71" name="Freeform 219"/>
            <p:cNvSpPr>
              <a:spLocks/>
            </p:cNvSpPr>
            <p:nvPr/>
          </p:nvSpPr>
          <p:spPr bwMode="auto">
            <a:xfrm>
              <a:off x="10656888" y="2373313"/>
              <a:ext cx="179388" cy="215900"/>
            </a:xfrm>
            <a:custGeom>
              <a:avLst/>
              <a:gdLst>
                <a:gd name="T0" fmla="*/ 45 w 47"/>
                <a:gd name="T1" fmla="*/ 56 h 56"/>
                <a:gd name="T2" fmla="*/ 45 w 47"/>
                <a:gd name="T3" fmla="*/ 56 h 56"/>
                <a:gd name="T4" fmla="*/ 29 w 47"/>
                <a:gd name="T5" fmla="*/ 48 h 56"/>
                <a:gd name="T6" fmla="*/ 29 w 47"/>
                <a:gd name="T7" fmla="*/ 43 h 56"/>
                <a:gd name="T8" fmla="*/ 30 w 47"/>
                <a:gd name="T9" fmla="*/ 42 h 56"/>
                <a:gd name="T10" fmla="*/ 40 w 47"/>
                <a:gd name="T11" fmla="*/ 20 h 56"/>
                <a:gd name="T12" fmla="*/ 23 w 47"/>
                <a:gd name="T13" fmla="*/ 3 h 56"/>
                <a:gd name="T14" fmla="*/ 7 w 47"/>
                <a:gd name="T15" fmla="*/ 20 h 56"/>
                <a:gd name="T16" fmla="*/ 16 w 47"/>
                <a:gd name="T17" fmla="*/ 42 h 56"/>
                <a:gd name="T18" fmla="*/ 17 w 47"/>
                <a:gd name="T19" fmla="*/ 43 h 56"/>
                <a:gd name="T20" fmla="*/ 17 w 47"/>
                <a:gd name="T21" fmla="*/ 48 h 56"/>
                <a:gd name="T22" fmla="*/ 1 w 47"/>
                <a:gd name="T23" fmla="*/ 56 h 56"/>
                <a:gd name="T24" fmla="*/ 1 w 47"/>
                <a:gd name="T25" fmla="*/ 56 h 56"/>
                <a:gd name="T26" fmla="*/ 0 w 47"/>
                <a:gd name="T27" fmla="*/ 54 h 56"/>
                <a:gd name="T28" fmla="*/ 1 w 47"/>
                <a:gd name="T29" fmla="*/ 52 h 56"/>
                <a:gd name="T30" fmla="*/ 14 w 47"/>
                <a:gd name="T31" fmla="*/ 48 h 56"/>
                <a:gd name="T32" fmla="*/ 14 w 47"/>
                <a:gd name="T33" fmla="*/ 44 h 56"/>
                <a:gd name="T34" fmla="*/ 3 w 47"/>
                <a:gd name="T35" fmla="*/ 20 h 56"/>
                <a:gd name="T36" fmla="*/ 23 w 47"/>
                <a:gd name="T37" fmla="*/ 0 h 56"/>
                <a:gd name="T38" fmla="*/ 43 w 47"/>
                <a:gd name="T39" fmla="*/ 20 h 56"/>
                <a:gd name="T40" fmla="*/ 33 w 47"/>
                <a:gd name="T41" fmla="*/ 44 h 56"/>
                <a:gd name="T42" fmla="*/ 33 w 47"/>
                <a:gd name="T43" fmla="*/ 48 h 56"/>
                <a:gd name="T44" fmla="*/ 45 w 47"/>
                <a:gd name="T45" fmla="*/ 52 h 56"/>
                <a:gd name="T46" fmla="*/ 47 w 47"/>
                <a:gd name="T47" fmla="*/ 54 h 56"/>
                <a:gd name="T48" fmla="*/ 45 w 47"/>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56">
                  <a:moveTo>
                    <a:pt x="45" y="56"/>
                  </a:moveTo>
                  <a:cubicBezTo>
                    <a:pt x="45" y="56"/>
                    <a:pt x="45" y="56"/>
                    <a:pt x="45" y="56"/>
                  </a:cubicBezTo>
                  <a:cubicBezTo>
                    <a:pt x="35" y="55"/>
                    <a:pt x="29" y="53"/>
                    <a:pt x="29" y="48"/>
                  </a:cubicBezTo>
                  <a:cubicBezTo>
                    <a:pt x="29" y="43"/>
                    <a:pt x="29" y="43"/>
                    <a:pt x="29" y="43"/>
                  </a:cubicBezTo>
                  <a:cubicBezTo>
                    <a:pt x="29" y="43"/>
                    <a:pt x="30" y="42"/>
                    <a:pt x="30" y="42"/>
                  </a:cubicBezTo>
                  <a:cubicBezTo>
                    <a:pt x="36" y="37"/>
                    <a:pt x="40" y="27"/>
                    <a:pt x="40" y="20"/>
                  </a:cubicBezTo>
                  <a:cubicBezTo>
                    <a:pt x="40" y="11"/>
                    <a:pt x="32" y="3"/>
                    <a:pt x="23" y="3"/>
                  </a:cubicBezTo>
                  <a:cubicBezTo>
                    <a:pt x="14" y="3"/>
                    <a:pt x="7" y="11"/>
                    <a:pt x="7" y="20"/>
                  </a:cubicBezTo>
                  <a:cubicBezTo>
                    <a:pt x="7" y="27"/>
                    <a:pt x="11" y="37"/>
                    <a:pt x="16" y="42"/>
                  </a:cubicBezTo>
                  <a:cubicBezTo>
                    <a:pt x="17" y="42"/>
                    <a:pt x="17" y="43"/>
                    <a:pt x="17" y="43"/>
                  </a:cubicBezTo>
                  <a:cubicBezTo>
                    <a:pt x="17" y="48"/>
                    <a:pt x="17" y="48"/>
                    <a:pt x="17" y="48"/>
                  </a:cubicBezTo>
                  <a:cubicBezTo>
                    <a:pt x="17" y="53"/>
                    <a:pt x="12" y="55"/>
                    <a:pt x="1" y="56"/>
                  </a:cubicBezTo>
                  <a:cubicBezTo>
                    <a:pt x="1" y="56"/>
                    <a:pt x="1" y="56"/>
                    <a:pt x="1" y="56"/>
                  </a:cubicBezTo>
                  <a:cubicBezTo>
                    <a:pt x="0" y="56"/>
                    <a:pt x="0" y="55"/>
                    <a:pt x="0" y="54"/>
                  </a:cubicBezTo>
                  <a:cubicBezTo>
                    <a:pt x="0" y="53"/>
                    <a:pt x="0" y="52"/>
                    <a:pt x="1" y="52"/>
                  </a:cubicBezTo>
                  <a:cubicBezTo>
                    <a:pt x="9" y="52"/>
                    <a:pt x="14" y="50"/>
                    <a:pt x="14" y="48"/>
                  </a:cubicBezTo>
                  <a:cubicBezTo>
                    <a:pt x="14" y="44"/>
                    <a:pt x="14" y="44"/>
                    <a:pt x="14" y="44"/>
                  </a:cubicBezTo>
                  <a:cubicBezTo>
                    <a:pt x="7" y="39"/>
                    <a:pt x="3" y="28"/>
                    <a:pt x="3" y="20"/>
                  </a:cubicBezTo>
                  <a:cubicBezTo>
                    <a:pt x="3" y="9"/>
                    <a:pt x="12" y="0"/>
                    <a:pt x="23" y="0"/>
                  </a:cubicBezTo>
                  <a:cubicBezTo>
                    <a:pt x="34" y="0"/>
                    <a:pt x="43" y="9"/>
                    <a:pt x="43" y="20"/>
                  </a:cubicBezTo>
                  <a:cubicBezTo>
                    <a:pt x="43" y="28"/>
                    <a:pt x="39" y="39"/>
                    <a:pt x="33" y="44"/>
                  </a:cubicBezTo>
                  <a:cubicBezTo>
                    <a:pt x="33" y="48"/>
                    <a:pt x="33" y="48"/>
                    <a:pt x="33" y="48"/>
                  </a:cubicBezTo>
                  <a:cubicBezTo>
                    <a:pt x="33" y="50"/>
                    <a:pt x="38" y="52"/>
                    <a:pt x="45" y="52"/>
                  </a:cubicBezTo>
                  <a:cubicBezTo>
                    <a:pt x="46" y="52"/>
                    <a:pt x="47" y="53"/>
                    <a:pt x="47" y="54"/>
                  </a:cubicBezTo>
                  <a:cubicBezTo>
                    <a:pt x="47" y="55"/>
                    <a:pt x="46" y="56"/>
                    <a:pt x="45" y="56"/>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2" name="Freeform 220"/>
            <p:cNvSpPr>
              <a:spLocks/>
            </p:cNvSpPr>
            <p:nvPr/>
          </p:nvSpPr>
          <p:spPr bwMode="auto">
            <a:xfrm>
              <a:off x="10641013" y="2589213"/>
              <a:ext cx="211138" cy="53975"/>
            </a:xfrm>
            <a:custGeom>
              <a:avLst/>
              <a:gdLst>
                <a:gd name="T0" fmla="*/ 53 w 55"/>
                <a:gd name="T1" fmla="*/ 14 h 14"/>
                <a:gd name="T2" fmla="*/ 1 w 55"/>
                <a:gd name="T3" fmla="*/ 14 h 14"/>
                <a:gd name="T4" fmla="*/ 0 w 55"/>
                <a:gd name="T5" fmla="*/ 13 h 14"/>
                <a:gd name="T6" fmla="*/ 0 w 55"/>
                <a:gd name="T7" fmla="*/ 2 h 14"/>
                <a:gd name="T8" fmla="*/ 1 w 55"/>
                <a:gd name="T9" fmla="*/ 0 h 14"/>
                <a:gd name="T10" fmla="*/ 3 w 55"/>
                <a:gd name="T11" fmla="*/ 2 h 14"/>
                <a:gd name="T12" fmla="*/ 3 w 55"/>
                <a:gd name="T13" fmla="*/ 11 h 14"/>
                <a:gd name="T14" fmla="*/ 51 w 55"/>
                <a:gd name="T15" fmla="*/ 11 h 14"/>
                <a:gd name="T16" fmla="*/ 51 w 55"/>
                <a:gd name="T17" fmla="*/ 2 h 14"/>
                <a:gd name="T18" fmla="*/ 53 w 55"/>
                <a:gd name="T19" fmla="*/ 0 h 14"/>
                <a:gd name="T20" fmla="*/ 55 w 55"/>
                <a:gd name="T21" fmla="*/ 2 h 14"/>
                <a:gd name="T22" fmla="*/ 55 w 55"/>
                <a:gd name="T23" fmla="*/ 13 h 14"/>
                <a:gd name="T24" fmla="*/ 53 w 55"/>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14">
                  <a:moveTo>
                    <a:pt x="53" y="14"/>
                  </a:moveTo>
                  <a:cubicBezTo>
                    <a:pt x="1" y="14"/>
                    <a:pt x="1" y="14"/>
                    <a:pt x="1" y="14"/>
                  </a:cubicBezTo>
                  <a:cubicBezTo>
                    <a:pt x="0" y="14"/>
                    <a:pt x="0" y="14"/>
                    <a:pt x="0" y="13"/>
                  </a:cubicBezTo>
                  <a:cubicBezTo>
                    <a:pt x="0" y="2"/>
                    <a:pt x="0" y="2"/>
                    <a:pt x="0" y="2"/>
                  </a:cubicBezTo>
                  <a:cubicBezTo>
                    <a:pt x="0" y="1"/>
                    <a:pt x="0" y="0"/>
                    <a:pt x="1" y="0"/>
                  </a:cubicBezTo>
                  <a:cubicBezTo>
                    <a:pt x="2" y="0"/>
                    <a:pt x="3" y="1"/>
                    <a:pt x="3" y="2"/>
                  </a:cubicBezTo>
                  <a:cubicBezTo>
                    <a:pt x="3" y="11"/>
                    <a:pt x="3" y="11"/>
                    <a:pt x="3" y="11"/>
                  </a:cubicBezTo>
                  <a:cubicBezTo>
                    <a:pt x="51" y="11"/>
                    <a:pt x="51" y="11"/>
                    <a:pt x="51" y="11"/>
                  </a:cubicBezTo>
                  <a:cubicBezTo>
                    <a:pt x="51" y="2"/>
                    <a:pt x="51" y="2"/>
                    <a:pt x="51" y="2"/>
                  </a:cubicBezTo>
                  <a:cubicBezTo>
                    <a:pt x="51" y="1"/>
                    <a:pt x="52" y="0"/>
                    <a:pt x="53" y="0"/>
                  </a:cubicBezTo>
                  <a:cubicBezTo>
                    <a:pt x="54" y="0"/>
                    <a:pt x="55" y="1"/>
                    <a:pt x="55" y="2"/>
                  </a:cubicBezTo>
                  <a:cubicBezTo>
                    <a:pt x="55" y="13"/>
                    <a:pt x="55" y="13"/>
                    <a:pt x="55" y="13"/>
                  </a:cubicBezTo>
                  <a:cubicBezTo>
                    <a:pt x="55" y="14"/>
                    <a:pt x="54" y="14"/>
                    <a:pt x="53" y="14"/>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3" name="Freeform 221"/>
            <p:cNvSpPr>
              <a:spLocks/>
            </p:cNvSpPr>
            <p:nvPr/>
          </p:nvSpPr>
          <p:spPr bwMode="auto">
            <a:xfrm>
              <a:off x="10641013" y="2573338"/>
              <a:ext cx="22225" cy="26988"/>
            </a:xfrm>
            <a:custGeom>
              <a:avLst/>
              <a:gdLst>
                <a:gd name="T0" fmla="*/ 1 w 6"/>
                <a:gd name="T1" fmla="*/ 7 h 7"/>
                <a:gd name="T2" fmla="*/ 1 w 6"/>
                <a:gd name="T3" fmla="*/ 7 h 7"/>
                <a:gd name="T4" fmla="*/ 0 w 6"/>
                <a:gd name="T5" fmla="*/ 5 h 7"/>
                <a:gd name="T6" fmla="*/ 4 w 6"/>
                <a:gd name="T7" fmla="*/ 0 h 7"/>
                <a:gd name="T8" fmla="*/ 6 w 6"/>
                <a:gd name="T9" fmla="*/ 2 h 7"/>
                <a:gd name="T10" fmla="*/ 5 w 6"/>
                <a:gd name="T11" fmla="*/ 4 h 7"/>
                <a:gd name="T12" fmla="*/ 3 w 6"/>
                <a:gd name="T13" fmla="*/ 6 h 7"/>
                <a:gd name="T14" fmla="*/ 1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7"/>
                  </a:moveTo>
                  <a:cubicBezTo>
                    <a:pt x="1" y="7"/>
                    <a:pt x="1" y="7"/>
                    <a:pt x="1" y="7"/>
                  </a:cubicBezTo>
                  <a:cubicBezTo>
                    <a:pt x="0" y="7"/>
                    <a:pt x="0" y="6"/>
                    <a:pt x="0" y="5"/>
                  </a:cubicBezTo>
                  <a:cubicBezTo>
                    <a:pt x="0" y="3"/>
                    <a:pt x="2" y="1"/>
                    <a:pt x="4" y="0"/>
                  </a:cubicBezTo>
                  <a:cubicBezTo>
                    <a:pt x="5" y="0"/>
                    <a:pt x="6" y="1"/>
                    <a:pt x="6" y="2"/>
                  </a:cubicBezTo>
                  <a:cubicBezTo>
                    <a:pt x="6" y="3"/>
                    <a:pt x="6" y="4"/>
                    <a:pt x="5" y="4"/>
                  </a:cubicBezTo>
                  <a:cubicBezTo>
                    <a:pt x="4" y="4"/>
                    <a:pt x="3" y="5"/>
                    <a:pt x="3" y="6"/>
                  </a:cubicBezTo>
                  <a:cubicBezTo>
                    <a:pt x="3" y="7"/>
                    <a:pt x="2" y="7"/>
                    <a:pt x="1" y="7"/>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4" name="Freeform 222"/>
            <p:cNvSpPr>
              <a:spLocks/>
            </p:cNvSpPr>
            <p:nvPr/>
          </p:nvSpPr>
          <p:spPr bwMode="auto">
            <a:xfrm>
              <a:off x="10825163" y="2573338"/>
              <a:ext cx="26988" cy="26988"/>
            </a:xfrm>
            <a:custGeom>
              <a:avLst/>
              <a:gdLst>
                <a:gd name="T0" fmla="*/ 5 w 7"/>
                <a:gd name="T1" fmla="*/ 7 h 7"/>
                <a:gd name="T2" fmla="*/ 3 w 7"/>
                <a:gd name="T3" fmla="*/ 6 h 7"/>
                <a:gd name="T4" fmla="*/ 2 w 7"/>
                <a:gd name="T5" fmla="*/ 4 h 7"/>
                <a:gd name="T6" fmla="*/ 0 w 7"/>
                <a:gd name="T7" fmla="*/ 2 h 7"/>
                <a:gd name="T8" fmla="*/ 2 w 7"/>
                <a:gd name="T9" fmla="*/ 0 h 7"/>
                <a:gd name="T10" fmla="*/ 7 w 7"/>
                <a:gd name="T11" fmla="*/ 6 h 7"/>
                <a:gd name="T12" fmla="*/ 5 w 7"/>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5" y="7"/>
                  </a:moveTo>
                  <a:cubicBezTo>
                    <a:pt x="4" y="7"/>
                    <a:pt x="3" y="7"/>
                    <a:pt x="3" y="6"/>
                  </a:cubicBezTo>
                  <a:cubicBezTo>
                    <a:pt x="3" y="5"/>
                    <a:pt x="3" y="4"/>
                    <a:pt x="2" y="4"/>
                  </a:cubicBezTo>
                  <a:cubicBezTo>
                    <a:pt x="1" y="4"/>
                    <a:pt x="0" y="3"/>
                    <a:pt x="0" y="2"/>
                  </a:cubicBezTo>
                  <a:cubicBezTo>
                    <a:pt x="0" y="1"/>
                    <a:pt x="1" y="0"/>
                    <a:pt x="2" y="0"/>
                  </a:cubicBezTo>
                  <a:cubicBezTo>
                    <a:pt x="5" y="1"/>
                    <a:pt x="7" y="3"/>
                    <a:pt x="7" y="6"/>
                  </a:cubicBezTo>
                  <a:cubicBezTo>
                    <a:pt x="7" y="7"/>
                    <a:pt x="6" y="7"/>
                    <a:pt x="5" y="7"/>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5" name="Freeform 223"/>
            <p:cNvSpPr>
              <a:spLocks/>
            </p:cNvSpPr>
            <p:nvPr/>
          </p:nvSpPr>
          <p:spPr bwMode="auto">
            <a:xfrm>
              <a:off x="10498138" y="2311400"/>
              <a:ext cx="127000" cy="127000"/>
            </a:xfrm>
            <a:custGeom>
              <a:avLst/>
              <a:gdLst>
                <a:gd name="T0" fmla="*/ 2 w 33"/>
                <a:gd name="T1" fmla="*/ 33 h 33"/>
                <a:gd name="T2" fmla="*/ 0 w 33"/>
                <a:gd name="T3" fmla="*/ 31 h 33"/>
                <a:gd name="T4" fmla="*/ 0 w 33"/>
                <a:gd name="T5" fmla="*/ 2 h 33"/>
                <a:gd name="T6" fmla="*/ 2 w 33"/>
                <a:gd name="T7" fmla="*/ 0 h 33"/>
                <a:gd name="T8" fmla="*/ 31 w 33"/>
                <a:gd name="T9" fmla="*/ 0 h 33"/>
                <a:gd name="T10" fmla="*/ 33 w 33"/>
                <a:gd name="T11" fmla="*/ 2 h 33"/>
                <a:gd name="T12" fmla="*/ 31 w 33"/>
                <a:gd name="T13" fmla="*/ 4 h 33"/>
                <a:gd name="T14" fmla="*/ 4 w 33"/>
                <a:gd name="T15" fmla="*/ 4 h 33"/>
                <a:gd name="T16" fmla="*/ 4 w 33"/>
                <a:gd name="T17" fmla="*/ 31 h 33"/>
                <a:gd name="T18" fmla="*/ 2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2" y="33"/>
                  </a:moveTo>
                  <a:cubicBezTo>
                    <a:pt x="1" y="33"/>
                    <a:pt x="0" y="32"/>
                    <a:pt x="0" y="31"/>
                  </a:cubicBezTo>
                  <a:cubicBezTo>
                    <a:pt x="0" y="2"/>
                    <a:pt x="0" y="2"/>
                    <a:pt x="0" y="2"/>
                  </a:cubicBezTo>
                  <a:cubicBezTo>
                    <a:pt x="0" y="1"/>
                    <a:pt x="1" y="0"/>
                    <a:pt x="2" y="0"/>
                  </a:cubicBezTo>
                  <a:cubicBezTo>
                    <a:pt x="31" y="0"/>
                    <a:pt x="31" y="0"/>
                    <a:pt x="31" y="0"/>
                  </a:cubicBezTo>
                  <a:cubicBezTo>
                    <a:pt x="32" y="0"/>
                    <a:pt x="33" y="1"/>
                    <a:pt x="33" y="2"/>
                  </a:cubicBezTo>
                  <a:cubicBezTo>
                    <a:pt x="33" y="3"/>
                    <a:pt x="32" y="4"/>
                    <a:pt x="31" y="4"/>
                  </a:cubicBezTo>
                  <a:cubicBezTo>
                    <a:pt x="4" y="4"/>
                    <a:pt x="4" y="4"/>
                    <a:pt x="4" y="4"/>
                  </a:cubicBezTo>
                  <a:cubicBezTo>
                    <a:pt x="4" y="31"/>
                    <a:pt x="4" y="31"/>
                    <a:pt x="4" y="31"/>
                  </a:cubicBezTo>
                  <a:cubicBezTo>
                    <a:pt x="4" y="32"/>
                    <a:pt x="3" y="33"/>
                    <a:pt x="2" y="33"/>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6" name="Freeform 224"/>
            <p:cNvSpPr>
              <a:spLocks/>
            </p:cNvSpPr>
            <p:nvPr/>
          </p:nvSpPr>
          <p:spPr bwMode="auto">
            <a:xfrm>
              <a:off x="10863263" y="2311400"/>
              <a:ext cx="127000" cy="127000"/>
            </a:xfrm>
            <a:custGeom>
              <a:avLst/>
              <a:gdLst>
                <a:gd name="T0" fmla="*/ 32 w 33"/>
                <a:gd name="T1" fmla="*/ 33 h 33"/>
                <a:gd name="T2" fmla="*/ 30 w 33"/>
                <a:gd name="T3" fmla="*/ 31 h 33"/>
                <a:gd name="T4" fmla="*/ 30 w 33"/>
                <a:gd name="T5" fmla="*/ 4 h 33"/>
                <a:gd name="T6" fmla="*/ 2 w 33"/>
                <a:gd name="T7" fmla="*/ 4 h 33"/>
                <a:gd name="T8" fmla="*/ 0 w 33"/>
                <a:gd name="T9" fmla="*/ 2 h 33"/>
                <a:gd name="T10" fmla="*/ 2 w 33"/>
                <a:gd name="T11" fmla="*/ 0 h 33"/>
                <a:gd name="T12" fmla="*/ 32 w 33"/>
                <a:gd name="T13" fmla="*/ 0 h 33"/>
                <a:gd name="T14" fmla="*/ 33 w 33"/>
                <a:gd name="T15" fmla="*/ 2 h 33"/>
                <a:gd name="T16" fmla="*/ 33 w 33"/>
                <a:gd name="T17" fmla="*/ 31 h 33"/>
                <a:gd name="T18" fmla="*/ 32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32" y="33"/>
                  </a:moveTo>
                  <a:cubicBezTo>
                    <a:pt x="31" y="33"/>
                    <a:pt x="30" y="32"/>
                    <a:pt x="30" y="31"/>
                  </a:cubicBezTo>
                  <a:cubicBezTo>
                    <a:pt x="30" y="4"/>
                    <a:pt x="30" y="4"/>
                    <a:pt x="30" y="4"/>
                  </a:cubicBezTo>
                  <a:cubicBezTo>
                    <a:pt x="2" y="4"/>
                    <a:pt x="2" y="4"/>
                    <a:pt x="2" y="4"/>
                  </a:cubicBezTo>
                  <a:cubicBezTo>
                    <a:pt x="1" y="4"/>
                    <a:pt x="0" y="3"/>
                    <a:pt x="0" y="2"/>
                  </a:cubicBezTo>
                  <a:cubicBezTo>
                    <a:pt x="0" y="1"/>
                    <a:pt x="1" y="0"/>
                    <a:pt x="2" y="0"/>
                  </a:cubicBezTo>
                  <a:cubicBezTo>
                    <a:pt x="32" y="0"/>
                    <a:pt x="32" y="0"/>
                    <a:pt x="32" y="0"/>
                  </a:cubicBezTo>
                  <a:cubicBezTo>
                    <a:pt x="32" y="0"/>
                    <a:pt x="33" y="1"/>
                    <a:pt x="33" y="2"/>
                  </a:cubicBezTo>
                  <a:cubicBezTo>
                    <a:pt x="33" y="31"/>
                    <a:pt x="33" y="31"/>
                    <a:pt x="33" y="31"/>
                  </a:cubicBezTo>
                  <a:cubicBezTo>
                    <a:pt x="33" y="32"/>
                    <a:pt x="32" y="33"/>
                    <a:pt x="32" y="33"/>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7" name="Freeform 225"/>
            <p:cNvSpPr>
              <a:spLocks/>
            </p:cNvSpPr>
            <p:nvPr/>
          </p:nvSpPr>
          <p:spPr bwMode="auto">
            <a:xfrm>
              <a:off x="10863263" y="2578100"/>
              <a:ext cx="127000" cy="127000"/>
            </a:xfrm>
            <a:custGeom>
              <a:avLst/>
              <a:gdLst>
                <a:gd name="T0" fmla="*/ 32 w 33"/>
                <a:gd name="T1" fmla="*/ 33 h 33"/>
                <a:gd name="T2" fmla="*/ 2 w 33"/>
                <a:gd name="T3" fmla="*/ 33 h 33"/>
                <a:gd name="T4" fmla="*/ 0 w 33"/>
                <a:gd name="T5" fmla="*/ 31 h 33"/>
                <a:gd name="T6" fmla="*/ 2 w 33"/>
                <a:gd name="T7" fmla="*/ 30 h 33"/>
                <a:gd name="T8" fmla="*/ 30 w 33"/>
                <a:gd name="T9" fmla="*/ 30 h 33"/>
                <a:gd name="T10" fmla="*/ 30 w 33"/>
                <a:gd name="T11" fmla="*/ 2 h 33"/>
                <a:gd name="T12" fmla="*/ 32 w 33"/>
                <a:gd name="T13" fmla="*/ 0 h 33"/>
                <a:gd name="T14" fmla="*/ 33 w 33"/>
                <a:gd name="T15" fmla="*/ 2 h 33"/>
                <a:gd name="T16" fmla="*/ 33 w 33"/>
                <a:gd name="T17" fmla="*/ 31 h 33"/>
                <a:gd name="T18" fmla="*/ 32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32" y="33"/>
                  </a:moveTo>
                  <a:cubicBezTo>
                    <a:pt x="2" y="33"/>
                    <a:pt x="2" y="33"/>
                    <a:pt x="2" y="33"/>
                  </a:cubicBezTo>
                  <a:cubicBezTo>
                    <a:pt x="1" y="33"/>
                    <a:pt x="0" y="32"/>
                    <a:pt x="0" y="31"/>
                  </a:cubicBezTo>
                  <a:cubicBezTo>
                    <a:pt x="0" y="30"/>
                    <a:pt x="1" y="30"/>
                    <a:pt x="2" y="30"/>
                  </a:cubicBezTo>
                  <a:cubicBezTo>
                    <a:pt x="30" y="30"/>
                    <a:pt x="30" y="30"/>
                    <a:pt x="30" y="30"/>
                  </a:cubicBezTo>
                  <a:cubicBezTo>
                    <a:pt x="30" y="2"/>
                    <a:pt x="30" y="2"/>
                    <a:pt x="30" y="2"/>
                  </a:cubicBezTo>
                  <a:cubicBezTo>
                    <a:pt x="30" y="1"/>
                    <a:pt x="31" y="0"/>
                    <a:pt x="32" y="0"/>
                  </a:cubicBezTo>
                  <a:cubicBezTo>
                    <a:pt x="32" y="0"/>
                    <a:pt x="33" y="1"/>
                    <a:pt x="33" y="2"/>
                  </a:cubicBezTo>
                  <a:cubicBezTo>
                    <a:pt x="33" y="31"/>
                    <a:pt x="33" y="31"/>
                    <a:pt x="33" y="31"/>
                  </a:cubicBezTo>
                  <a:cubicBezTo>
                    <a:pt x="33" y="32"/>
                    <a:pt x="32" y="33"/>
                    <a:pt x="32" y="33"/>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78" name="Freeform 226"/>
            <p:cNvSpPr>
              <a:spLocks/>
            </p:cNvSpPr>
            <p:nvPr/>
          </p:nvSpPr>
          <p:spPr bwMode="auto">
            <a:xfrm>
              <a:off x="10498138" y="2578100"/>
              <a:ext cx="127000" cy="127000"/>
            </a:xfrm>
            <a:custGeom>
              <a:avLst/>
              <a:gdLst>
                <a:gd name="T0" fmla="*/ 31 w 33"/>
                <a:gd name="T1" fmla="*/ 33 h 33"/>
                <a:gd name="T2" fmla="*/ 2 w 33"/>
                <a:gd name="T3" fmla="*/ 33 h 33"/>
                <a:gd name="T4" fmla="*/ 0 w 33"/>
                <a:gd name="T5" fmla="*/ 31 h 33"/>
                <a:gd name="T6" fmla="*/ 0 w 33"/>
                <a:gd name="T7" fmla="*/ 2 h 33"/>
                <a:gd name="T8" fmla="*/ 2 w 33"/>
                <a:gd name="T9" fmla="*/ 0 h 33"/>
                <a:gd name="T10" fmla="*/ 4 w 33"/>
                <a:gd name="T11" fmla="*/ 2 h 33"/>
                <a:gd name="T12" fmla="*/ 4 w 33"/>
                <a:gd name="T13" fmla="*/ 30 h 33"/>
                <a:gd name="T14" fmla="*/ 31 w 33"/>
                <a:gd name="T15" fmla="*/ 30 h 33"/>
                <a:gd name="T16" fmla="*/ 33 w 33"/>
                <a:gd name="T17" fmla="*/ 31 h 33"/>
                <a:gd name="T18" fmla="*/ 31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31" y="33"/>
                  </a:moveTo>
                  <a:cubicBezTo>
                    <a:pt x="2" y="33"/>
                    <a:pt x="2" y="33"/>
                    <a:pt x="2" y="33"/>
                  </a:cubicBezTo>
                  <a:cubicBezTo>
                    <a:pt x="1" y="33"/>
                    <a:pt x="0" y="32"/>
                    <a:pt x="0" y="31"/>
                  </a:cubicBezTo>
                  <a:cubicBezTo>
                    <a:pt x="0" y="2"/>
                    <a:pt x="0" y="2"/>
                    <a:pt x="0" y="2"/>
                  </a:cubicBezTo>
                  <a:cubicBezTo>
                    <a:pt x="0" y="1"/>
                    <a:pt x="1" y="0"/>
                    <a:pt x="2" y="0"/>
                  </a:cubicBezTo>
                  <a:cubicBezTo>
                    <a:pt x="3" y="0"/>
                    <a:pt x="4" y="1"/>
                    <a:pt x="4" y="2"/>
                  </a:cubicBezTo>
                  <a:cubicBezTo>
                    <a:pt x="4" y="30"/>
                    <a:pt x="4" y="30"/>
                    <a:pt x="4" y="30"/>
                  </a:cubicBezTo>
                  <a:cubicBezTo>
                    <a:pt x="31" y="30"/>
                    <a:pt x="31" y="30"/>
                    <a:pt x="31" y="30"/>
                  </a:cubicBezTo>
                  <a:cubicBezTo>
                    <a:pt x="32" y="30"/>
                    <a:pt x="33" y="30"/>
                    <a:pt x="33" y="31"/>
                  </a:cubicBezTo>
                  <a:cubicBezTo>
                    <a:pt x="33" y="32"/>
                    <a:pt x="32" y="33"/>
                    <a:pt x="31" y="33"/>
                  </a:cubicBezTo>
                  <a:close/>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grpSp>
      <p:grpSp>
        <p:nvGrpSpPr>
          <p:cNvPr id="107" name="Group 106"/>
          <p:cNvGrpSpPr/>
          <p:nvPr/>
        </p:nvGrpSpPr>
        <p:grpSpPr>
          <a:xfrm>
            <a:off x="7560802" y="3100425"/>
            <a:ext cx="328033" cy="262426"/>
            <a:chOff x="10498138" y="2311400"/>
            <a:chExt cx="492125" cy="393700"/>
          </a:xfrm>
          <a:solidFill>
            <a:schemeClr val="bg1"/>
          </a:solidFill>
        </p:grpSpPr>
        <p:sp>
          <p:nvSpPr>
            <p:cNvPr id="108" name="Freeform 219"/>
            <p:cNvSpPr>
              <a:spLocks/>
            </p:cNvSpPr>
            <p:nvPr/>
          </p:nvSpPr>
          <p:spPr bwMode="auto">
            <a:xfrm>
              <a:off x="10656888" y="2373313"/>
              <a:ext cx="179388" cy="215900"/>
            </a:xfrm>
            <a:custGeom>
              <a:avLst/>
              <a:gdLst>
                <a:gd name="T0" fmla="*/ 45 w 47"/>
                <a:gd name="T1" fmla="*/ 56 h 56"/>
                <a:gd name="T2" fmla="*/ 45 w 47"/>
                <a:gd name="T3" fmla="*/ 56 h 56"/>
                <a:gd name="T4" fmla="*/ 29 w 47"/>
                <a:gd name="T5" fmla="*/ 48 h 56"/>
                <a:gd name="T6" fmla="*/ 29 w 47"/>
                <a:gd name="T7" fmla="*/ 43 h 56"/>
                <a:gd name="T8" fmla="*/ 30 w 47"/>
                <a:gd name="T9" fmla="*/ 42 h 56"/>
                <a:gd name="T10" fmla="*/ 40 w 47"/>
                <a:gd name="T11" fmla="*/ 20 h 56"/>
                <a:gd name="T12" fmla="*/ 23 w 47"/>
                <a:gd name="T13" fmla="*/ 3 h 56"/>
                <a:gd name="T14" fmla="*/ 7 w 47"/>
                <a:gd name="T15" fmla="*/ 20 h 56"/>
                <a:gd name="T16" fmla="*/ 16 w 47"/>
                <a:gd name="T17" fmla="*/ 42 h 56"/>
                <a:gd name="T18" fmla="*/ 17 w 47"/>
                <a:gd name="T19" fmla="*/ 43 h 56"/>
                <a:gd name="T20" fmla="*/ 17 w 47"/>
                <a:gd name="T21" fmla="*/ 48 h 56"/>
                <a:gd name="T22" fmla="*/ 1 w 47"/>
                <a:gd name="T23" fmla="*/ 56 h 56"/>
                <a:gd name="T24" fmla="*/ 1 w 47"/>
                <a:gd name="T25" fmla="*/ 56 h 56"/>
                <a:gd name="T26" fmla="*/ 0 w 47"/>
                <a:gd name="T27" fmla="*/ 54 h 56"/>
                <a:gd name="T28" fmla="*/ 1 w 47"/>
                <a:gd name="T29" fmla="*/ 52 h 56"/>
                <a:gd name="T30" fmla="*/ 14 w 47"/>
                <a:gd name="T31" fmla="*/ 48 h 56"/>
                <a:gd name="T32" fmla="*/ 14 w 47"/>
                <a:gd name="T33" fmla="*/ 44 h 56"/>
                <a:gd name="T34" fmla="*/ 3 w 47"/>
                <a:gd name="T35" fmla="*/ 20 h 56"/>
                <a:gd name="T36" fmla="*/ 23 w 47"/>
                <a:gd name="T37" fmla="*/ 0 h 56"/>
                <a:gd name="T38" fmla="*/ 43 w 47"/>
                <a:gd name="T39" fmla="*/ 20 h 56"/>
                <a:gd name="T40" fmla="*/ 33 w 47"/>
                <a:gd name="T41" fmla="*/ 44 h 56"/>
                <a:gd name="T42" fmla="*/ 33 w 47"/>
                <a:gd name="T43" fmla="*/ 48 h 56"/>
                <a:gd name="T44" fmla="*/ 45 w 47"/>
                <a:gd name="T45" fmla="*/ 52 h 56"/>
                <a:gd name="T46" fmla="*/ 47 w 47"/>
                <a:gd name="T47" fmla="*/ 54 h 56"/>
                <a:gd name="T48" fmla="*/ 45 w 47"/>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56">
                  <a:moveTo>
                    <a:pt x="45" y="56"/>
                  </a:moveTo>
                  <a:cubicBezTo>
                    <a:pt x="45" y="56"/>
                    <a:pt x="45" y="56"/>
                    <a:pt x="45" y="56"/>
                  </a:cubicBezTo>
                  <a:cubicBezTo>
                    <a:pt x="35" y="55"/>
                    <a:pt x="29" y="53"/>
                    <a:pt x="29" y="48"/>
                  </a:cubicBezTo>
                  <a:cubicBezTo>
                    <a:pt x="29" y="43"/>
                    <a:pt x="29" y="43"/>
                    <a:pt x="29" y="43"/>
                  </a:cubicBezTo>
                  <a:cubicBezTo>
                    <a:pt x="29" y="43"/>
                    <a:pt x="30" y="42"/>
                    <a:pt x="30" y="42"/>
                  </a:cubicBezTo>
                  <a:cubicBezTo>
                    <a:pt x="36" y="37"/>
                    <a:pt x="40" y="27"/>
                    <a:pt x="40" y="20"/>
                  </a:cubicBezTo>
                  <a:cubicBezTo>
                    <a:pt x="40" y="11"/>
                    <a:pt x="32" y="3"/>
                    <a:pt x="23" y="3"/>
                  </a:cubicBezTo>
                  <a:cubicBezTo>
                    <a:pt x="14" y="3"/>
                    <a:pt x="7" y="11"/>
                    <a:pt x="7" y="20"/>
                  </a:cubicBezTo>
                  <a:cubicBezTo>
                    <a:pt x="7" y="27"/>
                    <a:pt x="11" y="37"/>
                    <a:pt x="16" y="42"/>
                  </a:cubicBezTo>
                  <a:cubicBezTo>
                    <a:pt x="17" y="42"/>
                    <a:pt x="17" y="43"/>
                    <a:pt x="17" y="43"/>
                  </a:cubicBezTo>
                  <a:cubicBezTo>
                    <a:pt x="17" y="48"/>
                    <a:pt x="17" y="48"/>
                    <a:pt x="17" y="48"/>
                  </a:cubicBezTo>
                  <a:cubicBezTo>
                    <a:pt x="17" y="53"/>
                    <a:pt x="12" y="55"/>
                    <a:pt x="1" y="56"/>
                  </a:cubicBezTo>
                  <a:cubicBezTo>
                    <a:pt x="1" y="56"/>
                    <a:pt x="1" y="56"/>
                    <a:pt x="1" y="56"/>
                  </a:cubicBezTo>
                  <a:cubicBezTo>
                    <a:pt x="0" y="56"/>
                    <a:pt x="0" y="55"/>
                    <a:pt x="0" y="54"/>
                  </a:cubicBezTo>
                  <a:cubicBezTo>
                    <a:pt x="0" y="53"/>
                    <a:pt x="0" y="52"/>
                    <a:pt x="1" y="52"/>
                  </a:cubicBezTo>
                  <a:cubicBezTo>
                    <a:pt x="9" y="52"/>
                    <a:pt x="14" y="50"/>
                    <a:pt x="14" y="48"/>
                  </a:cubicBezTo>
                  <a:cubicBezTo>
                    <a:pt x="14" y="44"/>
                    <a:pt x="14" y="44"/>
                    <a:pt x="14" y="44"/>
                  </a:cubicBezTo>
                  <a:cubicBezTo>
                    <a:pt x="7" y="39"/>
                    <a:pt x="3" y="28"/>
                    <a:pt x="3" y="20"/>
                  </a:cubicBezTo>
                  <a:cubicBezTo>
                    <a:pt x="3" y="9"/>
                    <a:pt x="12" y="0"/>
                    <a:pt x="23" y="0"/>
                  </a:cubicBezTo>
                  <a:cubicBezTo>
                    <a:pt x="34" y="0"/>
                    <a:pt x="43" y="9"/>
                    <a:pt x="43" y="20"/>
                  </a:cubicBezTo>
                  <a:cubicBezTo>
                    <a:pt x="43" y="28"/>
                    <a:pt x="39" y="39"/>
                    <a:pt x="33" y="44"/>
                  </a:cubicBezTo>
                  <a:cubicBezTo>
                    <a:pt x="33" y="48"/>
                    <a:pt x="33" y="48"/>
                    <a:pt x="33" y="48"/>
                  </a:cubicBezTo>
                  <a:cubicBezTo>
                    <a:pt x="33" y="50"/>
                    <a:pt x="38" y="52"/>
                    <a:pt x="45" y="52"/>
                  </a:cubicBezTo>
                  <a:cubicBezTo>
                    <a:pt x="46" y="52"/>
                    <a:pt x="47" y="53"/>
                    <a:pt x="47" y="54"/>
                  </a:cubicBezTo>
                  <a:cubicBezTo>
                    <a:pt x="47" y="55"/>
                    <a:pt x="46" y="56"/>
                    <a:pt x="45" y="56"/>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09" name="Freeform 220"/>
            <p:cNvSpPr>
              <a:spLocks/>
            </p:cNvSpPr>
            <p:nvPr/>
          </p:nvSpPr>
          <p:spPr bwMode="auto">
            <a:xfrm>
              <a:off x="10641013" y="2589213"/>
              <a:ext cx="211138" cy="53975"/>
            </a:xfrm>
            <a:custGeom>
              <a:avLst/>
              <a:gdLst>
                <a:gd name="T0" fmla="*/ 53 w 55"/>
                <a:gd name="T1" fmla="*/ 14 h 14"/>
                <a:gd name="T2" fmla="*/ 1 w 55"/>
                <a:gd name="T3" fmla="*/ 14 h 14"/>
                <a:gd name="T4" fmla="*/ 0 w 55"/>
                <a:gd name="T5" fmla="*/ 13 h 14"/>
                <a:gd name="T6" fmla="*/ 0 w 55"/>
                <a:gd name="T7" fmla="*/ 2 h 14"/>
                <a:gd name="T8" fmla="*/ 1 w 55"/>
                <a:gd name="T9" fmla="*/ 0 h 14"/>
                <a:gd name="T10" fmla="*/ 3 w 55"/>
                <a:gd name="T11" fmla="*/ 2 h 14"/>
                <a:gd name="T12" fmla="*/ 3 w 55"/>
                <a:gd name="T13" fmla="*/ 11 h 14"/>
                <a:gd name="T14" fmla="*/ 51 w 55"/>
                <a:gd name="T15" fmla="*/ 11 h 14"/>
                <a:gd name="T16" fmla="*/ 51 w 55"/>
                <a:gd name="T17" fmla="*/ 2 h 14"/>
                <a:gd name="T18" fmla="*/ 53 w 55"/>
                <a:gd name="T19" fmla="*/ 0 h 14"/>
                <a:gd name="T20" fmla="*/ 55 w 55"/>
                <a:gd name="T21" fmla="*/ 2 h 14"/>
                <a:gd name="T22" fmla="*/ 55 w 55"/>
                <a:gd name="T23" fmla="*/ 13 h 14"/>
                <a:gd name="T24" fmla="*/ 53 w 55"/>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14">
                  <a:moveTo>
                    <a:pt x="53" y="14"/>
                  </a:moveTo>
                  <a:cubicBezTo>
                    <a:pt x="1" y="14"/>
                    <a:pt x="1" y="14"/>
                    <a:pt x="1" y="14"/>
                  </a:cubicBezTo>
                  <a:cubicBezTo>
                    <a:pt x="0" y="14"/>
                    <a:pt x="0" y="14"/>
                    <a:pt x="0" y="13"/>
                  </a:cubicBezTo>
                  <a:cubicBezTo>
                    <a:pt x="0" y="2"/>
                    <a:pt x="0" y="2"/>
                    <a:pt x="0" y="2"/>
                  </a:cubicBezTo>
                  <a:cubicBezTo>
                    <a:pt x="0" y="1"/>
                    <a:pt x="0" y="0"/>
                    <a:pt x="1" y="0"/>
                  </a:cubicBezTo>
                  <a:cubicBezTo>
                    <a:pt x="2" y="0"/>
                    <a:pt x="3" y="1"/>
                    <a:pt x="3" y="2"/>
                  </a:cubicBezTo>
                  <a:cubicBezTo>
                    <a:pt x="3" y="11"/>
                    <a:pt x="3" y="11"/>
                    <a:pt x="3" y="11"/>
                  </a:cubicBezTo>
                  <a:cubicBezTo>
                    <a:pt x="51" y="11"/>
                    <a:pt x="51" y="11"/>
                    <a:pt x="51" y="11"/>
                  </a:cubicBezTo>
                  <a:cubicBezTo>
                    <a:pt x="51" y="2"/>
                    <a:pt x="51" y="2"/>
                    <a:pt x="51" y="2"/>
                  </a:cubicBezTo>
                  <a:cubicBezTo>
                    <a:pt x="51" y="1"/>
                    <a:pt x="52" y="0"/>
                    <a:pt x="53" y="0"/>
                  </a:cubicBezTo>
                  <a:cubicBezTo>
                    <a:pt x="54" y="0"/>
                    <a:pt x="55" y="1"/>
                    <a:pt x="55" y="2"/>
                  </a:cubicBezTo>
                  <a:cubicBezTo>
                    <a:pt x="55" y="13"/>
                    <a:pt x="55" y="13"/>
                    <a:pt x="55" y="13"/>
                  </a:cubicBezTo>
                  <a:cubicBezTo>
                    <a:pt x="55" y="14"/>
                    <a:pt x="54" y="14"/>
                    <a:pt x="53" y="14"/>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0" name="Freeform 221"/>
            <p:cNvSpPr>
              <a:spLocks/>
            </p:cNvSpPr>
            <p:nvPr/>
          </p:nvSpPr>
          <p:spPr bwMode="auto">
            <a:xfrm>
              <a:off x="10641013" y="2573338"/>
              <a:ext cx="22225" cy="26988"/>
            </a:xfrm>
            <a:custGeom>
              <a:avLst/>
              <a:gdLst>
                <a:gd name="T0" fmla="*/ 1 w 6"/>
                <a:gd name="T1" fmla="*/ 7 h 7"/>
                <a:gd name="T2" fmla="*/ 1 w 6"/>
                <a:gd name="T3" fmla="*/ 7 h 7"/>
                <a:gd name="T4" fmla="*/ 0 w 6"/>
                <a:gd name="T5" fmla="*/ 5 h 7"/>
                <a:gd name="T6" fmla="*/ 4 w 6"/>
                <a:gd name="T7" fmla="*/ 0 h 7"/>
                <a:gd name="T8" fmla="*/ 6 w 6"/>
                <a:gd name="T9" fmla="*/ 2 h 7"/>
                <a:gd name="T10" fmla="*/ 5 w 6"/>
                <a:gd name="T11" fmla="*/ 4 h 7"/>
                <a:gd name="T12" fmla="*/ 3 w 6"/>
                <a:gd name="T13" fmla="*/ 6 h 7"/>
                <a:gd name="T14" fmla="*/ 1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7"/>
                  </a:moveTo>
                  <a:cubicBezTo>
                    <a:pt x="1" y="7"/>
                    <a:pt x="1" y="7"/>
                    <a:pt x="1" y="7"/>
                  </a:cubicBezTo>
                  <a:cubicBezTo>
                    <a:pt x="0" y="7"/>
                    <a:pt x="0" y="6"/>
                    <a:pt x="0" y="5"/>
                  </a:cubicBezTo>
                  <a:cubicBezTo>
                    <a:pt x="0" y="3"/>
                    <a:pt x="2" y="1"/>
                    <a:pt x="4" y="0"/>
                  </a:cubicBezTo>
                  <a:cubicBezTo>
                    <a:pt x="5" y="0"/>
                    <a:pt x="6" y="1"/>
                    <a:pt x="6" y="2"/>
                  </a:cubicBezTo>
                  <a:cubicBezTo>
                    <a:pt x="6" y="3"/>
                    <a:pt x="6" y="4"/>
                    <a:pt x="5" y="4"/>
                  </a:cubicBezTo>
                  <a:cubicBezTo>
                    <a:pt x="4" y="4"/>
                    <a:pt x="3" y="5"/>
                    <a:pt x="3" y="6"/>
                  </a:cubicBezTo>
                  <a:cubicBezTo>
                    <a:pt x="3" y="7"/>
                    <a:pt x="2" y="7"/>
                    <a:pt x="1" y="7"/>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1" name="Freeform 222"/>
            <p:cNvSpPr>
              <a:spLocks/>
            </p:cNvSpPr>
            <p:nvPr/>
          </p:nvSpPr>
          <p:spPr bwMode="auto">
            <a:xfrm>
              <a:off x="10825163" y="2573338"/>
              <a:ext cx="26988" cy="26988"/>
            </a:xfrm>
            <a:custGeom>
              <a:avLst/>
              <a:gdLst>
                <a:gd name="T0" fmla="*/ 5 w 7"/>
                <a:gd name="T1" fmla="*/ 7 h 7"/>
                <a:gd name="T2" fmla="*/ 3 w 7"/>
                <a:gd name="T3" fmla="*/ 6 h 7"/>
                <a:gd name="T4" fmla="*/ 2 w 7"/>
                <a:gd name="T5" fmla="*/ 4 h 7"/>
                <a:gd name="T6" fmla="*/ 0 w 7"/>
                <a:gd name="T7" fmla="*/ 2 h 7"/>
                <a:gd name="T8" fmla="*/ 2 w 7"/>
                <a:gd name="T9" fmla="*/ 0 h 7"/>
                <a:gd name="T10" fmla="*/ 7 w 7"/>
                <a:gd name="T11" fmla="*/ 6 h 7"/>
                <a:gd name="T12" fmla="*/ 5 w 7"/>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5" y="7"/>
                  </a:moveTo>
                  <a:cubicBezTo>
                    <a:pt x="4" y="7"/>
                    <a:pt x="3" y="7"/>
                    <a:pt x="3" y="6"/>
                  </a:cubicBezTo>
                  <a:cubicBezTo>
                    <a:pt x="3" y="5"/>
                    <a:pt x="3" y="4"/>
                    <a:pt x="2" y="4"/>
                  </a:cubicBezTo>
                  <a:cubicBezTo>
                    <a:pt x="1" y="4"/>
                    <a:pt x="0" y="3"/>
                    <a:pt x="0" y="2"/>
                  </a:cubicBezTo>
                  <a:cubicBezTo>
                    <a:pt x="0" y="1"/>
                    <a:pt x="1" y="0"/>
                    <a:pt x="2" y="0"/>
                  </a:cubicBezTo>
                  <a:cubicBezTo>
                    <a:pt x="5" y="1"/>
                    <a:pt x="7" y="3"/>
                    <a:pt x="7" y="6"/>
                  </a:cubicBezTo>
                  <a:cubicBezTo>
                    <a:pt x="7" y="7"/>
                    <a:pt x="6" y="7"/>
                    <a:pt x="5" y="7"/>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2" name="Freeform 223"/>
            <p:cNvSpPr>
              <a:spLocks/>
            </p:cNvSpPr>
            <p:nvPr/>
          </p:nvSpPr>
          <p:spPr bwMode="auto">
            <a:xfrm>
              <a:off x="10498138" y="2311400"/>
              <a:ext cx="127000" cy="127000"/>
            </a:xfrm>
            <a:custGeom>
              <a:avLst/>
              <a:gdLst>
                <a:gd name="T0" fmla="*/ 2 w 33"/>
                <a:gd name="T1" fmla="*/ 33 h 33"/>
                <a:gd name="T2" fmla="*/ 0 w 33"/>
                <a:gd name="T3" fmla="*/ 31 h 33"/>
                <a:gd name="T4" fmla="*/ 0 w 33"/>
                <a:gd name="T5" fmla="*/ 2 h 33"/>
                <a:gd name="T6" fmla="*/ 2 w 33"/>
                <a:gd name="T7" fmla="*/ 0 h 33"/>
                <a:gd name="T8" fmla="*/ 31 w 33"/>
                <a:gd name="T9" fmla="*/ 0 h 33"/>
                <a:gd name="T10" fmla="*/ 33 w 33"/>
                <a:gd name="T11" fmla="*/ 2 h 33"/>
                <a:gd name="T12" fmla="*/ 31 w 33"/>
                <a:gd name="T13" fmla="*/ 4 h 33"/>
                <a:gd name="T14" fmla="*/ 4 w 33"/>
                <a:gd name="T15" fmla="*/ 4 h 33"/>
                <a:gd name="T16" fmla="*/ 4 w 33"/>
                <a:gd name="T17" fmla="*/ 31 h 33"/>
                <a:gd name="T18" fmla="*/ 2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2" y="33"/>
                  </a:moveTo>
                  <a:cubicBezTo>
                    <a:pt x="1" y="33"/>
                    <a:pt x="0" y="32"/>
                    <a:pt x="0" y="31"/>
                  </a:cubicBezTo>
                  <a:cubicBezTo>
                    <a:pt x="0" y="2"/>
                    <a:pt x="0" y="2"/>
                    <a:pt x="0" y="2"/>
                  </a:cubicBezTo>
                  <a:cubicBezTo>
                    <a:pt x="0" y="1"/>
                    <a:pt x="1" y="0"/>
                    <a:pt x="2" y="0"/>
                  </a:cubicBezTo>
                  <a:cubicBezTo>
                    <a:pt x="31" y="0"/>
                    <a:pt x="31" y="0"/>
                    <a:pt x="31" y="0"/>
                  </a:cubicBezTo>
                  <a:cubicBezTo>
                    <a:pt x="32" y="0"/>
                    <a:pt x="33" y="1"/>
                    <a:pt x="33" y="2"/>
                  </a:cubicBezTo>
                  <a:cubicBezTo>
                    <a:pt x="33" y="3"/>
                    <a:pt x="32" y="4"/>
                    <a:pt x="31" y="4"/>
                  </a:cubicBezTo>
                  <a:cubicBezTo>
                    <a:pt x="4" y="4"/>
                    <a:pt x="4" y="4"/>
                    <a:pt x="4" y="4"/>
                  </a:cubicBezTo>
                  <a:cubicBezTo>
                    <a:pt x="4" y="31"/>
                    <a:pt x="4" y="31"/>
                    <a:pt x="4" y="31"/>
                  </a:cubicBezTo>
                  <a:cubicBezTo>
                    <a:pt x="4" y="32"/>
                    <a:pt x="3" y="33"/>
                    <a:pt x="2" y="33"/>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3" name="Freeform 224"/>
            <p:cNvSpPr>
              <a:spLocks/>
            </p:cNvSpPr>
            <p:nvPr/>
          </p:nvSpPr>
          <p:spPr bwMode="auto">
            <a:xfrm>
              <a:off x="10863263" y="2311400"/>
              <a:ext cx="127000" cy="127000"/>
            </a:xfrm>
            <a:custGeom>
              <a:avLst/>
              <a:gdLst>
                <a:gd name="T0" fmla="*/ 32 w 33"/>
                <a:gd name="T1" fmla="*/ 33 h 33"/>
                <a:gd name="T2" fmla="*/ 30 w 33"/>
                <a:gd name="T3" fmla="*/ 31 h 33"/>
                <a:gd name="T4" fmla="*/ 30 w 33"/>
                <a:gd name="T5" fmla="*/ 4 h 33"/>
                <a:gd name="T6" fmla="*/ 2 w 33"/>
                <a:gd name="T7" fmla="*/ 4 h 33"/>
                <a:gd name="T8" fmla="*/ 0 w 33"/>
                <a:gd name="T9" fmla="*/ 2 h 33"/>
                <a:gd name="T10" fmla="*/ 2 w 33"/>
                <a:gd name="T11" fmla="*/ 0 h 33"/>
                <a:gd name="T12" fmla="*/ 32 w 33"/>
                <a:gd name="T13" fmla="*/ 0 h 33"/>
                <a:gd name="T14" fmla="*/ 33 w 33"/>
                <a:gd name="T15" fmla="*/ 2 h 33"/>
                <a:gd name="T16" fmla="*/ 33 w 33"/>
                <a:gd name="T17" fmla="*/ 31 h 33"/>
                <a:gd name="T18" fmla="*/ 32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32" y="33"/>
                  </a:moveTo>
                  <a:cubicBezTo>
                    <a:pt x="31" y="33"/>
                    <a:pt x="30" y="32"/>
                    <a:pt x="30" y="31"/>
                  </a:cubicBezTo>
                  <a:cubicBezTo>
                    <a:pt x="30" y="4"/>
                    <a:pt x="30" y="4"/>
                    <a:pt x="30" y="4"/>
                  </a:cubicBezTo>
                  <a:cubicBezTo>
                    <a:pt x="2" y="4"/>
                    <a:pt x="2" y="4"/>
                    <a:pt x="2" y="4"/>
                  </a:cubicBezTo>
                  <a:cubicBezTo>
                    <a:pt x="1" y="4"/>
                    <a:pt x="0" y="3"/>
                    <a:pt x="0" y="2"/>
                  </a:cubicBezTo>
                  <a:cubicBezTo>
                    <a:pt x="0" y="1"/>
                    <a:pt x="1" y="0"/>
                    <a:pt x="2" y="0"/>
                  </a:cubicBezTo>
                  <a:cubicBezTo>
                    <a:pt x="32" y="0"/>
                    <a:pt x="32" y="0"/>
                    <a:pt x="32" y="0"/>
                  </a:cubicBezTo>
                  <a:cubicBezTo>
                    <a:pt x="32" y="0"/>
                    <a:pt x="33" y="1"/>
                    <a:pt x="33" y="2"/>
                  </a:cubicBezTo>
                  <a:cubicBezTo>
                    <a:pt x="33" y="31"/>
                    <a:pt x="33" y="31"/>
                    <a:pt x="33" y="31"/>
                  </a:cubicBezTo>
                  <a:cubicBezTo>
                    <a:pt x="33" y="32"/>
                    <a:pt x="32" y="33"/>
                    <a:pt x="32" y="33"/>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4" name="Freeform 225"/>
            <p:cNvSpPr>
              <a:spLocks/>
            </p:cNvSpPr>
            <p:nvPr/>
          </p:nvSpPr>
          <p:spPr bwMode="auto">
            <a:xfrm>
              <a:off x="10863263" y="2578100"/>
              <a:ext cx="127000" cy="127000"/>
            </a:xfrm>
            <a:custGeom>
              <a:avLst/>
              <a:gdLst>
                <a:gd name="T0" fmla="*/ 32 w 33"/>
                <a:gd name="T1" fmla="*/ 33 h 33"/>
                <a:gd name="T2" fmla="*/ 2 w 33"/>
                <a:gd name="T3" fmla="*/ 33 h 33"/>
                <a:gd name="T4" fmla="*/ 0 w 33"/>
                <a:gd name="T5" fmla="*/ 31 h 33"/>
                <a:gd name="T6" fmla="*/ 2 w 33"/>
                <a:gd name="T7" fmla="*/ 30 h 33"/>
                <a:gd name="T8" fmla="*/ 30 w 33"/>
                <a:gd name="T9" fmla="*/ 30 h 33"/>
                <a:gd name="T10" fmla="*/ 30 w 33"/>
                <a:gd name="T11" fmla="*/ 2 h 33"/>
                <a:gd name="T12" fmla="*/ 32 w 33"/>
                <a:gd name="T13" fmla="*/ 0 h 33"/>
                <a:gd name="T14" fmla="*/ 33 w 33"/>
                <a:gd name="T15" fmla="*/ 2 h 33"/>
                <a:gd name="T16" fmla="*/ 33 w 33"/>
                <a:gd name="T17" fmla="*/ 31 h 33"/>
                <a:gd name="T18" fmla="*/ 32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32" y="33"/>
                  </a:moveTo>
                  <a:cubicBezTo>
                    <a:pt x="2" y="33"/>
                    <a:pt x="2" y="33"/>
                    <a:pt x="2" y="33"/>
                  </a:cubicBezTo>
                  <a:cubicBezTo>
                    <a:pt x="1" y="33"/>
                    <a:pt x="0" y="32"/>
                    <a:pt x="0" y="31"/>
                  </a:cubicBezTo>
                  <a:cubicBezTo>
                    <a:pt x="0" y="30"/>
                    <a:pt x="1" y="30"/>
                    <a:pt x="2" y="30"/>
                  </a:cubicBezTo>
                  <a:cubicBezTo>
                    <a:pt x="30" y="30"/>
                    <a:pt x="30" y="30"/>
                    <a:pt x="30" y="30"/>
                  </a:cubicBezTo>
                  <a:cubicBezTo>
                    <a:pt x="30" y="2"/>
                    <a:pt x="30" y="2"/>
                    <a:pt x="30" y="2"/>
                  </a:cubicBezTo>
                  <a:cubicBezTo>
                    <a:pt x="30" y="1"/>
                    <a:pt x="31" y="0"/>
                    <a:pt x="32" y="0"/>
                  </a:cubicBezTo>
                  <a:cubicBezTo>
                    <a:pt x="32" y="0"/>
                    <a:pt x="33" y="1"/>
                    <a:pt x="33" y="2"/>
                  </a:cubicBezTo>
                  <a:cubicBezTo>
                    <a:pt x="33" y="31"/>
                    <a:pt x="33" y="31"/>
                    <a:pt x="33" y="31"/>
                  </a:cubicBezTo>
                  <a:cubicBezTo>
                    <a:pt x="33" y="32"/>
                    <a:pt x="32" y="33"/>
                    <a:pt x="32" y="33"/>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5" name="Freeform 226"/>
            <p:cNvSpPr>
              <a:spLocks/>
            </p:cNvSpPr>
            <p:nvPr/>
          </p:nvSpPr>
          <p:spPr bwMode="auto">
            <a:xfrm>
              <a:off x="10498138" y="2578100"/>
              <a:ext cx="127000" cy="127000"/>
            </a:xfrm>
            <a:custGeom>
              <a:avLst/>
              <a:gdLst>
                <a:gd name="T0" fmla="*/ 31 w 33"/>
                <a:gd name="T1" fmla="*/ 33 h 33"/>
                <a:gd name="T2" fmla="*/ 2 w 33"/>
                <a:gd name="T3" fmla="*/ 33 h 33"/>
                <a:gd name="T4" fmla="*/ 0 w 33"/>
                <a:gd name="T5" fmla="*/ 31 h 33"/>
                <a:gd name="T6" fmla="*/ 0 w 33"/>
                <a:gd name="T7" fmla="*/ 2 h 33"/>
                <a:gd name="T8" fmla="*/ 2 w 33"/>
                <a:gd name="T9" fmla="*/ 0 h 33"/>
                <a:gd name="T10" fmla="*/ 4 w 33"/>
                <a:gd name="T11" fmla="*/ 2 h 33"/>
                <a:gd name="T12" fmla="*/ 4 w 33"/>
                <a:gd name="T13" fmla="*/ 30 h 33"/>
                <a:gd name="T14" fmla="*/ 31 w 33"/>
                <a:gd name="T15" fmla="*/ 30 h 33"/>
                <a:gd name="T16" fmla="*/ 33 w 33"/>
                <a:gd name="T17" fmla="*/ 31 h 33"/>
                <a:gd name="T18" fmla="*/ 31 w 33"/>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31" y="33"/>
                  </a:moveTo>
                  <a:cubicBezTo>
                    <a:pt x="2" y="33"/>
                    <a:pt x="2" y="33"/>
                    <a:pt x="2" y="33"/>
                  </a:cubicBezTo>
                  <a:cubicBezTo>
                    <a:pt x="1" y="33"/>
                    <a:pt x="0" y="32"/>
                    <a:pt x="0" y="31"/>
                  </a:cubicBezTo>
                  <a:cubicBezTo>
                    <a:pt x="0" y="2"/>
                    <a:pt x="0" y="2"/>
                    <a:pt x="0" y="2"/>
                  </a:cubicBezTo>
                  <a:cubicBezTo>
                    <a:pt x="0" y="1"/>
                    <a:pt x="1" y="0"/>
                    <a:pt x="2" y="0"/>
                  </a:cubicBezTo>
                  <a:cubicBezTo>
                    <a:pt x="3" y="0"/>
                    <a:pt x="4" y="1"/>
                    <a:pt x="4" y="2"/>
                  </a:cubicBezTo>
                  <a:cubicBezTo>
                    <a:pt x="4" y="30"/>
                    <a:pt x="4" y="30"/>
                    <a:pt x="4" y="30"/>
                  </a:cubicBezTo>
                  <a:cubicBezTo>
                    <a:pt x="31" y="30"/>
                    <a:pt x="31" y="30"/>
                    <a:pt x="31" y="30"/>
                  </a:cubicBezTo>
                  <a:cubicBezTo>
                    <a:pt x="32" y="30"/>
                    <a:pt x="33" y="30"/>
                    <a:pt x="33" y="31"/>
                  </a:cubicBezTo>
                  <a:cubicBezTo>
                    <a:pt x="33" y="32"/>
                    <a:pt x="32" y="33"/>
                    <a:pt x="31" y="33"/>
                  </a:cubicBezTo>
                  <a:close/>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grpSp>
      <p:grpSp>
        <p:nvGrpSpPr>
          <p:cNvPr id="116" name="Group 115"/>
          <p:cNvGrpSpPr/>
          <p:nvPr/>
        </p:nvGrpSpPr>
        <p:grpSpPr>
          <a:xfrm>
            <a:off x="893342" y="3321396"/>
            <a:ext cx="315335" cy="310044"/>
            <a:chOff x="3408363" y="3571875"/>
            <a:chExt cx="473075" cy="465138"/>
          </a:xfrm>
          <a:solidFill>
            <a:schemeClr val="bg2"/>
          </a:solidFill>
        </p:grpSpPr>
        <p:sp>
          <p:nvSpPr>
            <p:cNvPr id="117" name="Freeform 92"/>
            <p:cNvSpPr>
              <a:spLocks noEditPoints="1"/>
            </p:cNvSpPr>
            <p:nvPr/>
          </p:nvSpPr>
          <p:spPr bwMode="auto">
            <a:xfrm>
              <a:off x="3455988" y="3617913"/>
              <a:ext cx="71438" cy="71438"/>
            </a:xfrm>
            <a:custGeom>
              <a:avLst/>
              <a:gdLst>
                <a:gd name="T0" fmla="*/ 15 w 29"/>
                <a:gd name="T1" fmla="*/ 0 h 29"/>
                <a:gd name="T2" fmla="*/ 0 w 29"/>
                <a:gd name="T3" fmla="*/ 15 h 29"/>
                <a:gd name="T4" fmla="*/ 15 w 29"/>
                <a:gd name="T5" fmla="*/ 29 h 29"/>
                <a:gd name="T6" fmla="*/ 29 w 29"/>
                <a:gd name="T7" fmla="*/ 15 h 29"/>
                <a:gd name="T8" fmla="*/ 15 w 29"/>
                <a:gd name="T9" fmla="*/ 0 h 29"/>
                <a:gd name="T10" fmla="*/ 15 w 29"/>
                <a:gd name="T11" fmla="*/ 23 h 29"/>
                <a:gd name="T12" fmla="*/ 7 w 29"/>
                <a:gd name="T13" fmla="*/ 15 h 29"/>
                <a:gd name="T14" fmla="*/ 15 w 29"/>
                <a:gd name="T15" fmla="*/ 7 h 29"/>
                <a:gd name="T16" fmla="*/ 23 w 29"/>
                <a:gd name="T17" fmla="*/ 15 h 29"/>
                <a:gd name="T18" fmla="*/ 15 w 29"/>
                <a:gd name="T19" fmla="*/ 23 h 29"/>
                <a:gd name="T20" fmla="*/ 15 w 29"/>
                <a:gd name="T21" fmla="*/ 23 h 29"/>
                <a:gd name="T22" fmla="*/ 15 w 29"/>
                <a:gd name="T2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5" y="23"/>
                  </a:moveTo>
                  <a:cubicBezTo>
                    <a:pt x="10" y="23"/>
                    <a:pt x="7" y="19"/>
                    <a:pt x="7" y="15"/>
                  </a:cubicBezTo>
                  <a:cubicBezTo>
                    <a:pt x="7" y="10"/>
                    <a:pt x="10" y="7"/>
                    <a:pt x="15" y="7"/>
                  </a:cubicBezTo>
                  <a:cubicBezTo>
                    <a:pt x="19" y="7"/>
                    <a:pt x="23" y="10"/>
                    <a:pt x="23" y="15"/>
                  </a:cubicBezTo>
                  <a:cubicBezTo>
                    <a:pt x="23" y="19"/>
                    <a:pt x="19" y="23"/>
                    <a:pt x="15" y="23"/>
                  </a:cubicBezTo>
                  <a:close/>
                  <a:moveTo>
                    <a:pt x="15" y="23"/>
                  </a:moveTo>
                  <a:cubicBezTo>
                    <a:pt x="15" y="23"/>
                    <a:pt x="15" y="23"/>
                    <a:pt x="15" y="2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8" name="Freeform 93"/>
            <p:cNvSpPr>
              <a:spLocks noEditPoints="1"/>
            </p:cNvSpPr>
            <p:nvPr/>
          </p:nvSpPr>
          <p:spPr bwMode="auto">
            <a:xfrm>
              <a:off x="3795713" y="3635375"/>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19" name="Freeform 94"/>
            <p:cNvSpPr>
              <a:spLocks noEditPoints="1"/>
            </p:cNvSpPr>
            <p:nvPr/>
          </p:nvSpPr>
          <p:spPr bwMode="auto">
            <a:xfrm>
              <a:off x="3763963" y="3635375"/>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0" name="Freeform 95"/>
            <p:cNvSpPr>
              <a:spLocks noEditPoints="1"/>
            </p:cNvSpPr>
            <p:nvPr/>
          </p:nvSpPr>
          <p:spPr bwMode="auto">
            <a:xfrm>
              <a:off x="3810001" y="3657600"/>
              <a:ext cx="17463" cy="17463"/>
            </a:xfrm>
            <a:custGeom>
              <a:avLst/>
              <a:gdLst>
                <a:gd name="T0" fmla="*/ 7 w 7"/>
                <a:gd name="T1" fmla="*/ 3 h 7"/>
                <a:gd name="T2" fmla="*/ 3 w 7"/>
                <a:gd name="T3" fmla="*/ 7 h 7"/>
                <a:gd name="T4" fmla="*/ 0 w 7"/>
                <a:gd name="T5" fmla="*/ 3 h 7"/>
                <a:gd name="T6" fmla="*/ 3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3" y="7"/>
                  </a:cubicBezTo>
                  <a:cubicBezTo>
                    <a:pt x="2" y="7"/>
                    <a:pt x="0" y="5"/>
                    <a:pt x="0" y="3"/>
                  </a:cubicBezTo>
                  <a:cubicBezTo>
                    <a:pt x="0" y="2"/>
                    <a:pt x="2" y="0"/>
                    <a:pt x="3" y="0"/>
                  </a:cubicBezTo>
                  <a:cubicBezTo>
                    <a:pt x="5" y="0"/>
                    <a:pt x="7" y="2"/>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1" name="Freeform 96"/>
            <p:cNvSpPr>
              <a:spLocks noEditPoints="1"/>
            </p:cNvSpPr>
            <p:nvPr/>
          </p:nvSpPr>
          <p:spPr bwMode="auto">
            <a:xfrm>
              <a:off x="3778251" y="3657600"/>
              <a:ext cx="17463" cy="17463"/>
            </a:xfrm>
            <a:custGeom>
              <a:avLst/>
              <a:gdLst>
                <a:gd name="T0" fmla="*/ 7 w 7"/>
                <a:gd name="T1" fmla="*/ 3 h 7"/>
                <a:gd name="T2" fmla="*/ 4 w 7"/>
                <a:gd name="T3" fmla="*/ 7 h 7"/>
                <a:gd name="T4" fmla="*/ 0 w 7"/>
                <a:gd name="T5" fmla="*/ 3 h 7"/>
                <a:gd name="T6" fmla="*/ 4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4" y="7"/>
                  </a:cubicBezTo>
                  <a:cubicBezTo>
                    <a:pt x="2" y="7"/>
                    <a:pt x="0" y="5"/>
                    <a:pt x="0" y="3"/>
                  </a:cubicBezTo>
                  <a:cubicBezTo>
                    <a:pt x="0" y="2"/>
                    <a:pt x="2" y="0"/>
                    <a:pt x="4" y="0"/>
                  </a:cubicBezTo>
                  <a:cubicBezTo>
                    <a:pt x="5" y="0"/>
                    <a:pt x="7" y="2"/>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2" name="Freeform 97"/>
            <p:cNvSpPr>
              <a:spLocks noEditPoints="1"/>
            </p:cNvSpPr>
            <p:nvPr/>
          </p:nvSpPr>
          <p:spPr bwMode="auto">
            <a:xfrm>
              <a:off x="3730626" y="3635375"/>
              <a:ext cx="17463" cy="15875"/>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3" name="Freeform 98"/>
            <p:cNvSpPr>
              <a:spLocks noEditPoints="1"/>
            </p:cNvSpPr>
            <p:nvPr/>
          </p:nvSpPr>
          <p:spPr bwMode="auto">
            <a:xfrm>
              <a:off x="3748088" y="3657600"/>
              <a:ext cx="15875"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4" name="Freeform 99"/>
            <p:cNvSpPr>
              <a:spLocks noEditPoints="1"/>
            </p:cNvSpPr>
            <p:nvPr/>
          </p:nvSpPr>
          <p:spPr bwMode="auto">
            <a:xfrm>
              <a:off x="3698876" y="3635375"/>
              <a:ext cx="17463" cy="15875"/>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5" name="Freeform 100"/>
            <p:cNvSpPr>
              <a:spLocks noEditPoints="1"/>
            </p:cNvSpPr>
            <p:nvPr/>
          </p:nvSpPr>
          <p:spPr bwMode="auto">
            <a:xfrm>
              <a:off x="3716338" y="3657600"/>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6" name="Freeform 101"/>
            <p:cNvSpPr>
              <a:spLocks noEditPoints="1"/>
            </p:cNvSpPr>
            <p:nvPr/>
          </p:nvSpPr>
          <p:spPr bwMode="auto">
            <a:xfrm>
              <a:off x="3670301" y="3635375"/>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7" name="Freeform 102"/>
            <p:cNvSpPr>
              <a:spLocks noEditPoints="1"/>
            </p:cNvSpPr>
            <p:nvPr/>
          </p:nvSpPr>
          <p:spPr bwMode="auto">
            <a:xfrm>
              <a:off x="3684588" y="3657600"/>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8" name="Freeform 103"/>
            <p:cNvSpPr>
              <a:spLocks noEditPoints="1"/>
            </p:cNvSpPr>
            <p:nvPr/>
          </p:nvSpPr>
          <p:spPr bwMode="auto">
            <a:xfrm>
              <a:off x="3408363" y="3571875"/>
              <a:ext cx="473075" cy="465138"/>
            </a:xfrm>
            <a:custGeom>
              <a:avLst/>
              <a:gdLst>
                <a:gd name="T0" fmla="*/ 192 w 192"/>
                <a:gd name="T1" fmla="*/ 52 h 189"/>
                <a:gd name="T2" fmla="*/ 192 w 192"/>
                <a:gd name="T3" fmla="*/ 15 h 189"/>
                <a:gd name="T4" fmla="*/ 177 w 192"/>
                <a:gd name="T5" fmla="*/ 0 h 189"/>
                <a:gd name="T6" fmla="*/ 15 w 192"/>
                <a:gd name="T7" fmla="*/ 0 h 189"/>
                <a:gd name="T8" fmla="*/ 0 w 192"/>
                <a:gd name="T9" fmla="*/ 15 h 189"/>
                <a:gd name="T10" fmla="*/ 0 w 192"/>
                <a:gd name="T11" fmla="*/ 52 h 189"/>
                <a:gd name="T12" fmla="*/ 6 w 192"/>
                <a:gd name="T13" fmla="*/ 64 h 189"/>
                <a:gd name="T14" fmla="*/ 0 w 192"/>
                <a:gd name="T15" fmla="*/ 76 h 189"/>
                <a:gd name="T16" fmla="*/ 0 w 192"/>
                <a:gd name="T17" fmla="*/ 113 h 189"/>
                <a:gd name="T18" fmla="*/ 6 w 192"/>
                <a:gd name="T19" fmla="*/ 125 h 189"/>
                <a:gd name="T20" fmla="*/ 0 w 192"/>
                <a:gd name="T21" fmla="*/ 136 h 189"/>
                <a:gd name="T22" fmla="*/ 0 w 192"/>
                <a:gd name="T23" fmla="*/ 174 h 189"/>
                <a:gd name="T24" fmla="*/ 15 w 192"/>
                <a:gd name="T25" fmla="*/ 189 h 189"/>
                <a:gd name="T26" fmla="*/ 177 w 192"/>
                <a:gd name="T27" fmla="*/ 189 h 189"/>
                <a:gd name="T28" fmla="*/ 192 w 192"/>
                <a:gd name="T29" fmla="*/ 174 h 189"/>
                <a:gd name="T30" fmla="*/ 192 w 192"/>
                <a:gd name="T31" fmla="*/ 136 h 189"/>
                <a:gd name="T32" fmla="*/ 186 w 192"/>
                <a:gd name="T33" fmla="*/ 125 h 189"/>
                <a:gd name="T34" fmla="*/ 192 w 192"/>
                <a:gd name="T35" fmla="*/ 113 h 189"/>
                <a:gd name="T36" fmla="*/ 192 w 192"/>
                <a:gd name="T37" fmla="*/ 76 h 189"/>
                <a:gd name="T38" fmla="*/ 186 w 192"/>
                <a:gd name="T39" fmla="*/ 64 h 189"/>
                <a:gd name="T40" fmla="*/ 192 w 192"/>
                <a:gd name="T41" fmla="*/ 52 h 189"/>
                <a:gd name="T42" fmla="*/ 186 w 192"/>
                <a:gd name="T43" fmla="*/ 136 h 189"/>
                <a:gd name="T44" fmla="*/ 186 w 192"/>
                <a:gd name="T45" fmla="*/ 174 h 189"/>
                <a:gd name="T46" fmla="*/ 177 w 192"/>
                <a:gd name="T47" fmla="*/ 182 h 189"/>
                <a:gd name="T48" fmla="*/ 15 w 192"/>
                <a:gd name="T49" fmla="*/ 182 h 189"/>
                <a:gd name="T50" fmla="*/ 6 w 192"/>
                <a:gd name="T51" fmla="*/ 174 h 189"/>
                <a:gd name="T52" fmla="*/ 6 w 192"/>
                <a:gd name="T53" fmla="*/ 136 h 189"/>
                <a:gd name="T54" fmla="*/ 15 w 192"/>
                <a:gd name="T55" fmla="*/ 128 h 189"/>
                <a:gd name="T56" fmla="*/ 177 w 192"/>
                <a:gd name="T57" fmla="*/ 128 h 189"/>
                <a:gd name="T58" fmla="*/ 186 w 192"/>
                <a:gd name="T59" fmla="*/ 136 h 189"/>
                <a:gd name="T60" fmla="*/ 186 w 192"/>
                <a:gd name="T61" fmla="*/ 76 h 189"/>
                <a:gd name="T62" fmla="*/ 186 w 192"/>
                <a:gd name="T63" fmla="*/ 113 h 189"/>
                <a:gd name="T64" fmla="*/ 177 w 192"/>
                <a:gd name="T65" fmla="*/ 122 h 189"/>
                <a:gd name="T66" fmla="*/ 15 w 192"/>
                <a:gd name="T67" fmla="*/ 122 h 189"/>
                <a:gd name="T68" fmla="*/ 6 w 192"/>
                <a:gd name="T69" fmla="*/ 113 h 189"/>
                <a:gd name="T70" fmla="*/ 6 w 192"/>
                <a:gd name="T71" fmla="*/ 76 h 189"/>
                <a:gd name="T72" fmla="*/ 15 w 192"/>
                <a:gd name="T73" fmla="*/ 67 h 189"/>
                <a:gd name="T74" fmla="*/ 177 w 192"/>
                <a:gd name="T75" fmla="*/ 67 h 189"/>
                <a:gd name="T76" fmla="*/ 186 w 192"/>
                <a:gd name="T77" fmla="*/ 76 h 189"/>
                <a:gd name="T78" fmla="*/ 15 w 192"/>
                <a:gd name="T79" fmla="*/ 61 h 189"/>
                <a:gd name="T80" fmla="*/ 6 w 192"/>
                <a:gd name="T81" fmla="*/ 52 h 189"/>
                <a:gd name="T82" fmla="*/ 6 w 192"/>
                <a:gd name="T83" fmla="*/ 15 h 189"/>
                <a:gd name="T84" fmla="*/ 15 w 192"/>
                <a:gd name="T85" fmla="*/ 6 h 189"/>
                <a:gd name="T86" fmla="*/ 177 w 192"/>
                <a:gd name="T87" fmla="*/ 6 h 189"/>
                <a:gd name="T88" fmla="*/ 186 w 192"/>
                <a:gd name="T89" fmla="*/ 15 h 189"/>
                <a:gd name="T90" fmla="*/ 186 w 192"/>
                <a:gd name="T91" fmla="*/ 52 h 189"/>
                <a:gd name="T92" fmla="*/ 177 w 192"/>
                <a:gd name="T93" fmla="*/ 61 h 189"/>
                <a:gd name="T94" fmla="*/ 15 w 192"/>
                <a:gd name="T95" fmla="*/ 61 h 189"/>
                <a:gd name="T96" fmla="*/ 15 w 192"/>
                <a:gd name="T97" fmla="*/ 61 h 189"/>
                <a:gd name="T98" fmla="*/ 15 w 192"/>
                <a:gd name="T99" fmla="*/ 6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89">
                  <a:moveTo>
                    <a:pt x="192" y="52"/>
                  </a:moveTo>
                  <a:cubicBezTo>
                    <a:pt x="192" y="15"/>
                    <a:pt x="192" y="15"/>
                    <a:pt x="192" y="15"/>
                  </a:cubicBezTo>
                  <a:cubicBezTo>
                    <a:pt x="192" y="7"/>
                    <a:pt x="185" y="0"/>
                    <a:pt x="177" y="0"/>
                  </a:cubicBezTo>
                  <a:cubicBezTo>
                    <a:pt x="15" y="0"/>
                    <a:pt x="15" y="0"/>
                    <a:pt x="15" y="0"/>
                  </a:cubicBezTo>
                  <a:cubicBezTo>
                    <a:pt x="7" y="0"/>
                    <a:pt x="0" y="7"/>
                    <a:pt x="0" y="15"/>
                  </a:cubicBezTo>
                  <a:cubicBezTo>
                    <a:pt x="0" y="52"/>
                    <a:pt x="0" y="52"/>
                    <a:pt x="0" y="52"/>
                  </a:cubicBezTo>
                  <a:cubicBezTo>
                    <a:pt x="0" y="57"/>
                    <a:pt x="2" y="61"/>
                    <a:pt x="6" y="64"/>
                  </a:cubicBezTo>
                  <a:cubicBezTo>
                    <a:pt x="2" y="67"/>
                    <a:pt x="0" y="71"/>
                    <a:pt x="0" y="76"/>
                  </a:cubicBezTo>
                  <a:cubicBezTo>
                    <a:pt x="0" y="113"/>
                    <a:pt x="0" y="113"/>
                    <a:pt x="0" y="113"/>
                  </a:cubicBezTo>
                  <a:cubicBezTo>
                    <a:pt x="0" y="118"/>
                    <a:pt x="2" y="122"/>
                    <a:pt x="6" y="125"/>
                  </a:cubicBezTo>
                  <a:cubicBezTo>
                    <a:pt x="2" y="127"/>
                    <a:pt x="0" y="132"/>
                    <a:pt x="0" y="136"/>
                  </a:cubicBezTo>
                  <a:cubicBezTo>
                    <a:pt x="0" y="174"/>
                    <a:pt x="0" y="174"/>
                    <a:pt x="0" y="174"/>
                  </a:cubicBezTo>
                  <a:cubicBezTo>
                    <a:pt x="0" y="182"/>
                    <a:pt x="7" y="189"/>
                    <a:pt x="15" y="189"/>
                  </a:cubicBezTo>
                  <a:cubicBezTo>
                    <a:pt x="177" y="189"/>
                    <a:pt x="177" y="189"/>
                    <a:pt x="177" y="189"/>
                  </a:cubicBezTo>
                  <a:cubicBezTo>
                    <a:pt x="185" y="189"/>
                    <a:pt x="192" y="182"/>
                    <a:pt x="192" y="174"/>
                  </a:cubicBezTo>
                  <a:cubicBezTo>
                    <a:pt x="192" y="136"/>
                    <a:pt x="192" y="136"/>
                    <a:pt x="192" y="136"/>
                  </a:cubicBezTo>
                  <a:cubicBezTo>
                    <a:pt x="192" y="132"/>
                    <a:pt x="190" y="127"/>
                    <a:pt x="186" y="125"/>
                  </a:cubicBezTo>
                  <a:cubicBezTo>
                    <a:pt x="190" y="122"/>
                    <a:pt x="192" y="118"/>
                    <a:pt x="192" y="113"/>
                  </a:cubicBezTo>
                  <a:cubicBezTo>
                    <a:pt x="192" y="76"/>
                    <a:pt x="192" y="76"/>
                    <a:pt x="192" y="76"/>
                  </a:cubicBezTo>
                  <a:cubicBezTo>
                    <a:pt x="192" y="71"/>
                    <a:pt x="190" y="67"/>
                    <a:pt x="186" y="64"/>
                  </a:cubicBezTo>
                  <a:cubicBezTo>
                    <a:pt x="190" y="61"/>
                    <a:pt x="192" y="57"/>
                    <a:pt x="192" y="52"/>
                  </a:cubicBezTo>
                  <a:close/>
                  <a:moveTo>
                    <a:pt x="186" y="136"/>
                  </a:moveTo>
                  <a:cubicBezTo>
                    <a:pt x="186" y="174"/>
                    <a:pt x="186" y="174"/>
                    <a:pt x="186" y="174"/>
                  </a:cubicBezTo>
                  <a:cubicBezTo>
                    <a:pt x="186" y="179"/>
                    <a:pt x="182" y="182"/>
                    <a:pt x="177" y="182"/>
                  </a:cubicBezTo>
                  <a:cubicBezTo>
                    <a:pt x="15" y="182"/>
                    <a:pt x="15" y="182"/>
                    <a:pt x="15" y="182"/>
                  </a:cubicBezTo>
                  <a:cubicBezTo>
                    <a:pt x="10" y="182"/>
                    <a:pt x="6" y="179"/>
                    <a:pt x="6" y="174"/>
                  </a:cubicBezTo>
                  <a:cubicBezTo>
                    <a:pt x="6" y="136"/>
                    <a:pt x="6" y="136"/>
                    <a:pt x="6" y="136"/>
                  </a:cubicBezTo>
                  <a:cubicBezTo>
                    <a:pt x="6" y="132"/>
                    <a:pt x="10" y="128"/>
                    <a:pt x="15" y="128"/>
                  </a:cubicBezTo>
                  <a:cubicBezTo>
                    <a:pt x="177" y="128"/>
                    <a:pt x="177" y="128"/>
                    <a:pt x="177" y="128"/>
                  </a:cubicBezTo>
                  <a:cubicBezTo>
                    <a:pt x="182" y="128"/>
                    <a:pt x="186" y="132"/>
                    <a:pt x="186" y="136"/>
                  </a:cubicBezTo>
                  <a:close/>
                  <a:moveTo>
                    <a:pt x="186" y="76"/>
                  </a:moveTo>
                  <a:cubicBezTo>
                    <a:pt x="186" y="113"/>
                    <a:pt x="186" y="113"/>
                    <a:pt x="186" y="113"/>
                  </a:cubicBezTo>
                  <a:cubicBezTo>
                    <a:pt x="186" y="118"/>
                    <a:pt x="182" y="122"/>
                    <a:pt x="177" y="122"/>
                  </a:cubicBezTo>
                  <a:cubicBezTo>
                    <a:pt x="15" y="122"/>
                    <a:pt x="15" y="122"/>
                    <a:pt x="15" y="122"/>
                  </a:cubicBezTo>
                  <a:cubicBezTo>
                    <a:pt x="10" y="122"/>
                    <a:pt x="6" y="118"/>
                    <a:pt x="6" y="113"/>
                  </a:cubicBezTo>
                  <a:cubicBezTo>
                    <a:pt x="6" y="76"/>
                    <a:pt x="6" y="76"/>
                    <a:pt x="6" y="76"/>
                  </a:cubicBezTo>
                  <a:cubicBezTo>
                    <a:pt x="6" y="71"/>
                    <a:pt x="10" y="67"/>
                    <a:pt x="15" y="67"/>
                  </a:cubicBezTo>
                  <a:cubicBezTo>
                    <a:pt x="177" y="67"/>
                    <a:pt x="177" y="67"/>
                    <a:pt x="177" y="67"/>
                  </a:cubicBezTo>
                  <a:cubicBezTo>
                    <a:pt x="182" y="67"/>
                    <a:pt x="186" y="71"/>
                    <a:pt x="186" y="76"/>
                  </a:cubicBezTo>
                  <a:close/>
                  <a:moveTo>
                    <a:pt x="15" y="61"/>
                  </a:moveTo>
                  <a:cubicBezTo>
                    <a:pt x="10" y="61"/>
                    <a:pt x="6" y="57"/>
                    <a:pt x="6" y="52"/>
                  </a:cubicBezTo>
                  <a:cubicBezTo>
                    <a:pt x="6" y="15"/>
                    <a:pt x="6" y="15"/>
                    <a:pt x="6" y="15"/>
                  </a:cubicBezTo>
                  <a:cubicBezTo>
                    <a:pt x="6" y="10"/>
                    <a:pt x="10" y="6"/>
                    <a:pt x="15" y="6"/>
                  </a:cubicBezTo>
                  <a:cubicBezTo>
                    <a:pt x="177" y="6"/>
                    <a:pt x="177" y="6"/>
                    <a:pt x="177" y="6"/>
                  </a:cubicBezTo>
                  <a:cubicBezTo>
                    <a:pt x="182" y="6"/>
                    <a:pt x="186" y="10"/>
                    <a:pt x="186" y="15"/>
                  </a:cubicBezTo>
                  <a:cubicBezTo>
                    <a:pt x="186" y="52"/>
                    <a:pt x="186" y="52"/>
                    <a:pt x="186" y="52"/>
                  </a:cubicBezTo>
                  <a:cubicBezTo>
                    <a:pt x="186" y="57"/>
                    <a:pt x="182" y="61"/>
                    <a:pt x="177" y="61"/>
                  </a:cubicBezTo>
                  <a:lnTo>
                    <a:pt x="15" y="61"/>
                  </a:lnTo>
                  <a:close/>
                  <a:moveTo>
                    <a:pt x="15" y="61"/>
                  </a:moveTo>
                  <a:cubicBezTo>
                    <a:pt x="15" y="61"/>
                    <a:pt x="15" y="61"/>
                    <a:pt x="15" y="61"/>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29" name="Freeform 104"/>
            <p:cNvSpPr>
              <a:spLocks noEditPoints="1"/>
            </p:cNvSpPr>
            <p:nvPr/>
          </p:nvSpPr>
          <p:spPr bwMode="auto">
            <a:xfrm>
              <a:off x="3455988" y="3768725"/>
              <a:ext cx="71438" cy="714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6 h 29"/>
                <a:gd name="T12" fmla="*/ 23 w 29"/>
                <a:gd name="T13" fmla="*/ 14 h 29"/>
                <a:gd name="T14" fmla="*/ 15 w 29"/>
                <a:gd name="T15" fmla="*/ 22 h 29"/>
                <a:gd name="T16" fmla="*/ 7 w 29"/>
                <a:gd name="T17" fmla="*/ 14 h 29"/>
                <a:gd name="T18" fmla="*/ 15 w 29"/>
                <a:gd name="T19" fmla="*/ 6 h 29"/>
                <a:gd name="T20" fmla="*/ 15 w 29"/>
                <a:gd name="T21" fmla="*/ 6 h 29"/>
                <a:gd name="T22" fmla="*/ 15 w 29"/>
                <a:gd name="T23"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6"/>
                  </a:moveTo>
                  <a:cubicBezTo>
                    <a:pt x="19" y="6"/>
                    <a:pt x="23" y="10"/>
                    <a:pt x="23" y="14"/>
                  </a:cubicBezTo>
                  <a:cubicBezTo>
                    <a:pt x="23" y="19"/>
                    <a:pt x="19" y="22"/>
                    <a:pt x="15" y="22"/>
                  </a:cubicBezTo>
                  <a:cubicBezTo>
                    <a:pt x="10" y="22"/>
                    <a:pt x="7" y="19"/>
                    <a:pt x="7" y="14"/>
                  </a:cubicBezTo>
                  <a:cubicBezTo>
                    <a:pt x="7" y="10"/>
                    <a:pt x="10" y="6"/>
                    <a:pt x="15" y="6"/>
                  </a:cubicBezTo>
                  <a:close/>
                  <a:moveTo>
                    <a:pt x="15" y="6"/>
                  </a:moveTo>
                  <a:cubicBezTo>
                    <a:pt x="15" y="6"/>
                    <a:pt x="15" y="6"/>
                    <a:pt x="15" y="6"/>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0" name="Freeform 105"/>
            <p:cNvSpPr>
              <a:spLocks noEditPoints="1"/>
            </p:cNvSpPr>
            <p:nvPr/>
          </p:nvSpPr>
          <p:spPr bwMode="auto">
            <a:xfrm>
              <a:off x="3795713" y="3783013"/>
              <a:ext cx="14288" cy="17463"/>
            </a:xfrm>
            <a:custGeom>
              <a:avLst/>
              <a:gdLst>
                <a:gd name="T0" fmla="*/ 6 w 6"/>
                <a:gd name="T1" fmla="*/ 4 h 7"/>
                <a:gd name="T2" fmla="*/ 3 w 6"/>
                <a:gd name="T3" fmla="*/ 7 h 7"/>
                <a:gd name="T4" fmla="*/ 0 w 6"/>
                <a:gd name="T5" fmla="*/ 4 h 7"/>
                <a:gd name="T6" fmla="*/ 3 w 6"/>
                <a:gd name="T7" fmla="*/ 0 h 7"/>
                <a:gd name="T8" fmla="*/ 6 w 6"/>
                <a:gd name="T9" fmla="*/ 4 h 7"/>
                <a:gd name="T10" fmla="*/ 6 w 6"/>
                <a:gd name="T11" fmla="*/ 4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5"/>
                    <a:pt x="5" y="7"/>
                    <a:pt x="3" y="7"/>
                  </a:cubicBezTo>
                  <a:cubicBezTo>
                    <a:pt x="1" y="7"/>
                    <a:pt x="0" y="5"/>
                    <a:pt x="0" y="4"/>
                  </a:cubicBezTo>
                  <a:cubicBezTo>
                    <a:pt x="0" y="2"/>
                    <a:pt x="1" y="0"/>
                    <a:pt x="3" y="0"/>
                  </a:cubicBezTo>
                  <a:cubicBezTo>
                    <a:pt x="5" y="0"/>
                    <a:pt x="6" y="2"/>
                    <a:pt x="6" y="4"/>
                  </a:cubicBezTo>
                  <a:close/>
                  <a:moveTo>
                    <a:pt x="6" y="4"/>
                  </a:moveTo>
                  <a:cubicBezTo>
                    <a:pt x="6" y="4"/>
                    <a:pt x="6" y="4"/>
                    <a:pt x="6" y="4"/>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1" name="Freeform 106"/>
            <p:cNvSpPr>
              <a:spLocks noEditPoints="1"/>
            </p:cNvSpPr>
            <p:nvPr/>
          </p:nvSpPr>
          <p:spPr bwMode="auto">
            <a:xfrm>
              <a:off x="3763963" y="3783013"/>
              <a:ext cx="14288" cy="17463"/>
            </a:xfrm>
            <a:custGeom>
              <a:avLst/>
              <a:gdLst>
                <a:gd name="T0" fmla="*/ 6 w 6"/>
                <a:gd name="T1" fmla="*/ 4 h 7"/>
                <a:gd name="T2" fmla="*/ 3 w 6"/>
                <a:gd name="T3" fmla="*/ 7 h 7"/>
                <a:gd name="T4" fmla="*/ 0 w 6"/>
                <a:gd name="T5" fmla="*/ 4 h 7"/>
                <a:gd name="T6" fmla="*/ 3 w 6"/>
                <a:gd name="T7" fmla="*/ 0 h 7"/>
                <a:gd name="T8" fmla="*/ 6 w 6"/>
                <a:gd name="T9" fmla="*/ 4 h 7"/>
                <a:gd name="T10" fmla="*/ 6 w 6"/>
                <a:gd name="T11" fmla="*/ 4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5"/>
                    <a:pt x="5" y="7"/>
                    <a:pt x="3" y="7"/>
                  </a:cubicBezTo>
                  <a:cubicBezTo>
                    <a:pt x="1" y="7"/>
                    <a:pt x="0" y="5"/>
                    <a:pt x="0" y="4"/>
                  </a:cubicBezTo>
                  <a:cubicBezTo>
                    <a:pt x="0" y="2"/>
                    <a:pt x="1" y="0"/>
                    <a:pt x="3" y="0"/>
                  </a:cubicBezTo>
                  <a:cubicBezTo>
                    <a:pt x="5" y="0"/>
                    <a:pt x="6" y="2"/>
                    <a:pt x="6" y="4"/>
                  </a:cubicBezTo>
                  <a:close/>
                  <a:moveTo>
                    <a:pt x="6" y="4"/>
                  </a:moveTo>
                  <a:cubicBezTo>
                    <a:pt x="6" y="4"/>
                    <a:pt x="6" y="4"/>
                    <a:pt x="6" y="4"/>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2" name="Freeform 107"/>
            <p:cNvSpPr>
              <a:spLocks noEditPoints="1"/>
            </p:cNvSpPr>
            <p:nvPr/>
          </p:nvSpPr>
          <p:spPr bwMode="auto">
            <a:xfrm>
              <a:off x="3810001" y="3808413"/>
              <a:ext cx="17463" cy="14288"/>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3" name="Freeform 108"/>
            <p:cNvSpPr>
              <a:spLocks noEditPoints="1"/>
            </p:cNvSpPr>
            <p:nvPr/>
          </p:nvSpPr>
          <p:spPr bwMode="auto">
            <a:xfrm>
              <a:off x="3778251" y="3808413"/>
              <a:ext cx="17463" cy="14288"/>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4" name="Freeform 109"/>
            <p:cNvSpPr>
              <a:spLocks noEditPoints="1"/>
            </p:cNvSpPr>
            <p:nvPr/>
          </p:nvSpPr>
          <p:spPr bwMode="auto">
            <a:xfrm>
              <a:off x="3730626" y="3783013"/>
              <a:ext cx="17463" cy="17463"/>
            </a:xfrm>
            <a:custGeom>
              <a:avLst/>
              <a:gdLst>
                <a:gd name="T0" fmla="*/ 7 w 7"/>
                <a:gd name="T1" fmla="*/ 4 h 7"/>
                <a:gd name="T2" fmla="*/ 3 w 7"/>
                <a:gd name="T3" fmla="*/ 7 h 7"/>
                <a:gd name="T4" fmla="*/ 0 w 7"/>
                <a:gd name="T5" fmla="*/ 4 h 7"/>
                <a:gd name="T6" fmla="*/ 3 w 7"/>
                <a:gd name="T7" fmla="*/ 0 h 7"/>
                <a:gd name="T8" fmla="*/ 7 w 7"/>
                <a:gd name="T9" fmla="*/ 4 h 7"/>
                <a:gd name="T10" fmla="*/ 7 w 7"/>
                <a:gd name="T11" fmla="*/ 4 h 7"/>
                <a:gd name="T12" fmla="*/ 7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4"/>
                  </a:moveTo>
                  <a:cubicBezTo>
                    <a:pt x="7" y="5"/>
                    <a:pt x="5" y="7"/>
                    <a:pt x="3" y="7"/>
                  </a:cubicBezTo>
                  <a:cubicBezTo>
                    <a:pt x="2" y="7"/>
                    <a:pt x="0" y="5"/>
                    <a:pt x="0" y="4"/>
                  </a:cubicBezTo>
                  <a:cubicBezTo>
                    <a:pt x="0" y="2"/>
                    <a:pt x="2" y="0"/>
                    <a:pt x="3" y="0"/>
                  </a:cubicBezTo>
                  <a:cubicBezTo>
                    <a:pt x="5" y="0"/>
                    <a:pt x="7" y="2"/>
                    <a:pt x="7" y="4"/>
                  </a:cubicBezTo>
                  <a:close/>
                  <a:moveTo>
                    <a:pt x="7" y="4"/>
                  </a:moveTo>
                  <a:cubicBezTo>
                    <a:pt x="7" y="4"/>
                    <a:pt x="7" y="4"/>
                    <a:pt x="7" y="4"/>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5" name="Freeform 110"/>
            <p:cNvSpPr>
              <a:spLocks noEditPoints="1"/>
            </p:cNvSpPr>
            <p:nvPr/>
          </p:nvSpPr>
          <p:spPr bwMode="auto">
            <a:xfrm>
              <a:off x="3748088" y="3808413"/>
              <a:ext cx="15875"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6" name="Freeform 111"/>
            <p:cNvSpPr>
              <a:spLocks noEditPoints="1"/>
            </p:cNvSpPr>
            <p:nvPr/>
          </p:nvSpPr>
          <p:spPr bwMode="auto">
            <a:xfrm>
              <a:off x="3698876" y="3783013"/>
              <a:ext cx="17463" cy="17463"/>
            </a:xfrm>
            <a:custGeom>
              <a:avLst/>
              <a:gdLst>
                <a:gd name="T0" fmla="*/ 7 w 7"/>
                <a:gd name="T1" fmla="*/ 4 h 7"/>
                <a:gd name="T2" fmla="*/ 4 w 7"/>
                <a:gd name="T3" fmla="*/ 7 h 7"/>
                <a:gd name="T4" fmla="*/ 0 w 7"/>
                <a:gd name="T5" fmla="*/ 4 h 7"/>
                <a:gd name="T6" fmla="*/ 4 w 7"/>
                <a:gd name="T7" fmla="*/ 0 h 7"/>
                <a:gd name="T8" fmla="*/ 7 w 7"/>
                <a:gd name="T9" fmla="*/ 4 h 7"/>
                <a:gd name="T10" fmla="*/ 7 w 7"/>
                <a:gd name="T11" fmla="*/ 4 h 7"/>
                <a:gd name="T12" fmla="*/ 7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4"/>
                  </a:moveTo>
                  <a:cubicBezTo>
                    <a:pt x="7" y="5"/>
                    <a:pt x="5" y="7"/>
                    <a:pt x="4" y="7"/>
                  </a:cubicBezTo>
                  <a:cubicBezTo>
                    <a:pt x="2" y="7"/>
                    <a:pt x="0" y="5"/>
                    <a:pt x="0" y="4"/>
                  </a:cubicBezTo>
                  <a:cubicBezTo>
                    <a:pt x="0" y="2"/>
                    <a:pt x="2" y="0"/>
                    <a:pt x="4" y="0"/>
                  </a:cubicBezTo>
                  <a:cubicBezTo>
                    <a:pt x="5" y="0"/>
                    <a:pt x="7" y="2"/>
                    <a:pt x="7" y="4"/>
                  </a:cubicBezTo>
                  <a:close/>
                  <a:moveTo>
                    <a:pt x="7" y="4"/>
                  </a:moveTo>
                  <a:cubicBezTo>
                    <a:pt x="7" y="4"/>
                    <a:pt x="7" y="4"/>
                    <a:pt x="7" y="4"/>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7" name="Freeform 112"/>
            <p:cNvSpPr>
              <a:spLocks noEditPoints="1"/>
            </p:cNvSpPr>
            <p:nvPr/>
          </p:nvSpPr>
          <p:spPr bwMode="auto">
            <a:xfrm>
              <a:off x="3716338" y="3808413"/>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8" name="Freeform 113"/>
            <p:cNvSpPr>
              <a:spLocks noEditPoints="1"/>
            </p:cNvSpPr>
            <p:nvPr/>
          </p:nvSpPr>
          <p:spPr bwMode="auto">
            <a:xfrm>
              <a:off x="3670301" y="3783013"/>
              <a:ext cx="14288" cy="17463"/>
            </a:xfrm>
            <a:custGeom>
              <a:avLst/>
              <a:gdLst>
                <a:gd name="T0" fmla="*/ 6 w 6"/>
                <a:gd name="T1" fmla="*/ 4 h 7"/>
                <a:gd name="T2" fmla="*/ 3 w 6"/>
                <a:gd name="T3" fmla="*/ 7 h 7"/>
                <a:gd name="T4" fmla="*/ 0 w 6"/>
                <a:gd name="T5" fmla="*/ 4 h 7"/>
                <a:gd name="T6" fmla="*/ 3 w 6"/>
                <a:gd name="T7" fmla="*/ 0 h 7"/>
                <a:gd name="T8" fmla="*/ 6 w 6"/>
                <a:gd name="T9" fmla="*/ 4 h 7"/>
                <a:gd name="T10" fmla="*/ 6 w 6"/>
                <a:gd name="T11" fmla="*/ 4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5"/>
                    <a:pt x="5" y="7"/>
                    <a:pt x="3" y="7"/>
                  </a:cubicBezTo>
                  <a:cubicBezTo>
                    <a:pt x="1" y="7"/>
                    <a:pt x="0" y="5"/>
                    <a:pt x="0" y="4"/>
                  </a:cubicBezTo>
                  <a:cubicBezTo>
                    <a:pt x="0" y="2"/>
                    <a:pt x="1" y="0"/>
                    <a:pt x="3" y="0"/>
                  </a:cubicBezTo>
                  <a:cubicBezTo>
                    <a:pt x="5" y="0"/>
                    <a:pt x="6" y="2"/>
                    <a:pt x="6" y="4"/>
                  </a:cubicBezTo>
                  <a:close/>
                  <a:moveTo>
                    <a:pt x="6" y="4"/>
                  </a:moveTo>
                  <a:cubicBezTo>
                    <a:pt x="6" y="4"/>
                    <a:pt x="6" y="4"/>
                    <a:pt x="6" y="4"/>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39" name="Freeform 114"/>
            <p:cNvSpPr>
              <a:spLocks noEditPoints="1"/>
            </p:cNvSpPr>
            <p:nvPr/>
          </p:nvSpPr>
          <p:spPr bwMode="auto">
            <a:xfrm>
              <a:off x="3684588" y="3808413"/>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0" name="Freeform 115"/>
            <p:cNvSpPr>
              <a:spLocks noEditPoints="1"/>
            </p:cNvSpPr>
            <p:nvPr/>
          </p:nvSpPr>
          <p:spPr bwMode="auto">
            <a:xfrm>
              <a:off x="3455988" y="3919538"/>
              <a:ext cx="71438" cy="714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6 h 29"/>
                <a:gd name="T12" fmla="*/ 23 w 29"/>
                <a:gd name="T13" fmla="*/ 14 h 29"/>
                <a:gd name="T14" fmla="*/ 15 w 29"/>
                <a:gd name="T15" fmla="*/ 22 h 29"/>
                <a:gd name="T16" fmla="*/ 7 w 29"/>
                <a:gd name="T17" fmla="*/ 14 h 29"/>
                <a:gd name="T18" fmla="*/ 15 w 29"/>
                <a:gd name="T19" fmla="*/ 6 h 29"/>
                <a:gd name="T20" fmla="*/ 15 w 29"/>
                <a:gd name="T21" fmla="*/ 6 h 29"/>
                <a:gd name="T22" fmla="*/ 15 w 29"/>
                <a:gd name="T23"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6"/>
                  </a:moveTo>
                  <a:cubicBezTo>
                    <a:pt x="19" y="6"/>
                    <a:pt x="23" y="10"/>
                    <a:pt x="23" y="14"/>
                  </a:cubicBezTo>
                  <a:cubicBezTo>
                    <a:pt x="23" y="19"/>
                    <a:pt x="19" y="22"/>
                    <a:pt x="15" y="22"/>
                  </a:cubicBezTo>
                  <a:cubicBezTo>
                    <a:pt x="10" y="22"/>
                    <a:pt x="7" y="19"/>
                    <a:pt x="7" y="14"/>
                  </a:cubicBezTo>
                  <a:cubicBezTo>
                    <a:pt x="7" y="10"/>
                    <a:pt x="10" y="6"/>
                    <a:pt x="15" y="6"/>
                  </a:cubicBezTo>
                  <a:close/>
                  <a:moveTo>
                    <a:pt x="15" y="6"/>
                  </a:moveTo>
                  <a:cubicBezTo>
                    <a:pt x="15" y="6"/>
                    <a:pt x="15" y="6"/>
                    <a:pt x="15" y="6"/>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1" name="Freeform 116"/>
            <p:cNvSpPr>
              <a:spLocks noEditPoints="1"/>
            </p:cNvSpPr>
            <p:nvPr/>
          </p:nvSpPr>
          <p:spPr bwMode="auto">
            <a:xfrm>
              <a:off x="3795713" y="3933825"/>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2" name="Freeform 117"/>
            <p:cNvSpPr>
              <a:spLocks noEditPoints="1"/>
            </p:cNvSpPr>
            <p:nvPr/>
          </p:nvSpPr>
          <p:spPr bwMode="auto">
            <a:xfrm>
              <a:off x="3763963" y="3933825"/>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3" name="Freeform 118"/>
            <p:cNvSpPr>
              <a:spLocks noEditPoints="1"/>
            </p:cNvSpPr>
            <p:nvPr/>
          </p:nvSpPr>
          <p:spPr bwMode="auto">
            <a:xfrm>
              <a:off x="3810001" y="3957638"/>
              <a:ext cx="17463" cy="15875"/>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4" name="Freeform 119"/>
            <p:cNvSpPr>
              <a:spLocks noEditPoints="1"/>
            </p:cNvSpPr>
            <p:nvPr/>
          </p:nvSpPr>
          <p:spPr bwMode="auto">
            <a:xfrm>
              <a:off x="3778251" y="3957638"/>
              <a:ext cx="17463" cy="15875"/>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5" name="Freeform 120"/>
            <p:cNvSpPr>
              <a:spLocks noEditPoints="1"/>
            </p:cNvSpPr>
            <p:nvPr/>
          </p:nvSpPr>
          <p:spPr bwMode="auto">
            <a:xfrm>
              <a:off x="3730626" y="3933825"/>
              <a:ext cx="17463" cy="17463"/>
            </a:xfrm>
            <a:custGeom>
              <a:avLst/>
              <a:gdLst>
                <a:gd name="T0" fmla="*/ 7 w 7"/>
                <a:gd name="T1" fmla="*/ 3 h 7"/>
                <a:gd name="T2" fmla="*/ 3 w 7"/>
                <a:gd name="T3" fmla="*/ 7 h 7"/>
                <a:gd name="T4" fmla="*/ 0 w 7"/>
                <a:gd name="T5" fmla="*/ 3 h 7"/>
                <a:gd name="T6" fmla="*/ 3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3" y="7"/>
                  </a:cubicBezTo>
                  <a:cubicBezTo>
                    <a:pt x="2" y="7"/>
                    <a:pt x="0" y="5"/>
                    <a:pt x="0" y="3"/>
                  </a:cubicBezTo>
                  <a:cubicBezTo>
                    <a:pt x="0" y="2"/>
                    <a:pt x="2" y="0"/>
                    <a:pt x="3" y="0"/>
                  </a:cubicBezTo>
                  <a:cubicBezTo>
                    <a:pt x="5" y="0"/>
                    <a:pt x="7" y="2"/>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6" name="Freeform 121"/>
            <p:cNvSpPr>
              <a:spLocks noEditPoints="1"/>
            </p:cNvSpPr>
            <p:nvPr/>
          </p:nvSpPr>
          <p:spPr bwMode="auto">
            <a:xfrm>
              <a:off x="3748088" y="3957638"/>
              <a:ext cx="15875"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7" name="Freeform 122"/>
            <p:cNvSpPr>
              <a:spLocks noEditPoints="1"/>
            </p:cNvSpPr>
            <p:nvPr/>
          </p:nvSpPr>
          <p:spPr bwMode="auto">
            <a:xfrm>
              <a:off x="3698876" y="3933825"/>
              <a:ext cx="17463" cy="17463"/>
            </a:xfrm>
            <a:custGeom>
              <a:avLst/>
              <a:gdLst>
                <a:gd name="T0" fmla="*/ 7 w 7"/>
                <a:gd name="T1" fmla="*/ 3 h 7"/>
                <a:gd name="T2" fmla="*/ 4 w 7"/>
                <a:gd name="T3" fmla="*/ 7 h 7"/>
                <a:gd name="T4" fmla="*/ 0 w 7"/>
                <a:gd name="T5" fmla="*/ 3 h 7"/>
                <a:gd name="T6" fmla="*/ 4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4" y="7"/>
                  </a:cubicBezTo>
                  <a:cubicBezTo>
                    <a:pt x="2" y="7"/>
                    <a:pt x="0" y="5"/>
                    <a:pt x="0" y="3"/>
                  </a:cubicBezTo>
                  <a:cubicBezTo>
                    <a:pt x="0" y="2"/>
                    <a:pt x="2" y="0"/>
                    <a:pt x="4" y="0"/>
                  </a:cubicBezTo>
                  <a:cubicBezTo>
                    <a:pt x="5" y="0"/>
                    <a:pt x="7" y="2"/>
                    <a:pt x="7" y="3"/>
                  </a:cubicBezTo>
                  <a:close/>
                  <a:moveTo>
                    <a:pt x="7" y="3"/>
                  </a:moveTo>
                  <a:cubicBezTo>
                    <a:pt x="7" y="3"/>
                    <a:pt x="7" y="3"/>
                    <a:pt x="7"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8" name="Freeform 123"/>
            <p:cNvSpPr>
              <a:spLocks noEditPoints="1"/>
            </p:cNvSpPr>
            <p:nvPr/>
          </p:nvSpPr>
          <p:spPr bwMode="auto">
            <a:xfrm>
              <a:off x="3716338" y="3957638"/>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49" name="Freeform 124"/>
            <p:cNvSpPr>
              <a:spLocks noEditPoints="1"/>
            </p:cNvSpPr>
            <p:nvPr/>
          </p:nvSpPr>
          <p:spPr bwMode="auto">
            <a:xfrm>
              <a:off x="3670301" y="3933825"/>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0" name="Freeform 125"/>
            <p:cNvSpPr>
              <a:spLocks noEditPoints="1"/>
            </p:cNvSpPr>
            <p:nvPr/>
          </p:nvSpPr>
          <p:spPr bwMode="auto">
            <a:xfrm>
              <a:off x="3684588" y="3957638"/>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12700">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grpSp>
      <p:grpSp>
        <p:nvGrpSpPr>
          <p:cNvPr id="151" name="Group 150"/>
          <p:cNvGrpSpPr/>
          <p:nvPr/>
        </p:nvGrpSpPr>
        <p:grpSpPr>
          <a:xfrm>
            <a:off x="9630329" y="3848981"/>
            <a:ext cx="234303" cy="277704"/>
            <a:chOff x="3408363" y="3571875"/>
            <a:chExt cx="473075" cy="465138"/>
          </a:xfrm>
          <a:solidFill>
            <a:schemeClr val="bg1"/>
          </a:solidFill>
        </p:grpSpPr>
        <p:sp>
          <p:nvSpPr>
            <p:cNvPr id="152" name="Freeform 92"/>
            <p:cNvSpPr>
              <a:spLocks noEditPoints="1"/>
            </p:cNvSpPr>
            <p:nvPr/>
          </p:nvSpPr>
          <p:spPr bwMode="auto">
            <a:xfrm>
              <a:off x="3455988" y="3617913"/>
              <a:ext cx="71438" cy="71438"/>
            </a:xfrm>
            <a:custGeom>
              <a:avLst/>
              <a:gdLst>
                <a:gd name="T0" fmla="*/ 15 w 29"/>
                <a:gd name="T1" fmla="*/ 0 h 29"/>
                <a:gd name="T2" fmla="*/ 0 w 29"/>
                <a:gd name="T3" fmla="*/ 15 h 29"/>
                <a:gd name="T4" fmla="*/ 15 w 29"/>
                <a:gd name="T5" fmla="*/ 29 h 29"/>
                <a:gd name="T6" fmla="*/ 29 w 29"/>
                <a:gd name="T7" fmla="*/ 15 h 29"/>
                <a:gd name="T8" fmla="*/ 15 w 29"/>
                <a:gd name="T9" fmla="*/ 0 h 29"/>
                <a:gd name="T10" fmla="*/ 15 w 29"/>
                <a:gd name="T11" fmla="*/ 23 h 29"/>
                <a:gd name="T12" fmla="*/ 7 w 29"/>
                <a:gd name="T13" fmla="*/ 15 h 29"/>
                <a:gd name="T14" fmla="*/ 15 w 29"/>
                <a:gd name="T15" fmla="*/ 7 h 29"/>
                <a:gd name="T16" fmla="*/ 23 w 29"/>
                <a:gd name="T17" fmla="*/ 15 h 29"/>
                <a:gd name="T18" fmla="*/ 15 w 29"/>
                <a:gd name="T19" fmla="*/ 23 h 29"/>
                <a:gd name="T20" fmla="*/ 15 w 29"/>
                <a:gd name="T21" fmla="*/ 23 h 29"/>
                <a:gd name="T22" fmla="*/ 15 w 29"/>
                <a:gd name="T2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5" y="23"/>
                  </a:moveTo>
                  <a:cubicBezTo>
                    <a:pt x="10" y="23"/>
                    <a:pt x="7" y="19"/>
                    <a:pt x="7" y="15"/>
                  </a:cubicBezTo>
                  <a:cubicBezTo>
                    <a:pt x="7" y="10"/>
                    <a:pt x="10" y="7"/>
                    <a:pt x="15" y="7"/>
                  </a:cubicBezTo>
                  <a:cubicBezTo>
                    <a:pt x="19" y="7"/>
                    <a:pt x="23" y="10"/>
                    <a:pt x="23" y="15"/>
                  </a:cubicBezTo>
                  <a:cubicBezTo>
                    <a:pt x="23" y="19"/>
                    <a:pt x="19" y="23"/>
                    <a:pt x="15" y="23"/>
                  </a:cubicBezTo>
                  <a:close/>
                  <a:moveTo>
                    <a:pt x="15" y="23"/>
                  </a:moveTo>
                  <a:cubicBezTo>
                    <a:pt x="15" y="23"/>
                    <a:pt x="15" y="23"/>
                    <a:pt x="15" y="2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3" name="Freeform 93"/>
            <p:cNvSpPr>
              <a:spLocks noEditPoints="1"/>
            </p:cNvSpPr>
            <p:nvPr/>
          </p:nvSpPr>
          <p:spPr bwMode="auto">
            <a:xfrm>
              <a:off x="3795713" y="3635375"/>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4" name="Freeform 94"/>
            <p:cNvSpPr>
              <a:spLocks noEditPoints="1"/>
            </p:cNvSpPr>
            <p:nvPr/>
          </p:nvSpPr>
          <p:spPr bwMode="auto">
            <a:xfrm>
              <a:off x="3763963" y="3635375"/>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5" name="Freeform 95"/>
            <p:cNvSpPr>
              <a:spLocks noEditPoints="1"/>
            </p:cNvSpPr>
            <p:nvPr/>
          </p:nvSpPr>
          <p:spPr bwMode="auto">
            <a:xfrm>
              <a:off x="3810001" y="3657600"/>
              <a:ext cx="17463" cy="17463"/>
            </a:xfrm>
            <a:custGeom>
              <a:avLst/>
              <a:gdLst>
                <a:gd name="T0" fmla="*/ 7 w 7"/>
                <a:gd name="T1" fmla="*/ 3 h 7"/>
                <a:gd name="T2" fmla="*/ 3 w 7"/>
                <a:gd name="T3" fmla="*/ 7 h 7"/>
                <a:gd name="T4" fmla="*/ 0 w 7"/>
                <a:gd name="T5" fmla="*/ 3 h 7"/>
                <a:gd name="T6" fmla="*/ 3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3" y="7"/>
                  </a:cubicBezTo>
                  <a:cubicBezTo>
                    <a:pt x="2" y="7"/>
                    <a:pt x="0" y="5"/>
                    <a:pt x="0" y="3"/>
                  </a:cubicBezTo>
                  <a:cubicBezTo>
                    <a:pt x="0" y="2"/>
                    <a:pt x="2" y="0"/>
                    <a:pt x="3" y="0"/>
                  </a:cubicBezTo>
                  <a:cubicBezTo>
                    <a:pt x="5" y="0"/>
                    <a:pt x="7" y="2"/>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6" name="Freeform 96"/>
            <p:cNvSpPr>
              <a:spLocks noEditPoints="1"/>
            </p:cNvSpPr>
            <p:nvPr/>
          </p:nvSpPr>
          <p:spPr bwMode="auto">
            <a:xfrm>
              <a:off x="3778251" y="3657600"/>
              <a:ext cx="17463" cy="17463"/>
            </a:xfrm>
            <a:custGeom>
              <a:avLst/>
              <a:gdLst>
                <a:gd name="T0" fmla="*/ 7 w 7"/>
                <a:gd name="T1" fmla="*/ 3 h 7"/>
                <a:gd name="T2" fmla="*/ 4 w 7"/>
                <a:gd name="T3" fmla="*/ 7 h 7"/>
                <a:gd name="T4" fmla="*/ 0 w 7"/>
                <a:gd name="T5" fmla="*/ 3 h 7"/>
                <a:gd name="T6" fmla="*/ 4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4" y="7"/>
                  </a:cubicBezTo>
                  <a:cubicBezTo>
                    <a:pt x="2" y="7"/>
                    <a:pt x="0" y="5"/>
                    <a:pt x="0" y="3"/>
                  </a:cubicBezTo>
                  <a:cubicBezTo>
                    <a:pt x="0" y="2"/>
                    <a:pt x="2" y="0"/>
                    <a:pt x="4" y="0"/>
                  </a:cubicBezTo>
                  <a:cubicBezTo>
                    <a:pt x="5" y="0"/>
                    <a:pt x="7" y="2"/>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7" name="Freeform 97"/>
            <p:cNvSpPr>
              <a:spLocks noEditPoints="1"/>
            </p:cNvSpPr>
            <p:nvPr/>
          </p:nvSpPr>
          <p:spPr bwMode="auto">
            <a:xfrm>
              <a:off x="3730626" y="3635375"/>
              <a:ext cx="17463" cy="15875"/>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8" name="Freeform 98"/>
            <p:cNvSpPr>
              <a:spLocks noEditPoints="1"/>
            </p:cNvSpPr>
            <p:nvPr/>
          </p:nvSpPr>
          <p:spPr bwMode="auto">
            <a:xfrm>
              <a:off x="3748088" y="3657600"/>
              <a:ext cx="15875"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59" name="Freeform 99"/>
            <p:cNvSpPr>
              <a:spLocks noEditPoints="1"/>
            </p:cNvSpPr>
            <p:nvPr/>
          </p:nvSpPr>
          <p:spPr bwMode="auto">
            <a:xfrm>
              <a:off x="3698876" y="3635375"/>
              <a:ext cx="17463" cy="15875"/>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0" name="Freeform 100"/>
            <p:cNvSpPr>
              <a:spLocks noEditPoints="1"/>
            </p:cNvSpPr>
            <p:nvPr/>
          </p:nvSpPr>
          <p:spPr bwMode="auto">
            <a:xfrm>
              <a:off x="3716338" y="3657600"/>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1" name="Freeform 101"/>
            <p:cNvSpPr>
              <a:spLocks noEditPoints="1"/>
            </p:cNvSpPr>
            <p:nvPr/>
          </p:nvSpPr>
          <p:spPr bwMode="auto">
            <a:xfrm>
              <a:off x="3670301" y="3635375"/>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2" name="Freeform 102"/>
            <p:cNvSpPr>
              <a:spLocks noEditPoints="1"/>
            </p:cNvSpPr>
            <p:nvPr/>
          </p:nvSpPr>
          <p:spPr bwMode="auto">
            <a:xfrm>
              <a:off x="3684588" y="3657600"/>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3" name="Freeform 103"/>
            <p:cNvSpPr>
              <a:spLocks noEditPoints="1"/>
            </p:cNvSpPr>
            <p:nvPr/>
          </p:nvSpPr>
          <p:spPr bwMode="auto">
            <a:xfrm>
              <a:off x="3408363" y="3571875"/>
              <a:ext cx="473075" cy="465138"/>
            </a:xfrm>
            <a:custGeom>
              <a:avLst/>
              <a:gdLst>
                <a:gd name="T0" fmla="*/ 192 w 192"/>
                <a:gd name="T1" fmla="*/ 52 h 189"/>
                <a:gd name="T2" fmla="*/ 192 w 192"/>
                <a:gd name="T3" fmla="*/ 15 h 189"/>
                <a:gd name="T4" fmla="*/ 177 w 192"/>
                <a:gd name="T5" fmla="*/ 0 h 189"/>
                <a:gd name="T6" fmla="*/ 15 w 192"/>
                <a:gd name="T7" fmla="*/ 0 h 189"/>
                <a:gd name="T8" fmla="*/ 0 w 192"/>
                <a:gd name="T9" fmla="*/ 15 h 189"/>
                <a:gd name="T10" fmla="*/ 0 w 192"/>
                <a:gd name="T11" fmla="*/ 52 h 189"/>
                <a:gd name="T12" fmla="*/ 6 w 192"/>
                <a:gd name="T13" fmla="*/ 64 h 189"/>
                <a:gd name="T14" fmla="*/ 0 w 192"/>
                <a:gd name="T15" fmla="*/ 76 h 189"/>
                <a:gd name="T16" fmla="*/ 0 w 192"/>
                <a:gd name="T17" fmla="*/ 113 h 189"/>
                <a:gd name="T18" fmla="*/ 6 w 192"/>
                <a:gd name="T19" fmla="*/ 125 h 189"/>
                <a:gd name="T20" fmla="*/ 0 w 192"/>
                <a:gd name="T21" fmla="*/ 136 h 189"/>
                <a:gd name="T22" fmla="*/ 0 w 192"/>
                <a:gd name="T23" fmla="*/ 174 h 189"/>
                <a:gd name="T24" fmla="*/ 15 w 192"/>
                <a:gd name="T25" fmla="*/ 189 h 189"/>
                <a:gd name="T26" fmla="*/ 177 w 192"/>
                <a:gd name="T27" fmla="*/ 189 h 189"/>
                <a:gd name="T28" fmla="*/ 192 w 192"/>
                <a:gd name="T29" fmla="*/ 174 h 189"/>
                <a:gd name="T30" fmla="*/ 192 w 192"/>
                <a:gd name="T31" fmla="*/ 136 h 189"/>
                <a:gd name="T32" fmla="*/ 186 w 192"/>
                <a:gd name="T33" fmla="*/ 125 h 189"/>
                <a:gd name="T34" fmla="*/ 192 w 192"/>
                <a:gd name="T35" fmla="*/ 113 h 189"/>
                <a:gd name="T36" fmla="*/ 192 w 192"/>
                <a:gd name="T37" fmla="*/ 76 h 189"/>
                <a:gd name="T38" fmla="*/ 186 w 192"/>
                <a:gd name="T39" fmla="*/ 64 h 189"/>
                <a:gd name="T40" fmla="*/ 192 w 192"/>
                <a:gd name="T41" fmla="*/ 52 h 189"/>
                <a:gd name="T42" fmla="*/ 186 w 192"/>
                <a:gd name="T43" fmla="*/ 136 h 189"/>
                <a:gd name="T44" fmla="*/ 186 w 192"/>
                <a:gd name="T45" fmla="*/ 174 h 189"/>
                <a:gd name="T46" fmla="*/ 177 w 192"/>
                <a:gd name="T47" fmla="*/ 182 h 189"/>
                <a:gd name="T48" fmla="*/ 15 w 192"/>
                <a:gd name="T49" fmla="*/ 182 h 189"/>
                <a:gd name="T50" fmla="*/ 6 w 192"/>
                <a:gd name="T51" fmla="*/ 174 h 189"/>
                <a:gd name="T52" fmla="*/ 6 w 192"/>
                <a:gd name="T53" fmla="*/ 136 h 189"/>
                <a:gd name="T54" fmla="*/ 15 w 192"/>
                <a:gd name="T55" fmla="*/ 128 h 189"/>
                <a:gd name="T56" fmla="*/ 177 w 192"/>
                <a:gd name="T57" fmla="*/ 128 h 189"/>
                <a:gd name="T58" fmla="*/ 186 w 192"/>
                <a:gd name="T59" fmla="*/ 136 h 189"/>
                <a:gd name="T60" fmla="*/ 186 w 192"/>
                <a:gd name="T61" fmla="*/ 76 h 189"/>
                <a:gd name="T62" fmla="*/ 186 w 192"/>
                <a:gd name="T63" fmla="*/ 113 h 189"/>
                <a:gd name="T64" fmla="*/ 177 w 192"/>
                <a:gd name="T65" fmla="*/ 122 h 189"/>
                <a:gd name="T66" fmla="*/ 15 w 192"/>
                <a:gd name="T67" fmla="*/ 122 h 189"/>
                <a:gd name="T68" fmla="*/ 6 w 192"/>
                <a:gd name="T69" fmla="*/ 113 h 189"/>
                <a:gd name="T70" fmla="*/ 6 w 192"/>
                <a:gd name="T71" fmla="*/ 76 h 189"/>
                <a:gd name="T72" fmla="*/ 15 w 192"/>
                <a:gd name="T73" fmla="*/ 67 h 189"/>
                <a:gd name="T74" fmla="*/ 177 w 192"/>
                <a:gd name="T75" fmla="*/ 67 h 189"/>
                <a:gd name="T76" fmla="*/ 186 w 192"/>
                <a:gd name="T77" fmla="*/ 76 h 189"/>
                <a:gd name="T78" fmla="*/ 15 w 192"/>
                <a:gd name="T79" fmla="*/ 61 h 189"/>
                <a:gd name="T80" fmla="*/ 6 w 192"/>
                <a:gd name="T81" fmla="*/ 52 h 189"/>
                <a:gd name="T82" fmla="*/ 6 w 192"/>
                <a:gd name="T83" fmla="*/ 15 h 189"/>
                <a:gd name="T84" fmla="*/ 15 w 192"/>
                <a:gd name="T85" fmla="*/ 6 h 189"/>
                <a:gd name="T86" fmla="*/ 177 w 192"/>
                <a:gd name="T87" fmla="*/ 6 h 189"/>
                <a:gd name="T88" fmla="*/ 186 w 192"/>
                <a:gd name="T89" fmla="*/ 15 h 189"/>
                <a:gd name="T90" fmla="*/ 186 w 192"/>
                <a:gd name="T91" fmla="*/ 52 h 189"/>
                <a:gd name="T92" fmla="*/ 177 w 192"/>
                <a:gd name="T93" fmla="*/ 61 h 189"/>
                <a:gd name="T94" fmla="*/ 15 w 192"/>
                <a:gd name="T95" fmla="*/ 61 h 189"/>
                <a:gd name="T96" fmla="*/ 15 w 192"/>
                <a:gd name="T97" fmla="*/ 61 h 189"/>
                <a:gd name="T98" fmla="*/ 15 w 192"/>
                <a:gd name="T99" fmla="*/ 6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89">
                  <a:moveTo>
                    <a:pt x="192" y="52"/>
                  </a:moveTo>
                  <a:cubicBezTo>
                    <a:pt x="192" y="15"/>
                    <a:pt x="192" y="15"/>
                    <a:pt x="192" y="15"/>
                  </a:cubicBezTo>
                  <a:cubicBezTo>
                    <a:pt x="192" y="7"/>
                    <a:pt x="185" y="0"/>
                    <a:pt x="177" y="0"/>
                  </a:cubicBezTo>
                  <a:cubicBezTo>
                    <a:pt x="15" y="0"/>
                    <a:pt x="15" y="0"/>
                    <a:pt x="15" y="0"/>
                  </a:cubicBezTo>
                  <a:cubicBezTo>
                    <a:pt x="7" y="0"/>
                    <a:pt x="0" y="7"/>
                    <a:pt x="0" y="15"/>
                  </a:cubicBezTo>
                  <a:cubicBezTo>
                    <a:pt x="0" y="52"/>
                    <a:pt x="0" y="52"/>
                    <a:pt x="0" y="52"/>
                  </a:cubicBezTo>
                  <a:cubicBezTo>
                    <a:pt x="0" y="57"/>
                    <a:pt x="2" y="61"/>
                    <a:pt x="6" y="64"/>
                  </a:cubicBezTo>
                  <a:cubicBezTo>
                    <a:pt x="2" y="67"/>
                    <a:pt x="0" y="71"/>
                    <a:pt x="0" y="76"/>
                  </a:cubicBezTo>
                  <a:cubicBezTo>
                    <a:pt x="0" y="113"/>
                    <a:pt x="0" y="113"/>
                    <a:pt x="0" y="113"/>
                  </a:cubicBezTo>
                  <a:cubicBezTo>
                    <a:pt x="0" y="118"/>
                    <a:pt x="2" y="122"/>
                    <a:pt x="6" y="125"/>
                  </a:cubicBezTo>
                  <a:cubicBezTo>
                    <a:pt x="2" y="127"/>
                    <a:pt x="0" y="132"/>
                    <a:pt x="0" y="136"/>
                  </a:cubicBezTo>
                  <a:cubicBezTo>
                    <a:pt x="0" y="174"/>
                    <a:pt x="0" y="174"/>
                    <a:pt x="0" y="174"/>
                  </a:cubicBezTo>
                  <a:cubicBezTo>
                    <a:pt x="0" y="182"/>
                    <a:pt x="7" y="189"/>
                    <a:pt x="15" y="189"/>
                  </a:cubicBezTo>
                  <a:cubicBezTo>
                    <a:pt x="177" y="189"/>
                    <a:pt x="177" y="189"/>
                    <a:pt x="177" y="189"/>
                  </a:cubicBezTo>
                  <a:cubicBezTo>
                    <a:pt x="185" y="189"/>
                    <a:pt x="192" y="182"/>
                    <a:pt x="192" y="174"/>
                  </a:cubicBezTo>
                  <a:cubicBezTo>
                    <a:pt x="192" y="136"/>
                    <a:pt x="192" y="136"/>
                    <a:pt x="192" y="136"/>
                  </a:cubicBezTo>
                  <a:cubicBezTo>
                    <a:pt x="192" y="132"/>
                    <a:pt x="190" y="127"/>
                    <a:pt x="186" y="125"/>
                  </a:cubicBezTo>
                  <a:cubicBezTo>
                    <a:pt x="190" y="122"/>
                    <a:pt x="192" y="118"/>
                    <a:pt x="192" y="113"/>
                  </a:cubicBezTo>
                  <a:cubicBezTo>
                    <a:pt x="192" y="76"/>
                    <a:pt x="192" y="76"/>
                    <a:pt x="192" y="76"/>
                  </a:cubicBezTo>
                  <a:cubicBezTo>
                    <a:pt x="192" y="71"/>
                    <a:pt x="190" y="67"/>
                    <a:pt x="186" y="64"/>
                  </a:cubicBezTo>
                  <a:cubicBezTo>
                    <a:pt x="190" y="61"/>
                    <a:pt x="192" y="57"/>
                    <a:pt x="192" y="52"/>
                  </a:cubicBezTo>
                  <a:close/>
                  <a:moveTo>
                    <a:pt x="186" y="136"/>
                  </a:moveTo>
                  <a:cubicBezTo>
                    <a:pt x="186" y="174"/>
                    <a:pt x="186" y="174"/>
                    <a:pt x="186" y="174"/>
                  </a:cubicBezTo>
                  <a:cubicBezTo>
                    <a:pt x="186" y="179"/>
                    <a:pt x="182" y="182"/>
                    <a:pt x="177" y="182"/>
                  </a:cubicBezTo>
                  <a:cubicBezTo>
                    <a:pt x="15" y="182"/>
                    <a:pt x="15" y="182"/>
                    <a:pt x="15" y="182"/>
                  </a:cubicBezTo>
                  <a:cubicBezTo>
                    <a:pt x="10" y="182"/>
                    <a:pt x="6" y="179"/>
                    <a:pt x="6" y="174"/>
                  </a:cubicBezTo>
                  <a:cubicBezTo>
                    <a:pt x="6" y="136"/>
                    <a:pt x="6" y="136"/>
                    <a:pt x="6" y="136"/>
                  </a:cubicBezTo>
                  <a:cubicBezTo>
                    <a:pt x="6" y="132"/>
                    <a:pt x="10" y="128"/>
                    <a:pt x="15" y="128"/>
                  </a:cubicBezTo>
                  <a:cubicBezTo>
                    <a:pt x="177" y="128"/>
                    <a:pt x="177" y="128"/>
                    <a:pt x="177" y="128"/>
                  </a:cubicBezTo>
                  <a:cubicBezTo>
                    <a:pt x="182" y="128"/>
                    <a:pt x="186" y="132"/>
                    <a:pt x="186" y="136"/>
                  </a:cubicBezTo>
                  <a:close/>
                  <a:moveTo>
                    <a:pt x="186" y="76"/>
                  </a:moveTo>
                  <a:cubicBezTo>
                    <a:pt x="186" y="113"/>
                    <a:pt x="186" y="113"/>
                    <a:pt x="186" y="113"/>
                  </a:cubicBezTo>
                  <a:cubicBezTo>
                    <a:pt x="186" y="118"/>
                    <a:pt x="182" y="122"/>
                    <a:pt x="177" y="122"/>
                  </a:cubicBezTo>
                  <a:cubicBezTo>
                    <a:pt x="15" y="122"/>
                    <a:pt x="15" y="122"/>
                    <a:pt x="15" y="122"/>
                  </a:cubicBezTo>
                  <a:cubicBezTo>
                    <a:pt x="10" y="122"/>
                    <a:pt x="6" y="118"/>
                    <a:pt x="6" y="113"/>
                  </a:cubicBezTo>
                  <a:cubicBezTo>
                    <a:pt x="6" y="76"/>
                    <a:pt x="6" y="76"/>
                    <a:pt x="6" y="76"/>
                  </a:cubicBezTo>
                  <a:cubicBezTo>
                    <a:pt x="6" y="71"/>
                    <a:pt x="10" y="67"/>
                    <a:pt x="15" y="67"/>
                  </a:cubicBezTo>
                  <a:cubicBezTo>
                    <a:pt x="177" y="67"/>
                    <a:pt x="177" y="67"/>
                    <a:pt x="177" y="67"/>
                  </a:cubicBezTo>
                  <a:cubicBezTo>
                    <a:pt x="182" y="67"/>
                    <a:pt x="186" y="71"/>
                    <a:pt x="186" y="76"/>
                  </a:cubicBezTo>
                  <a:close/>
                  <a:moveTo>
                    <a:pt x="15" y="61"/>
                  </a:moveTo>
                  <a:cubicBezTo>
                    <a:pt x="10" y="61"/>
                    <a:pt x="6" y="57"/>
                    <a:pt x="6" y="52"/>
                  </a:cubicBezTo>
                  <a:cubicBezTo>
                    <a:pt x="6" y="15"/>
                    <a:pt x="6" y="15"/>
                    <a:pt x="6" y="15"/>
                  </a:cubicBezTo>
                  <a:cubicBezTo>
                    <a:pt x="6" y="10"/>
                    <a:pt x="10" y="6"/>
                    <a:pt x="15" y="6"/>
                  </a:cubicBezTo>
                  <a:cubicBezTo>
                    <a:pt x="177" y="6"/>
                    <a:pt x="177" y="6"/>
                    <a:pt x="177" y="6"/>
                  </a:cubicBezTo>
                  <a:cubicBezTo>
                    <a:pt x="182" y="6"/>
                    <a:pt x="186" y="10"/>
                    <a:pt x="186" y="15"/>
                  </a:cubicBezTo>
                  <a:cubicBezTo>
                    <a:pt x="186" y="52"/>
                    <a:pt x="186" y="52"/>
                    <a:pt x="186" y="52"/>
                  </a:cubicBezTo>
                  <a:cubicBezTo>
                    <a:pt x="186" y="57"/>
                    <a:pt x="182" y="61"/>
                    <a:pt x="177" y="61"/>
                  </a:cubicBezTo>
                  <a:lnTo>
                    <a:pt x="15" y="61"/>
                  </a:lnTo>
                  <a:close/>
                  <a:moveTo>
                    <a:pt x="15" y="61"/>
                  </a:moveTo>
                  <a:cubicBezTo>
                    <a:pt x="15" y="61"/>
                    <a:pt x="15" y="61"/>
                    <a:pt x="15" y="61"/>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4" name="Freeform 104"/>
            <p:cNvSpPr>
              <a:spLocks noEditPoints="1"/>
            </p:cNvSpPr>
            <p:nvPr/>
          </p:nvSpPr>
          <p:spPr bwMode="auto">
            <a:xfrm>
              <a:off x="3455988" y="3768725"/>
              <a:ext cx="71438" cy="714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6 h 29"/>
                <a:gd name="T12" fmla="*/ 23 w 29"/>
                <a:gd name="T13" fmla="*/ 14 h 29"/>
                <a:gd name="T14" fmla="*/ 15 w 29"/>
                <a:gd name="T15" fmla="*/ 22 h 29"/>
                <a:gd name="T16" fmla="*/ 7 w 29"/>
                <a:gd name="T17" fmla="*/ 14 h 29"/>
                <a:gd name="T18" fmla="*/ 15 w 29"/>
                <a:gd name="T19" fmla="*/ 6 h 29"/>
                <a:gd name="T20" fmla="*/ 15 w 29"/>
                <a:gd name="T21" fmla="*/ 6 h 29"/>
                <a:gd name="T22" fmla="*/ 15 w 29"/>
                <a:gd name="T23"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6"/>
                  </a:moveTo>
                  <a:cubicBezTo>
                    <a:pt x="19" y="6"/>
                    <a:pt x="23" y="10"/>
                    <a:pt x="23" y="14"/>
                  </a:cubicBezTo>
                  <a:cubicBezTo>
                    <a:pt x="23" y="19"/>
                    <a:pt x="19" y="22"/>
                    <a:pt x="15" y="22"/>
                  </a:cubicBezTo>
                  <a:cubicBezTo>
                    <a:pt x="10" y="22"/>
                    <a:pt x="7" y="19"/>
                    <a:pt x="7" y="14"/>
                  </a:cubicBezTo>
                  <a:cubicBezTo>
                    <a:pt x="7" y="10"/>
                    <a:pt x="10" y="6"/>
                    <a:pt x="15" y="6"/>
                  </a:cubicBezTo>
                  <a:close/>
                  <a:moveTo>
                    <a:pt x="15" y="6"/>
                  </a:moveTo>
                  <a:cubicBezTo>
                    <a:pt x="15" y="6"/>
                    <a:pt x="15" y="6"/>
                    <a:pt x="15" y="6"/>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5" name="Freeform 105"/>
            <p:cNvSpPr>
              <a:spLocks noEditPoints="1"/>
            </p:cNvSpPr>
            <p:nvPr/>
          </p:nvSpPr>
          <p:spPr bwMode="auto">
            <a:xfrm>
              <a:off x="3795713" y="3783013"/>
              <a:ext cx="14288" cy="17463"/>
            </a:xfrm>
            <a:custGeom>
              <a:avLst/>
              <a:gdLst>
                <a:gd name="T0" fmla="*/ 6 w 6"/>
                <a:gd name="T1" fmla="*/ 4 h 7"/>
                <a:gd name="T2" fmla="*/ 3 w 6"/>
                <a:gd name="T3" fmla="*/ 7 h 7"/>
                <a:gd name="T4" fmla="*/ 0 w 6"/>
                <a:gd name="T5" fmla="*/ 4 h 7"/>
                <a:gd name="T6" fmla="*/ 3 w 6"/>
                <a:gd name="T7" fmla="*/ 0 h 7"/>
                <a:gd name="T8" fmla="*/ 6 w 6"/>
                <a:gd name="T9" fmla="*/ 4 h 7"/>
                <a:gd name="T10" fmla="*/ 6 w 6"/>
                <a:gd name="T11" fmla="*/ 4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5"/>
                    <a:pt x="5" y="7"/>
                    <a:pt x="3" y="7"/>
                  </a:cubicBezTo>
                  <a:cubicBezTo>
                    <a:pt x="1" y="7"/>
                    <a:pt x="0" y="5"/>
                    <a:pt x="0" y="4"/>
                  </a:cubicBezTo>
                  <a:cubicBezTo>
                    <a:pt x="0" y="2"/>
                    <a:pt x="1" y="0"/>
                    <a:pt x="3" y="0"/>
                  </a:cubicBezTo>
                  <a:cubicBezTo>
                    <a:pt x="5" y="0"/>
                    <a:pt x="6" y="2"/>
                    <a:pt x="6" y="4"/>
                  </a:cubicBezTo>
                  <a:close/>
                  <a:moveTo>
                    <a:pt x="6" y="4"/>
                  </a:moveTo>
                  <a:cubicBezTo>
                    <a:pt x="6" y="4"/>
                    <a:pt x="6" y="4"/>
                    <a:pt x="6" y="4"/>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6" name="Freeform 106"/>
            <p:cNvSpPr>
              <a:spLocks noEditPoints="1"/>
            </p:cNvSpPr>
            <p:nvPr/>
          </p:nvSpPr>
          <p:spPr bwMode="auto">
            <a:xfrm>
              <a:off x="3763963" y="3783013"/>
              <a:ext cx="14288" cy="17463"/>
            </a:xfrm>
            <a:custGeom>
              <a:avLst/>
              <a:gdLst>
                <a:gd name="T0" fmla="*/ 6 w 6"/>
                <a:gd name="T1" fmla="*/ 4 h 7"/>
                <a:gd name="T2" fmla="*/ 3 w 6"/>
                <a:gd name="T3" fmla="*/ 7 h 7"/>
                <a:gd name="T4" fmla="*/ 0 w 6"/>
                <a:gd name="T5" fmla="*/ 4 h 7"/>
                <a:gd name="T6" fmla="*/ 3 w 6"/>
                <a:gd name="T7" fmla="*/ 0 h 7"/>
                <a:gd name="T8" fmla="*/ 6 w 6"/>
                <a:gd name="T9" fmla="*/ 4 h 7"/>
                <a:gd name="T10" fmla="*/ 6 w 6"/>
                <a:gd name="T11" fmla="*/ 4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5"/>
                    <a:pt x="5" y="7"/>
                    <a:pt x="3" y="7"/>
                  </a:cubicBezTo>
                  <a:cubicBezTo>
                    <a:pt x="1" y="7"/>
                    <a:pt x="0" y="5"/>
                    <a:pt x="0" y="4"/>
                  </a:cubicBezTo>
                  <a:cubicBezTo>
                    <a:pt x="0" y="2"/>
                    <a:pt x="1" y="0"/>
                    <a:pt x="3" y="0"/>
                  </a:cubicBezTo>
                  <a:cubicBezTo>
                    <a:pt x="5" y="0"/>
                    <a:pt x="6" y="2"/>
                    <a:pt x="6" y="4"/>
                  </a:cubicBezTo>
                  <a:close/>
                  <a:moveTo>
                    <a:pt x="6" y="4"/>
                  </a:moveTo>
                  <a:cubicBezTo>
                    <a:pt x="6" y="4"/>
                    <a:pt x="6" y="4"/>
                    <a:pt x="6" y="4"/>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7" name="Freeform 107"/>
            <p:cNvSpPr>
              <a:spLocks noEditPoints="1"/>
            </p:cNvSpPr>
            <p:nvPr/>
          </p:nvSpPr>
          <p:spPr bwMode="auto">
            <a:xfrm>
              <a:off x="3810001" y="3808413"/>
              <a:ext cx="17463" cy="14288"/>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8" name="Freeform 108"/>
            <p:cNvSpPr>
              <a:spLocks noEditPoints="1"/>
            </p:cNvSpPr>
            <p:nvPr/>
          </p:nvSpPr>
          <p:spPr bwMode="auto">
            <a:xfrm>
              <a:off x="3778251" y="3808413"/>
              <a:ext cx="17463" cy="14288"/>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69" name="Freeform 109"/>
            <p:cNvSpPr>
              <a:spLocks noEditPoints="1"/>
            </p:cNvSpPr>
            <p:nvPr/>
          </p:nvSpPr>
          <p:spPr bwMode="auto">
            <a:xfrm>
              <a:off x="3730626" y="3783013"/>
              <a:ext cx="17463" cy="17463"/>
            </a:xfrm>
            <a:custGeom>
              <a:avLst/>
              <a:gdLst>
                <a:gd name="T0" fmla="*/ 7 w 7"/>
                <a:gd name="T1" fmla="*/ 4 h 7"/>
                <a:gd name="T2" fmla="*/ 3 w 7"/>
                <a:gd name="T3" fmla="*/ 7 h 7"/>
                <a:gd name="T4" fmla="*/ 0 w 7"/>
                <a:gd name="T5" fmla="*/ 4 h 7"/>
                <a:gd name="T6" fmla="*/ 3 w 7"/>
                <a:gd name="T7" fmla="*/ 0 h 7"/>
                <a:gd name="T8" fmla="*/ 7 w 7"/>
                <a:gd name="T9" fmla="*/ 4 h 7"/>
                <a:gd name="T10" fmla="*/ 7 w 7"/>
                <a:gd name="T11" fmla="*/ 4 h 7"/>
                <a:gd name="T12" fmla="*/ 7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4"/>
                  </a:moveTo>
                  <a:cubicBezTo>
                    <a:pt x="7" y="5"/>
                    <a:pt x="5" y="7"/>
                    <a:pt x="3" y="7"/>
                  </a:cubicBezTo>
                  <a:cubicBezTo>
                    <a:pt x="2" y="7"/>
                    <a:pt x="0" y="5"/>
                    <a:pt x="0" y="4"/>
                  </a:cubicBezTo>
                  <a:cubicBezTo>
                    <a:pt x="0" y="2"/>
                    <a:pt x="2" y="0"/>
                    <a:pt x="3" y="0"/>
                  </a:cubicBezTo>
                  <a:cubicBezTo>
                    <a:pt x="5" y="0"/>
                    <a:pt x="7" y="2"/>
                    <a:pt x="7" y="4"/>
                  </a:cubicBezTo>
                  <a:close/>
                  <a:moveTo>
                    <a:pt x="7" y="4"/>
                  </a:moveTo>
                  <a:cubicBezTo>
                    <a:pt x="7" y="4"/>
                    <a:pt x="7" y="4"/>
                    <a:pt x="7" y="4"/>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0" name="Freeform 110"/>
            <p:cNvSpPr>
              <a:spLocks noEditPoints="1"/>
            </p:cNvSpPr>
            <p:nvPr/>
          </p:nvSpPr>
          <p:spPr bwMode="auto">
            <a:xfrm>
              <a:off x="3748088" y="3808413"/>
              <a:ext cx="15875"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1" name="Freeform 111"/>
            <p:cNvSpPr>
              <a:spLocks noEditPoints="1"/>
            </p:cNvSpPr>
            <p:nvPr/>
          </p:nvSpPr>
          <p:spPr bwMode="auto">
            <a:xfrm>
              <a:off x="3698876" y="3783013"/>
              <a:ext cx="17463" cy="17463"/>
            </a:xfrm>
            <a:custGeom>
              <a:avLst/>
              <a:gdLst>
                <a:gd name="T0" fmla="*/ 7 w 7"/>
                <a:gd name="T1" fmla="*/ 4 h 7"/>
                <a:gd name="T2" fmla="*/ 4 w 7"/>
                <a:gd name="T3" fmla="*/ 7 h 7"/>
                <a:gd name="T4" fmla="*/ 0 w 7"/>
                <a:gd name="T5" fmla="*/ 4 h 7"/>
                <a:gd name="T6" fmla="*/ 4 w 7"/>
                <a:gd name="T7" fmla="*/ 0 h 7"/>
                <a:gd name="T8" fmla="*/ 7 w 7"/>
                <a:gd name="T9" fmla="*/ 4 h 7"/>
                <a:gd name="T10" fmla="*/ 7 w 7"/>
                <a:gd name="T11" fmla="*/ 4 h 7"/>
                <a:gd name="T12" fmla="*/ 7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4"/>
                  </a:moveTo>
                  <a:cubicBezTo>
                    <a:pt x="7" y="5"/>
                    <a:pt x="5" y="7"/>
                    <a:pt x="4" y="7"/>
                  </a:cubicBezTo>
                  <a:cubicBezTo>
                    <a:pt x="2" y="7"/>
                    <a:pt x="0" y="5"/>
                    <a:pt x="0" y="4"/>
                  </a:cubicBezTo>
                  <a:cubicBezTo>
                    <a:pt x="0" y="2"/>
                    <a:pt x="2" y="0"/>
                    <a:pt x="4" y="0"/>
                  </a:cubicBezTo>
                  <a:cubicBezTo>
                    <a:pt x="5" y="0"/>
                    <a:pt x="7" y="2"/>
                    <a:pt x="7" y="4"/>
                  </a:cubicBezTo>
                  <a:close/>
                  <a:moveTo>
                    <a:pt x="7" y="4"/>
                  </a:moveTo>
                  <a:cubicBezTo>
                    <a:pt x="7" y="4"/>
                    <a:pt x="7" y="4"/>
                    <a:pt x="7" y="4"/>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2" name="Freeform 112"/>
            <p:cNvSpPr>
              <a:spLocks noEditPoints="1"/>
            </p:cNvSpPr>
            <p:nvPr/>
          </p:nvSpPr>
          <p:spPr bwMode="auto">
            <a:xfrm>
              <a:off x="3716338" y="3808413"/>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3" name="Freeform 113"/>
            <p:cNvSpPr>
              <a:spLocks noEditPoints="1"/>
            </p:cNvSpPr>
            <p:nvPr/>
          </p:nvSpPr>
          <p:spPr bwMode="auto">
            <a:xfrm>
              <a:off x="3670301" y="3783013"/>
              <a:ext cx="14288" cy="17463"/>
            </a:xfrm>
            <a:custGeom>
              <a:avLst/>
              <a:gdLst>
                <a:gd name="T0" fmla="*/ 6 w 6"/>
                <a:gd name="T1" fmla="*/ 4 h 7"/>
                <a:gd name="T2" fmla="*/ 3 w 6"/>
                <a:gd name="T3" fmla="*/ 7 h 7"/>
                <a:gd name="T4" fmla="*/ 0 w 6"/>
                <a:gd name="T5" fmla="*/ 4 h 7"/>
                <a:gd name="T6" fmla="*/ 3 w 6"/>
                <a:gd name="T7" fmla="*/ 0 h 7"/>
                <a:gd name="T8" fmla="*/ 6 w 6"/>
                <a:gd name="T9" fmla="*/ 4 h 7"/>
                <a:gd name="T10" fmla="*/ 6 w 6"/>
                <a:gd name="T11" fmla="*/ 4 h 7"/>
                <a:gd name="T12" fmla="*/ 6 w 6"/>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4"/>
                  </a:moveTo>
                  <a:cubicBezTo>
                    <a:pt x="6" y="5"/>
                    <a:pt x="5" y="7"/>
                    <a:pt x="3" y="7"/>
                  </a:cubicBezTo>
                  <a:cubicBezTo>
                    <a:pt x="1" y="7"/>
                    <a:pt x="0" y="5"/>
                    <a:pt x="0" y="4"/>
                  </a:cubicBezTo>
                  <a:cubicBezTo>
                    <a:pt x="0" y="2"/>
                    <a:pt x="1" y="0"/>
                    <a:pt x="3" y="0"/>
                  </a:cubicBezTo>
                  <a:cubicBezTo>
                    <a:pt x="5" y="0"/>
                    <a:pt x="6" y="2"/>
                    <a:pt x="6" y="4"/>
                  </a:cubicBezTo>
                  <a:close/>
                  <a:moveTo>
                    <a:pt x="6" y="4"/>
                  </a:moveTo>
                  <a:cubicBezTo>
                    <a:pt x="6" y="4"/>
                    <a:pt x="6" y="4"/>
                    <a:pt x="6" y="4"/>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4" name="Freeform 114"/>
            <p:cNvSpPr>
              <a:spLocks noEditPoints="1"/>
            </p:cNvSpPr>
            <p:nvPr/>
          </p:nvSpPr>
          <p:spPr bwMode="auto">
            <a:xfrm>
              <a:off x="3684588" y="3808413"/>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5" name="Freeform 115"/>
            <p:cNvSpPr>
              <a:spLocks noEditPoints="1"/>
            </p:cNvSpPr>
            <p:nvPr/>
          </p:nvSpPr>
          <p:spPr bwMode="auto">
            <a:xfrm>
              <a:off x="3455988" y="3919538"/>
              <a:ext cx="71438" cy="714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6 h 29"/>
                <a:gd name="T12" fmla="*/ 23 w 29"/>
                <a:gd name="T13" fmla="*/ 14 h 29"/>
                <a:gd name="T14" fmla="*/ 15 w 29"/>
                <a:gd name="T15" fmla="*/ 22 h 29"/>
                <a:gd name="T16" fmla="*/ 7 w 29"/>
                <a:gd name="T17" fmla="*/ 14 h 29"/>
                <a:gd name="T18" fmla="*/ 15 w 29"/>
                <a:gd name="T19" fmla="*/ 6 h 29"/>
                <a:gd name="T20" fmla="*/ 15 w 29"/>
                <a:gd name="T21" fmla="*/ 6 h 29"/>
                <a:gd name="T22" fmla="*/ 15 w 29"/>
                <a:gd name="T23"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6"/>
                  </a:moveTo>
                  <a:cubicBezTo>
                    <a:pt x="19" y="6"/>
                    <a:pt x="23" y="10"/>
                    <a:pt x="23" y="14"/>
                  </a:cubicBezTo>
                  <a:cubicBezTo>
                    <a:pt x="23" y="19"/>
                    <a:pt x="19" y="22"/>
                    <a:pt x="15" y="22"/>
                  </a:cubicBezTo>
                  <a:cubicBezTo>
                    <a:pt x="10" y="22"/>
                    <a:pt x="7" y="19"/>
                    <a:pt x="7" y="14"/>
                  </a:cubicBezTo>
                  <a:cubicBezTo>
                    <a:pt x="7" y="10"/>
                    <a:pt x="10" y="6"/>
                    <a:pt x="15" y="6"/>
                  </a:cubicBezTo>
                  <a:close/>
                  <a:moveTo>
                    <a:pt x="15" y="6"/>
                  </a:moveTo>
                  <a:cubicBezTo>
                    <a:pt x="15" y="6"/>
                    <a:pt x="15" y="6"/>
                    <a:pt x="15" y="6"/>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6" name="Freeform 116"/>
            <p:cNvSpPr>
              <a:spLocks noEditPoints="1"/>
            </p:cNvSpPr>
            <p:nvPr/>
          </p:nvSpPr>
          <p:spPr bwMode="auto">
            <a:xfrm>
              <a:off x="3795713" y="3933825"/>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7" name="Freeform 117"/>
            <p:cNvSpPr>
              <a:spLocks noEditPoints="1"/>
            </p:cNvSpPr>
            <p:nvPr/>
          </p:nvSpPr>
          <p:spPr bwMode="auto">
            <a:xfrm>
              <a:off x="3763963" y="3933825"/>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8" name="Freeform 118"/>
            <p:cNvSpPr>
              <a:spLocks noEditPoints="1"/>
            </p:cNvSpPr>
            <p:nvPr/>
          </p:nvSpPr>
          <p:spPr bwMode="auto">
            <a:xfrm>
              <a:off x="3810001" y="3957638"/>
              <a:ext cx="17463" cy="15875"/>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79" name="Freeform 119"/>
            <p:cNvSpPr>
              <a:spLocks noEditPoints="1"/>
            </p:cNvSpPr>
            <p:nvPr/>
          </p:nvSpPr>
          <p:spPr bwMode="auto">
            <a:xfrm>
              <a:off x="3778251" y="3957638"/>
              <a:ext cx="17463" cy="15875"/>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80" name="Freeform 120"/>
            <p:cNvSpPr>
              <a:spLocks noEditPoints="1"/>
            </p:cNvSpPr>
            <p:nvPr/>
          </p:nvSpPr>
          <p:spPr bwMode="auto">
            <a:xfrm>
              <a:off x="3730626" y="3933825"/>
              <a:ext cx="17463" cy="17463"/>
            </a:xfrm>
            <a:custGeom>
              <a:avLst/>
              <a:gdLst>
                <a:gd name="T0" fmla="*/ 7 w 7"/>
                <a:gd name="T1" fmla="*/ 3 h 7"/>
                <a:gd name="T2" fmla="*/ 3 w 7"/>
                <a:gd name="T3" fmla="*/ 7 h 7"/>
                <a:gd name="T4" fmla="*/ 0 w 7"/>
                <a:gd name="T5" fmla="*/ 3 h 7"/>
                <a:gd name="T6" fmla="*/ 3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3" y="7"/>
                  </a:cubicBezTo>
                  <a:cubicBezTo>
                    <a:pt x="2" y="7"/>
                    <a:pt x="0" y="5"/>
                    <a:pt x="0" y="3"/>
                  </a:cubicBezTo>
                  <a:cubicBezTo>
                    <a:pt x="0" y="2"/>
                    <a:pt x="2" y="0"/>
                    <a:pt x="3" y="0"/>
                  </a:cubicBezTo>
                  <a:cubicBezTo>
                    <a:pt x="5" y="0"/>
                    <a:pt x="7" y="2"/>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81" name="Freeform 121"/>
            <p:cNvSpPr>
              <a:spLocks noEditPoints="1"/>
            </p:cNvSpPr>
            <p:nvPr/>
          </p:nvSpPr>
          <p:spPr bwMode="auto">
            <a:xfrm>
              <a:off x="3748088" y="3957638"/>
              <a:ext cx="15875"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82" name="Freeform 122"/>
            <p:cNvSpPr>
              <a:spLocks noEditPoints="1"/>
            </p:cNvSpPr>
            <p:nvPr/>
          </p:nvSpPr>
          <p:spPr bwMode="auto">
            <a:xfrm>
              <a:off x="3698876" y="3933825"/>
              <a:ext cx="17463" cy="17463"/>
            </a:xfrm>
            <a:custGeom>
              <a:avLst/>
              <a:gdLst>
                <a:gd name="T0" fmla="*/ 7 w 7"/>
                <a:gd name="T1" fmla="*/ 3 h 7"/>
                <a:gd name="T2" fmla="*/ 4 w 7"/>
                <a:gd name="T3" fmla="*/ 7 h 7"/>
                <a:gd name="T4" fmla="*/ 0 w 7"/>
                <a:gd name="T5" fmla="*/ 3 h 7"/>
                <a:gd name="T6" fmla="*/ 4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4" y="7"/>
                  </a:cubicBezTo>
                  <a:cubicBezTo>
                    <a:pt x="2" y="7"/>
                    <a:pt x="0" y="5"/>
                    <a:pt x="0" y="3"/>
                  </a:cubicBezTo>
                  <a:cubicBezTo>
                    <a:pt x="0" y="2"/>
                    <a:pt x="2" y="0"/>
                    <a:pt x="4" y="0"/>
                  </a:cubicBezTo>
                  <a:cubicBezTo>
                    <a:pt x="5" y="0"/>
                    <a:pt x="7" y="2"/>
                    <a:pt x="7" y="3"/>
                  </a:cubicBezTo>
                  <a:close/>
                  <a:moveTo>
                    <a:pt x="7" y="3"/>
                  </a:moveTo>
                  <a:cubicBezTo>
                    <a:pt x="7" y="3"/>
                    <a:pt x="7" y="3"/>
                    <a:pt x="7"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83" name="Freeform 123"/>
            <p:cNvSpPr>
              <a:spLocks noEditPoints="1"/>
            </p:cNvSpPr>
            <p:nvPr/>
          </p:nvSpPr>
          <p:spPr bwMode="auto">
            <a:xfrm>
              <a:off x="3716338" y="3957638"/>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84" name="Freeform 124"/>
            <p:cNvSpPr>
              <a:spLocks noEditPoints="1"/>
            </p:cNvSpPr>
            <p:nvPr/>
          </p:nvSpPr>
          <p:spPr bwMode="auto">
            <a:xfrm>
              <a:off x="3670301" y="3933825"/>
              <a:ext cx="14288" cy="17463"/>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sp>
          <p:nvSpPr>
            <p:cNvPr id="185" name="Freeform 125"/>
            <p:cNvSpPr>
              <a:spLocks noEditPoints="1"/>
            </p:cNvSpPr>
            <p:nvPr/>
          </p:nvSpPr>
          <p:spPr bwMode="auto">
            <a:xfrm>
              <a:off x="3684588" y="3957638"/>
              <a:ext cx="14288" cy="15875"/>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bg1"/>
              </a:solidFill>
              <a:round/>
              <a:headEnd/>
              <a:tailEnd/>
            </a:ln>
          </p:spPr>
          <p:txBody>
            <a:bodyPr vert="horz" wrap="square" lIns="60951" tIns="30475" rIns="60951" bIns="30475" numCol="1" anchor="t" anchorCtr="0" compatLnSpc="1">
              <a:prstTxWarp prst="textNoShape">
                <a:avLst/>
              </a:prstTxWarp>
            </a:bodyPr>
            <a:lstStyle/>
            <a:p>
              <a:endParaRPr lang="en-US" sz="1200">
                <a:latin typeface="Raleway" panose="020B0503030101060003" pitchFamily="34" charset="0"/>
              </a:endParaRPr>
            </a:p>
          </p:txBody>
        </p:sp>
      </p:grpSp>
      <p:sp>
        <p:nvSpPr>
          <p:cNvPr id="207" name="Freeform 33">
            <a:extLst>
              <a:ext uri="{FF2B5EF4-FFF2-40B4-BE49-F238E27FC236}">
                <a16:creationId xmlns:a16="http://schemas.microsoft.com/office/drawing/2014/main" id="{A510E986-BC4B-4407-A7FF-97217E41EF65}"/>
              </a:ext>
            </a:extLst>
          </p:cNvPr>
          <p:cNvSpPr>
            <a:spLocks noEditPoints="1"/>
          </p:cNvSpPr>
          <p:nvPr/>
        </p:nvSpPr>
        <p:spPr bwMode="auto">
          <a:xfrm>
            <a:off x="831136" y="4927789"/>
            <a:ext cx="483133" cy="289796"/>
          </a:xfrm>
          <a:custGeom>
            <a:avLst/>
            <a:gdLst>
              <a:gd name="T0" fmla="*/ 169 w 485"/>
              <a:gd name="T1" fmla="*/ 91 h 364"/>
              <a:gd name="T2" fmla="*/ 169 w 485"/>
              <a:gd name="T3" fmla="*/ 81 h 364"/>
              <a:gd name="T4" fmla="*/ 177 w 485"/>
              <a:gd name="T5" fmla="*/ 74 h 364"/>
              <a:gd name="T6" fmla="*/ 123 w 485"/>
              <a:gd name="T7" fmla="*/ 279 h 364"/>
              <a:gd name="T8" fmla="*/ 49 w 485"/>
              <a:gd name="T9" fmla="*/ 232 h 364"/>
              <a:gd name="T10" fmla="*/ 0 w 485"/>
              <a:gd name="T11" fmla="*/ 359 h 364"/>
              <a:gd name="T12" fmla="*/ 190 w 485"/>
              <a:gd name="T13" fmla="*/ 359 h 364"/>
              <a:gd name="T14" fmla="*/ 95 w 485"/>
              <a:gd name="T15" fmla="*/ 181 h 364"/>
              <a:gd name="T16" fmla="*/ 58 w 485"/>
              <a:gd name="T17" fmla="*/ 232 h 364"/>
              <a:gd name="T18" fmla="*/ 56 w 485"/>
              <a:gd name="T19" fmla="*/ 320 h 364"/>
              <a:gd name="T20" fmla="*/ 114 w 485"/>
              <a:gd name="T21" fmla="*/ 286 h 364"/>
              <a:gd name="T22" fmla="*/ 180 w 485"/>
              <a:gd name="T23" fmla="*/ 355 h 364"/>
              <a:gd name="T24" fmla="*/ 246 w 485"/>
              <a:gd name="T25" fmla="*/ 109 h 364"/>
              <a:gd name="T26" fmla="*/ 262 w 485"/>
              <a:gd name="T27" fmla="*/ 92 h 364"/>
              <a:gd name="T28" fmla="*/ 262 w 485"/>
              <a:gd name="T29" fmla="*/ 102 h 364"/>
              <a:gd name="T30" fmla="*/ 316 w 485"/>
              <a:gd name="T31" fmla="*/ 109 h 364"/>
              <a:gd name="T32" fmla="*/ 299 w 485"/>
              <a:gd name="T33" fmla="*/ 126 h 364"/>
              <a:gd name="T34" fmla="*/ 292 w 485"/>
              <a:gd name="T35" fmla="*/ 109 h 364"/>
              <a:gd name="T36" fmla="*/ 299 w 485"/>
              <a:gd name="T37" fmla="*/ 117 h 364"/>
              <a:gd name="T38" fmla="*/ 327 w 485"/>
              <a:gd name="T39" fmla="*/ 215 h 364"/>
              <a:gd name="T40" fmla="*/ 378 w 485"/>
              <a:gd name="T41" fmla="*/ 108 h 364"/>
              <a:gd name="T42" fmla="*/ 203 w 485"/>
              <a:gd name="T43" fmla="*/ 0 h 364"/>
              <a:gd name="T44" fmla="*/ 154 w 485"/>
              <a:gd name="T45" fmla="*/ 183 h 364"/>
              <a:gd name="T46" fmla="*/ 208 w 485"/>
              <a:gd name="T47" fmla="*/ 143 h 364"/>
              <a:gd name="T48" fmla="*/ 321 w 485"/>
              <a:gd name="T49" fmla="*/ 216 h 364"/>
              <a:gd name="T50" fmla="*/ 226 w 485"/>
              <a:gd name="T51" fmla="*/ 130 h 364"/>
              <a:gd name="T52" fmla="*/ 199 w 485"/>
              <a:gd name="T53" fmla="*/ 137 h 364"/>
              <a:gd name="T54" fmla="*/ 180 w 485"/>
              <a:gd name="T55" fmla="*/ 134 h 364"/>
              <a:gd name="T56" fmla="*/ 131 w 485"/>
              <a:gd name="T57" fmla="*/ 71 h 364"/>
              <a:gd name="T58" fmla="*/ 275 w 485"/>
              <a:gd name="T59" fmla="*/ 49 h 364"/>
              <a:gd name="T60" fmla="*/ 314 w 485"/>
              <a:gd name="T61" fmla="*/ 169 h 364"/>
              <a:gd name="T62" fmla="*/ 296 w 485"/>
              <a:gd name="T63" fmla="*/ 173 h 364"/>
              <a:gd name="T64" fmla="*/ 418 w 485"/>
              <a:gd name="T65" fmla="*/ 279 h 364"/>
              <a:gd name="T66" fmla="*/ 343 w 485"/>
              <a:gd name="T67" fmla="*/ 232 h 364"/>
              <a:gd name="T68" fmla="*/ 295 w 485"/>
              <a:gd name="T69" fmla="*/ 359 h 364"/>
              <a:gd name="T70" fmla="*/ 485 w 485"/>
              <a:gd name="T71" fmla="*/ 359 h 364"/>
              <a:gd name="T72" fmla="*/ 390 w 485"/>
              <a:gd name="T73" fmla="*/ 181 h 364"/>
              <a:gd name="T74" fmla="*/ 353 w 485"/>
              <a:gd name="T75" fmla="*/ 232 h 364"/>
              <a:gd name="T76" fmla="*/ 350 w 485"/>
              <a:gd name="T77" fmla="*/ 320 h 364"/>
              <a:gd name="T78" fmla="*/ 409 w 485"/>
              <a:gd name="T79" fmla="*/ 286 h 364"/>
              <a:gd name="T80" fmla="*/ 475 w 485"/>
              <a:gd name="T81" fmla="*/ 355 h 364"/>
              <a:gd name="T82" fmla="*/ 189 w 485"/>
              <a:gd name="T83" fmla="*/ 74 h 364"/>
              <a:gd name="T84" fmla="*/ 206 w 485"/>
              <a:gd name="T85" fmla="*/ 57 h 364"/>
              <a:gd name="T86" fmla="*/ 206 w 485"/>
              <a:gd name="T87" fmla="*/ 66 h 364"/>
              <a:gd name="T88" fmla="*/ 260 w 485"/>
              <a:gd name="T89" fmla="*/ 74 h 364"/>
              <a:gd name="T90" fmla="*/ 243 w 485"/>
              <a:gd name="T91" fmla="*/ 91 h 364"/>
              <a:gd name="T92" fmla="*/ 236 w 485"/>
              <a:gd name="T93" fmla="*/ 74 h 364"/>
              <a:gd name="T94" fmla="*/ 243 w 485"/>
              <a:gd name="T95" fmla="*/ 81 h 364"/>
              <a:gd name="T96" fmla="*/ 336 w 485"/>
              <a:gd name="T97" fmla="*/ 92 h 364"/>
              <a:gd name="T98" fmla="*/ 336 w 485"/>
              <a:gd name="T99" fmla="*/ 102 h 364"/>
              <a:gd name="T100" fmla="*/ 329 w 485"/>
              <a:gd name="T101" fmla="*/ 10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5" h="364">
                <a:moveTo>
                  <a:pt x="169" y="57"/>
                </a:moveTo>
                <a:cubicBezTo>
                  <a:pt x="160" y="57"/>
                  <a:pt x="153" y="65"/>
                  <a:pt x="153" y="74"/>
                </a:cubicBezTo>
                <a:cubicBezTo>
                  <a:pt x="153" y="83"/>
                  <a:pt x="160" y="91"/>
                  <a:pt x="169" y="91"/>
                </a:cubicBezTo>
                <a:cubicBezTo>
                  <a:pt x="179" y="91"/>
                  <a:pt x="186" y="83"/>
                  <a:pt x="186" y="74"/>
                </a:cubicBezTo>
                <a:cubicBezTo>
                  <a:pt x="186" y="65"/>
                  <a:pt x="179" y="57"/>
                  <a:pt x="169" y="57"/>
                </a:cubicBezTo>
                <a:close/>
                <a:moveTo>
                  <a:pt x="169" y="81"/>
                </a:moveTo>
                <a:cubicBezTo>
                  <a:pt x="165" y="81"/>
                  <a:pt x="162" y="78"/>
                  <a:pt x="162" y="74"/>
                </a:cubicBezTo>
                <a:cubicBezTo>
                  <a:pt x="162" y="70"/>
                  <a:pt x="165" y="66"/>
                  <a:pt x="169" y="66"/>
                </a:cubicBezTo>
                <a:cubicBezTo>
                  <a:pt x="173" y="66"/>
                  <a:pt x="177" y="70"/>
                  <a:pt x="177" y="74"/>
                </a:cubicBezTo>
                <a:cubicBezTo>
                  <a:pt x="177" y="78"/>
                  <a:pt x="173" y="81"/>
                  <a:pt x="169" y="81"/>
                </a:cubicBezTo>
                <a:close/>
                <a:moveTo>
                  <a:pt x="138" y="312"/>
                </a:moveTo>
                <a:cubicBezTo>
                  <a:pt x="127" y="309"/>
                  <a:pt x="124" y="290"/>
                  <a:pt x="123" y="279"/>
                </a:cubicBezTo>
                <a:cubicBezTo>
                  <a:pt x="134" y="267"/>
                  <a:pt x="141" y="250"/>
                  <a:pt x="141" y="232"/>
                </a:cubicBezTo>
                <a:cubicBezTo>
                  <a:pt x="141" y="195"/>
                  <a:pt x="123" y="171"/>
                  <a:pt x="95" y="171"/>
                </a:cubicBezTo>
                <a:cubicBezTo>
                  <a:pt x="66" y="171"/>
                  <a:pt x="49" y="195"/>
                  <a:pt x="49" y="232"/>
                </a:cubicBezTo>
                <a:cubicBezTo>
                  <a:pt x="49" y="251"/>
                  <a:pt x="56" y="268"/>
                  <a:pt x="67" y="279"/>
                </a:cubicBezTo>
                <a:cubicBezTo>
                  <a:pt x="67" y="293"/>
                  <a:pt x="62" y="308"/>
                  <a:pt x="53" y="311"/>
                </a:cubicBezTo>
                <a:cubicBezTo>
                  <a:pt x="9" y="320"/>
                  <a:pt x="0" y="342"/>
                  <a:pt x="0" y="359"/>
                </a:cubicBezTo>
                <a:cubicBezTo>
                  <a:pt x="0" y="362"/>
                  <a:pt x="2" y="364"/>
                  <a:pt x="4" y="364"/>
                </a:cubicBezTo>
                <a:cubicBezTo>
                  <a:pt x="185" y="364"/>
                  <a:pt x="185" y="364"/>
                  <a:pt x="185" y="364"/>
                </a:cubicBezTo>
                <a:cubicBezTo>
                  <a:pt x="188" y="364"/>
                  <a:pt x="190" y="362"/>
                  <a:pt x="190" y="359"/>
                </a:cubicBezTo>
                <a:cubicBezTo>
                  <a:pt x="190" y="343"/>
                  <a:pt x="181" y="321"/>
                  <a:pt x="138" y="312"/>
                </a:cubicBezTo>
                <a:close/>
                <a:moveTo>
                  <a:pt x="58" y="232"/>
                </a:moveTo>
                <a:cubicBezTo>
                  <a:pt x="58" y="185"/>
                  <a:pt x="86" y="181"/>
                  <a:pt x="95" y="181"/>
                </a:cubicBezTo>
                <a:cubicBezTo>
                  <a:pt x="104" y="181"/>
                  <a:pt x="132" y="185"/>
                  <a:pt x="132" y="232"/>
                </a:cubicBezTo>
                <a:cubicBezTo>
                  <a:pt x="132" y="261"/>
                  <a:pt x="112" y="283"/>
                  <a:pt x="95" y="283"/>
                </a:cubicBezTo>
                <a:cubicBezTo>
                  <a:pt x="77" y="283"/>
                  <a:pt x="58" y="261"/>
                  <a:pt x="58" y="232"/>
                </a:cubicBezTo>
                <a:close/>
                <a:moveTo>
                  <a:pt x="9" y="355"/>
                </a:moveTo>
                <a:cubicBezTo>
                  <a:pt x="12" y="338"/>
                  <a:pt x="27" y="326"/>
                  <a:pt x="55" y="320"/>
                </a:cubicBezTo>
                <a:cubicBezTo>
                  <a:pt x="55" y="320"/>
                  <a:pt x="55" y="320"/>
                  <a:pt x="56" y="320"/>
                </a:cubicBezTo>
                <a:cubicBezTo>
                  <a:pt x="68" y="316"/>
                  <a:pt x="74" y="301"/>
                  <a:pt x="76" y="286"/>
                </a:cubicBezTo>
                <a:cubicBezTo>
                  <a:pt x="82" y="290"/>
                  <a:pt x="88" y="292"/>
                  <a:pt x="95" y="292"/>
                </a:cubicBezTo>
                <a:cubicBezTo>
                  <a:pt x="102" y="292"/>
                  <a:pt x="108" y="290"/>
                  <a:pt x="114" y="286"/>
                </a:cubicBezTo>
                <a:cubicBezTo>
                  <a:pt x="116" y="302"/>
                  <a:pt x="122" y="317"/>
                  <a:pt x="136" y="321"/>
                </a:cubicBezTo>
                <a:cubicBezTo>
                  <a:pt x="136" y="321"/>
                  <a:pt x="136" y="321"/>
                  <a:pt x="136" y="321"/>
                </a:cubicBezTo>
                <a:cubicBezTo>
                  <a:pt x="163" y="326"/>
                  <a:pt x="178" y="338"/>
                  <a:pt x="180" y="355"/>
                </a:cubicBezTo>
                <a:lnTo>
                  <a:pt x="9" y="355"/>
                </a:lnTo>
                <a:close/>
                <a:moveTo>
                  <a:pt x="262" y="92"/>
                </a:moveTo>
                <a:cubicBezTo>
                  <a:pt x="253" y="92"/>
                  <a:pt x="246" y="100"/>
                  <a:pt x="246" y="109"/>
                </a:cubicBezTo>
                <a:cubicBezTo>
                  <a:pt x="246" y="118"/>
                  <a:pt x="253" y="126"/>
                  <a:pt x="262" y="126"/>
                </a:cubicBezTo>
                <a:cubicBezTo>
                  <a:pt x="272" y="126"/>
                  <a:pt x="279" y="118"/>
                  <a:pt x="279" y="109"/>
                </a:cubicBezTo>
                <a:cubicBezTo>
                  <a:pt x="279" y="100"/>
                  <a:pt x="272" y="92"/>
                  <a:pt x="262" y="92"/>
                </a:cubicBezTo>
                <a:close/>
                <a:moveTo>
                  <a:pt x="262" y="117"/>
                </a:moveTo>
                <a:cubicBezTo>
                  <a:pt x="258" y="117"/>
                  <a:pt x="255" y="113"/>
                  <a:pt x="255" y="109"/>
                </a:cubicBezTo>
                <a:cubicBezTo>
                  <a:pt x="255" y="105"/>
                  <a:pt x="258" y="102"/>
                  <a:pt x="262" y="102"/>
                </a:cubicBezTo>
                <a:cubicBezTo>
                  <a:pt x="267" y="102"/>
                  <a:pt x="270" y="105"/>
                  <a:pt x="270" y="109"/>
                </a:cubicBezTo>
                <a:cubicBezTo>
                  <a:pt x="270" y="113"/>
                  <a:pt x="267" y="117"/>
                  <a:pt x="262" y="117"/>
                </a:cubicBezTo>
                <a:close/>
                <a:moveTo>
                  <a:pt x="316" y="109"/>
                </a:moveTo>
                <a:cubicBezTo>
                  <a:pt x="316" y="100"/>
                  <a:pt x="308" y="92"/>
                  <a:pt x="299" y="92"/>
                </a:cubicBezTo>
                <a:cubicBezTo>
                  <a:pt x="290" y="92"/>
                  <a:pt x="282" y="100"/>
                  <a:pt x="282" y="109"/>
                </a:cubicBezTo>
                <a:cubicBezTo>
                  <a:pt x="282" y="118"/>
                  <a:pt x="290" y="126"/>
                  <a:pt x="299" y="126"/>
                </a:cubicBezTo>
                <a:cubicBezTo>
                  <a:pt x="308" y="126"/>
                  <a:pt x="316" y="118"/>
                  <a:pt x="316" y="109"/>
                </a:cubicBezTo>
                <a:close/>
                <a:moveTo>
                  <a:pt x="299" y="117"/>
                </a:moveTo>
                <a:cubicBezTo>
                  <a:pt x="295" y="117"/>
                  <a:pt x="292" y="113"/>
                  <a:pt x="292" y="109"/>
                </a:cubicBezTo>
                <a:cubicBezTo>
                  <a:pt x="292" y="105"/>
                  <a:pt x="295" y="102"/>
                  <a:pt x="299" y="102"/>
                </a:cubicBezTo>
                <a:cubicBezTo>
                  <a:pt x="303" y="102"/>
                  <a:pt x="307" y="105"/>
                  <a:pt x="307" y="109"/>
                </a:cubicBezTo>
                <a:cubicBezTo>
                  <a:pt x="307" y="113"/>
                  <a:pt x="303" y="117"/>
                  <a:pt x="299" y="117"/>
                </a:cubicBezTo>
                <a:close/>
                <a:moveTo>
                  <a:pt x="321" y="216"/>
                </a:moveTo>
                <a:cubicBezTo>
                  <a:pt x="322" y="216"/>
                  <a:pt x="323" y="216"/>
                  <a:pt x="324" y="216"/>
                </a:cubicBezTo>
                <a:cubicBezTo>
                  <a:pt x="325" y="216"/>
                  <a:pt x="326" y="216"/>
                  <a:pt x="327" y="215"/>
                </a:cubicBezTo>
                <a:cubicBezTo>
                  <a:pt x="328" y="214"/>
                  <a:pt x="329" y="212"/>
                  <a:pt x="328" y="210"/>
                </a:cubicBezTo>
                <a:cubicBezTo>
                  <a:pt x="328" y="210"/>
                  <a:pt x="321" y="195"/>
                  <a:pt x="320" y="177"/>
                </a:cubicBezTo>
                <a:cubicBezTo>
                  <a:pt x="354" y="168"/>
                  <a:pt x="378" y="140"/>
                  <a:pt x="378" y="108"/>
                </a:cubicBezTo>
                <a:cubicBezTo>
                  <a:pt x="378" y="69"/>
                  <a:pt x="341" y="37"/>
                  <a:pt x="296" y="37"/>
                </a:cubicBezTo>
                <a:cubicBezTo>
                  <a:pt x="289" y="37"/>
                  <a:pt x="283" y="37"/>
                  <a:pt x="276" y="39"/>
                </a:cubicBezTo>
                <a:cubicBezTo>
                  <a:pt x="262" y="15"/>
                  <a:pt x="234" y="0"/>
                  <a:pt x="203" y="0"/>
                </a:cubicBezTo>
                <a:cubicBezTo>
                  <a:pt x="158" y="0"/>
                  <a:pt x="122" y="32"/>
                  <a:pt x="122" y="71"/>
                </a:cubicBezTo>
                <a:cubicBezTo>
                  <a:pt x="122" y="100"/>
                  <a:pt x="141" y="125"/>
                  <a:pt x="171" y="137"/>
                </a:cubicBezTo>
                <a:cubicBezTo>
                  <a:pt x="169" y="163"/>
                  <a:pt x="154" y="183"/>
                  <a:pt x="154" y="183"/>
                </a:cubicBezTo>
                <a:cubicBezTo>
                  <a:pt x="152" y="185"/>
                  <a:pt x="152" y="188"/>
                  <a:pt x="154" y="189"/>
                </a:cubicBezTo>
                <a:cubicBezTo>
                  <a:pt x="155" y="191"/>
                  <a:pt x="157" y="191"/>
                  <a:pt x="159" y="191"/>
                </a:cubicBezTo>
                <a:cubicBezTo>
                  <a:pt x="184" y="179"/>
                  <a:pt x="200" y="164"/>
                  <a:pt x="208" y="143"/>
                </a:cubicBezTo>
                <a:cubicBezTo>
                  <a:pt x="213" y="142"/>
                  <a:pt x="218" y="142"/>
                  <a:pt x="224" y="141"/>
                </a:cubicBezTo>
                <a:cubicBezTo>
                  <a:pt x="236" y="163"/>
                  <a:pt x="261" y="177"/>
                  <a:pt x="289" y="179"/>
                </a:cubicBezTo>
                <a:cubicBezTo>
                  <a:pt x="295" y="193"/>
                  <a:pt x="306" y="205"/>
                  <a:pt x="321" y="216"/>
                </a:cubicBezTo>
                <a:close/>
                <a:moveTo>
                  <a:pt x="292" y="170"/>
                </a:moveTo>
                <a:cubicBezTo>
                  <a:pt x="265" y="169"/>
                  <a:pt x="241" y="155"/>
                  <a:pt x="230" y="133"/>
                </a:cubicBezTo>
                <a:cubicBezTo>
                  <a:pt x="229" y="131"/>
                  <a:pt x="228" y="130"/>
                  <a:pt x="226" y="130"/>
                </a:cubicBezTo>
                <a:cubicBezTo>
                  <a:pt x="226" y="130"/>
                  <a:pt x="225" y="130"/>
                  <a:pt x="225" y="131"/>
                </a:cubicBezTo>
                <a:cubicBezTo>
                  <a:pt x="218" y="132"/>
                  <a:pt x="211" y="133"/>
                  <a:pt x="204" y="133"/>
                </a:cubicBezTo>
                <a:cubicBezTo>
                  <a:pt x="202" y="133"/>
                  <a:pt x="200" y="135"/>
                  <a:pt x="199" y="137"/>
                </a:cubicBezTo>
                <a:cubicBezTo>
                  <a:pt x="199" y="138"/>
                  <a:pt x="199" y="138"/>
                  <a:pt x="199" y="139"/>
                </a:cubicBezTo>
                <a:cubicBezTo>
                  <a:pt x="194" y="154"/>
                  <a:pt x="185" y="165"/>
                  <a:pt x="170" y="175"/>
                </a:cubicBezTo>
                <a:cubicBezTo>
                  <a:pt x="175" y="165"/>
                  <a:pt x="180" y="150"/>
                  <a:pt x="180" y="134"/>
                </a:cubicBezTo>
                <a:cubicBezTo>
                  <a:pt x="180" y="134"/>
                  <a:pt x="180" y="134"/>
                  <a:pt x="180" y="134"/>
                </a:cubicBezTo>
                <a:cubicBezTo>
                  <a:pt x="180" y="132"/>
                  <a:pt x="179" y="130"/>
                  <a:pt x="177" y="129"/>
                </a:cubicBezTo>
                <a:cubicBezTo>
                  <a:pt x="149" y="120"/>
                  <a:pt x="131" y="97"/>
                  <a:pt x="131" y="71"/>
                </a:cubicBezTo>
                <a:cubicBezTo>
                  <a:pt x="131" y="37"/>
                  <a:pt x="164" y="9"/>
                  <a:pt x="203" y="9"/>
                </a:cubicBezTo>
                <a:cubicBezTo>
                  <a:pt x="232" y="9"/>
                  <a:pt x="258" y="24"/>
                  <a:pt x="269" y="47"/>
                </a:cubicBezTo>
                <a:cubicBezTo>
                  <a:pt x="270" y="48"/>
                  <a:pt x="273" y="49"/>
                  <a:pt x="275" y="49"/>
                </a:cubicBezTo>
                <a:cubicBezTo>
                  <a:pt x="282" y="47"/>
                  <a:pt x="289" y="46"/>
                  <a:pt x="296" y="46"/>
                </a:cubicBezTo>
                <a:cubicBezTo>
                  <a:pt x="336" y="46"/>
                  <a:pt x="368" y="74"/>
                  <a:pt x="368" y="108"/>
                </a:cubicBezTo>
                <a:cubicBezTo>
                  <a:pt x="368" y="137"/>
                  <a:pt x="346" y="162"/>
                  <a:pt x="314" y="169"/>
                </a:cubicBezTo>
                <a:cubicBezTo>
                  <a:pt x="312" y="169"/>
                  <a:pt x="310" y="171"/>
                  <a:pt x="310" y="173"/>
                </a:cubicBezTo>
                <a:cubicBezTo>
                  <a:pt x="311" y="183"/>
                  <a:pt x="312" y="191"/>
                  <a:pt x="314" y="198"/>
                </a:cubicBezTo>
                <a:cubicBezTo>
                  <a:pt x="306" y="190"/>
                  <a:pt x="300" y="182"/>
                  <a:pt x="296" y="173"/>
                </a:cubicBezTo>
                <a:cubicBezTo>
                  <a:pt x="296" y="171"/>
                  <a:pt x="294" y="170"/>
                  <a:pt x="292" y="170"/>
                </a:cubicBezTo>
                <a:close/>
                <a:moveTo>
                  <a:pt x="433" y="312"/>
                </a:moveTo>
                <a:cubicBezTo>
                  <a:pt x="422" y="309"/>
                  <a:pt x="418" y="290"/>
                  <a:pt x="418" y="279"/>
                </a:cubicBezTo>
                <a:cubicBezTo>
                  <a:pt x="429" y="267"/>
                  <a:pt x="436" y="250"/>
                  <a:pt x="436" y="232"/>
                </a:cubicBezTo>
                <a:cubicBezTo>
                  <a:pt x="436" y="195"/>
                  <a:pt x="418" y="171"/>
                  <a:pt x="390" y="171"/>
                </a:cubicBezTo>
                <a:cubicBezTo>
                  <a:pt x="361" y="171"/>
                  <a:pt x="343" y="195"/>
                  <a:pt x="343" y="232"/>
                </a:cubicBezTo>
                <a:cubicBezTo>
                  <a:pt x="343" y="251"/>
                  <a:pt x="351" y="268"/>
                  <a:pt x="362" y="279"/>
                </a:cubicBezTo>
                <a:cubicBezTo>
                  <a:pt x="362" y="293"/>
                  <a:pt x="357" y="308"/>
                  <a:pt x="348" y="311"/>
                </a:cubicBezTo>
                <a:cubicBezTo>
                  <a:pt x="304" y="320"/>
                  <a:pt x="295" y="342"/>
                  <a:pt x="295" y="359"/>
                </a:cubicBezTo>
                <a:cubicBezTo>
                  <a:pt x="295" y="362"/>
                  <a:pt x="297" y="364"/>
                  <a:pt x="299" y="364"/>
                </a:cubicBezTo>
                <a:cubicBezTo>
                  <a:pt x="480" y="364"/>
                  <a:pt x="480" y="364"/>
                  <a:pt x="480" y="364"/>
                </a:cubicBezTo>
                <a:cubicBezTo>
                  <a:pt x="483" y="364"/>
                  <a:pt x="485" y="362"/>
                  <a:pt x="485" y="359"/>
                </a:cubicBezTo>
                <a:cubicBezTo>
                  <a:pt x="485" y="343"/>
                  <a:pt x="476" y="321"/>
                  <a:pt x="433" y="312"/>
                </a:cubicBezTo>
                <a:close/>
                <a:moveTo>
                  <a:pt x="353" y="232"/>
                </a:moveTo>
                <a:cubicBezTo>
                  <a:pt x="353" y="185"/>
                  <a:pt x="381" y="181"/>
                  <a:pt x="390" y="181"/>
                </a:cubicBezTo>
                <a:cubicBezTo>
                  <a:pt x="398" y="181"/>
                  <a:pt x="427" y="185"/>
                  <a:pt x="427" y="232"/>
                </a:cubicBezTo>
                <a:cubicBezTo>
                  <a:pt x="427" y="261"/>
                  <a:pt x="407" y="283"/>
                  <a:pt x="390" y="283"/>
                </a:cubicBezTo>
                <a:cubicBezTo>
                  <a:pt x="372" y="283"/>
                  <a:pt x="353" y="261"/>
                  <a:pt x="353" y="232"/>
                </a:cubicBezTo>
                <a:close/>
                <a:moveTo>
                  <a:pt x="304" y="355"/>
                </a:moveTo>
                <a:cubicBezTo>
                  <a:pt x="307" y="338"/>
                  <a:pt x="322" y="326"/>
                  <a:pt x="350" y="320"/>
                </a:cubicBezTo>
                <a:cubicBezTo>
                  <a:pt x="350" y="320"/>
                  <a:pt x="350" y="320"/>
                  <a:pt x="350" y="320"/>
                </a:cubicBezTo>
                <a:cubicBezTo>
                  <a:pt x="363" y="316"/>
                  <a:pt x="369" y="301"/>
                  <a:pt x="371" y="286"/>
                </a:cubicBezTo>
                <a:cubicBezTo>
                  <a:pt x="377" y="290"/>
                  <a:pt x="383" y="292"/>
                  <a:pt x="390" y="292"/>
                </a:cubicBezTo>
                <a:cubicBezTo>
                  <a:pt x="397" y="292"/>
                  <a:pt x="403" y="290"/>
                  <a:pt x="409" y="286"/>
                </a:cubicBezTo>
                <a:cubicBezTo>
                  <a:pt x="411" y="302"/>
                  <a:pt x="417" y="317"/>
                  <a:pt x="431" y="321"/>
                </a:cubicBezTo>
                <a:cubicBezTo>
                  <a:pt x="431" y="321"/>
                  <a:pt x="431" y="321"/>
                  <a:pt x="431" y="321"/>
                </a:cubicBezTo>
                <a:cubicBezTo>
                  <a:pt x="458" y="326"/>
                  <a:pt x="473" y="338"/>
                  <a:pt x="475" y="355"/>
                </a:cubicBezTo>
                <a:lnTo>
                  <a:pt x="304" y="355"/>
                </a:lnTo>
                <a:close/>
                <a:moveTo>
                  <a:pt x="206" y="57"/>
                </a:moveTo>
                <a:cubicBezTo>
                  <a:pt x="197" y="57"/>
                  <a:pt x="189" y="65"/>
                  <a:pt x="189" y="74"/>
                </a:cubicBezTo>
                <a:cubicBezTo>
                  <a:pt x="189" y="83"/>
                  <a:pt x="197" y="91"/>
                  <a:pt x="206" y="91"/>
                </a:cubicBezTo>
                <a:cubicBezTo>
                  <a:pt x="215" y="91"/>
                  <a:pt x="223" y="83"/>
                  <a:pt x="223" y="74"/>
                </a:cubicBezTo>
                <a:cubicBezTo>
                  <a:pt x="223" y="65"/>
                  <a:pt x="215" y="57"/>
                  <a:pt x="206" y="57"/>
                </a:cubicBezTo>
                <a:close/>
                <a:moveTo>
                  <a:pt x="206" y="81"/>
                </a:moveTo>
                <a:cubicBezTo>
                  <a:pt x="202" y="81"/>
                  <a:pt x="199" y="78"/>
                  <a:pt x="199" y="74"/>
                </a:cubicBezTo>
                <a:cubicBezTo>
                  <a:pt x="199" y="70"/>
                  <a:pt x="202" y="66"/>
                  <a:pt x="206" y="66"/>
                </a:cubicBezTo>
                <a:cubicBezTo>
                  <a:pt x="210" y="66"/>
                  <a:pt x="214" y="70"/>
                  <a:pt x="214" y="74"/>
                </a:cubicBezTo>
                <a:cubicBezTo>
                  <a:pt x="214" y="78"/>
                  <a:pt x="210" y="81"/>
                  <a:pt x="206" y="81"/>
                </a:cubicBezTo>
                <a:close/>
                <a:moveTo>
                  <a:pt x="260" y="74"/>
                </a:moveTo>
                <a:cubicBezTo>
                  <a:pt x="260" y="65"/>
                  <a:pt x="252" y="57"/>
                  <a:pt x="243" y="57"/>
                </a:cubicBezTo>
                <a:cubicBezTo>
                  <a:pt x="234" y="57"/>
                  <a:pt x="226" y="65"/>
                  <a:pt x="226" y="74"/>
                </a:cubicBezTo>
                <a:cubicBezTo>
                  <a:pt x="226" y="83"/>
                  <a:pt x="234" y="91"/>
                  <a:pt x="243" y="91"/>
                </a:cubicBezTo>
                <a:cubicBezTo>
                  <a:pt x="252" y="91"/>
                  <a:pt x="260" y="83"/>
                  <a:pt x="260" y="74"/>
                </a:cubicBezTo>
                <a:close/>
                <a:moveTo>
                  <a:pt x="243" y="81"/>
                </a:moveTo>
                <a:cubicBezTo>
                  <a:pt x="239" y="81"/>
                  <a:pt x="236" y="78"/>
                  <a:pt x="236" y="74"/>
                </a:cubicBezTo>
                <a:cubicBezTo>
                  <a:pt x="236" y="70"/>
                  <a:pt x="239" y="66"/>
                  <a:pt x="243" y="66"/>
                </a:cubicBezTo>
                <a:cubicBezTo>
                  <a:pt x="247" y="66"/>
                  <a:pt x="250" y="70"/>
                  <a:pt x="250" y="74"/>
                </a:cubicBezTo>
                <a:cubicBezTo>
                  <a:pt x="250" y="78"/>
                  <a:pt x="247" y="81"/>
                  <a:pt x="243" y="81"/>
                </a:cubicBezTo>
                <a:close/>
                <a:moveTo>
                  <a:pt x="336" y="126"/>
                </a:moveTo>
                <a:cubicBezTo>
                  <a:pt x="345" y="126"/>
                  <a:pt x="353" y="118"/>
                  <a:pt x="353" y="109"/>
                </a:cubicBezTo>
                <a:cubicBezTo>
                  <a:pt x="353" y="100"/>
                  <a:pt x="345" y="92"/>
                  <a:pt x="336" y="92"/>
                </a:cubicBezTo>
                <a:cubicBezTo>
                  <a:pt x="327" y="92"/>
                  <a:pt x="319" y="100"/>
                  <a:pt x="319" y="109"/>
                </a:cubicBezTo>
                <a:cubicBezTo>
                  <a:pt x="319" y="118"/>
                  <a:pt x="327" y="126"/>
                  <a:pt x="336" y="126"/>
                </a:cubicBezTo>
                <a:close/>
                <a:moveTo>
                  <a:pt x="336" y="102"/>
                </a:moveTo>
                <a:cubicBezTo>
                  <a:pt x="340" y="102"/>
                  <a:pt x="343" y="105"/>
                  <a:pt x="343" y="109"/>
                </a:cubicBezTo>
                <a:cubicBezTo>
                  <a:pt x="343" y="113"/>
                  <a:pt x="340" y="117"/>
                  <a:pt x="336" y="117"/>
                </a:cubicBezTo>
                <a:cubicBezTo>
                  <a:pt x="332" y="117"/>
                  <a:pt x="329" y="113"/>
                  <a:pt x="329" y="109"/>
                </a:cubicBezTo>
                <a:cubicBezTo>
                  <a:pt x="329" y="105"/>
                  <a:pt x="332" y="102"/>
                  <a:pt x="336" y="102"/>
                </a:cubicBezTo>
                <a:close/>
              </a:path>
            </a:pathLst>
          </a:custGeom>
          <a:solidFill>
            <a:srgbClr val="FFFFFF"/>
          </a:solidFill>
          <a:ln>
            <a:solidFill>
              <a:schemeClr val="bg1"/>
            </a:solid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208" name="Freeform 33">
            <a:extLst>
              <a:ext uri="{FF2B5EF4-FFF2-40B4-BE49-F238E27FC236}">
                <a16:creationId xmlns:a16="http://schemas.microsoft.com/office/drawing/2014/main" id="{4E85FF50-8A66-4719-84AF-EECABBAF02FC}"/>
              </a:ext>
            </a:extLst>
          </p:cNvPr>
          <p:cNvSpPr>
            <a:spLocks noEditPoints="1"/>
          </p:cNvSpPr>
          <p:nvPr/>
        </p:nvSpPr>
        <p:spPr bwMode="auto">
          <a:xfrm>
            <a:off x="10873995" y="4626155"/>
            <a:ext cx="483133" cy="289796"/>
          </a:xfrm>
          <a:custGeom>
            <a:avLst/>
            <a:gdLst>
              <a:gd name="T0" fmla="*/ 169 w 485"/>
              <a:gd name="T1" fmla="*/ 91 h 364"/>
              <a:gd name="T2" fmla="*/ 169 w 485"/>
              <a:gd name="T3" fmla="*/ 81 h 364"/>
              <a:gd name="T4" fmla="*/ 177 w 485"/>
              <a:gd name="T5" fmla="*/ 74 h 364"/>
              <a:gd name="T6" fmla="*/ 123 w 485"/>
              <a:gd name="T7" fmla="*/ 279 h 364"/>
              <a:gd name="T8" fmla="*/ 49 w 485"/>
              <a:gd name="T9" fmla="*/ 232 h 364"/>
              <a:gd name="T10" fmla="*/ 0 w 485"/>
              <a:gd name="T11" fmla="*/ 359 h 364"/>
              <a:gd name="T12" fmla="*/ 190 w 485"/>
              <a:gd name="T13" fmla="*/ 359 h 364"/>
              <a:gd name="T14" fmla="*/ 95 w 485"/>
              <a:gd name="T15" fmla="*/ 181 h 364"/>
              <a:gd name="T16" fmla="*/ 58 w 485"/>
              <a:gd name="T17" fmla="*/ 232 h 364"/>
              <a:gd name="T18" fmla="*/ 56 w 485"/>
              <a:gd name="T19" fmla="*/ 320 h 364"/>
              <a:gd name="T20" fmla="*/ 114 w 485"/>
              <a:gd name="T21" fmla="*/ 286 h 364"/>
              <a:gd name="T22" fmla="*/ 180 w 485"/>
              <a:gd name="T23" fmla="*/ 355 h 364"/>
              <a:gd name="T24" fmla="*/ 246 w 485"/>
              <a:gd name="T25" fmla="*/ 109 h 364"/>
              <a:gd name="T26" fmla="*/ 262 w 485"/>
              <a:gd name="T27" fmla="*/ 92 h 364"/>
              <a:gd name="T28" fmla="*/ 262 w 485"/>
              <a:gd name="T29" fmla="*/ 102 h 364"/>
              <a:gd name="T30" fmla="*/ 316 w 485"/>
              <a:gd name="T31" fmla="*/ 109 h 364"/>
              <a:gd name="T32" fmla="*/ 299 w 485"/>
              <a:gd name="T33" fmla="*/ 126 h 364"/>
              <a:gd name="T34" fmla="*/ 292 w 485"/>
              <a:gd name="T35" fmla="*/ 109 h 364"/>
              <a:gd name="T36" fmla="*/ 299 w 485"/>
              <a:gd name="T37" fmla="*/ 117 h 364"/>
              <a:gd name="T38" fmla="*/ 327 w 485"/>
              <a:gd name="T39" fmla="*/ 215 h 364"/>
              <a:gd name="T40" fmla="*/ 378 w 485"/>
              <a:gd name="T41" fmla="*/ 108 h 364"/>
              <a:gd name="T42" fmla="*/ 203 w 485"/>
              <a:gd name="T43" fmla="*/ 0 h 364"/>
              <a:gd name="T44" fmla="*/ 154 w 485"/>
              <a:gd name="T45" fmla="*/ 183 h 364"/>
              <a:gd name="T46" fmla="*/ 208 w 485"/>
              <a:gd name="T47" fmla="*/ 143 h 364"/>
              <a:gd name="T48" fmla="*/ 321 w 485"/>
              <a:gd name="T49" fmla="*/ 216 h 364"/>
              <a:gd name="T50" fmla="*/ 226 w 485"/>
              <a:gd name="T51" fmla="*/ 130 h 364"/>
              <a:gd name="T52" fmla="*/ 199 w 485"/>
              <a:gd name="T53" fmla="*/ 137 h 364"/>
              <a:gd name="T54" fmla="*/ 180 w 485"/>
              <a:gd name="T55" fmla="*/ 134 h 364"/>
              <a:gd name="T56" fmla="*/ 131 w 485"/>
              <a:gd name="T57" fmla="*/ 71 h 364"/>
              <a:gd name="T58" fmla="*/ 275 w 485"/>
              <a:gd name="T59" fmla="*/ 49 h 364"/>
              <a:gd name="T60" fmla="*/ 314 w 485"/>
              <a:gd name="T61" fmla="*/ 169 h 364"/>
              <a:gd name="T62" fmla="*/ 296 w 485"/>
              <a:gd name="T63" fmla="*/ 173 h 364"/>
              <a:gd name="T64" fmla="*/ 418 w 485"/>
              <a:gd name="T65" fmla="*/ 279 h 364"/>
              <a:gd name="T66" fmla="*/ 343 w 485"/>
              <a:gd name="T67" fmla="*/ 232 h 364"/>
              <a:gd name="T68" fmla="*/ 295 w 485"/>
              <a:gd name="T69" fmla="*/ 359 h 364"/>
              <a:gd name="T70" fmla="*/ 485 w 485"/>
              <a:gd name="T71" fmla="*/ 359 h 364"/>
              <a:gd name="T72" fmla="*/ 390 w 485"/>
              <a:gd name="T73" fmla="*/ 181 h 364"/>
              <a:gd name="T74" fmla="*/ 353 w 485"/>
              <a:gd name="T75" fmla="*/ 232 h 364"/>
              <a:gd name="T76" fmla="*/ 350 w 485"/>
              <a:gd name="T77" fmla="*/ 320 h 364"/>
              <a:gd name="T78" fmla="*/ 409 w 485"/>
              <a:gd name="T79" fmla="*/ 286 h 364"/>
              <a:gd name="T80" fmla="*/ 475 w 485"/>
              <a:gd name="T81" fmla="*/ 355 h 364"/>
              <a:gd name="T82" fmla="*/ 189 w 485"/>
              <a:gd name="T83" fmla="*/ 74 h 364"/>
              <a:gd name="T84" fmla="*/ 206 w 485"/>
              <a:gd name="T85" fmla="*/ 57 h 364"/>
              <a:gd name="T86" fmla="*/ 206 w 485"/>
              <a:gd name="T87" fmla="*/ 66 h 364"/>
              <a:gd name="T88" fmla="*/ 260 w 485"/>
              <a:gd name="T89" fmla="*/ 74 h 364"/>
              <a:gd name="T90" fmla="*/ 243 w 485"/>
              <a:gd name="T91" fmla="*/ 91 h 364"/>
              <a:gd name="T92" fmla="*/ 236 w 485"/>
              <a:gd name="T93" fmla="*/ 74 h 364"/>
              <a:gd name="T94" fmla="*/ 243 w 485"/>
              <a:gd name="T95" fmla="*/ 81 h 364"/>
              <a:gd name="T96" fmla="*/ 336 w 485"/>
              <a:gd name="T97" fmla="*/ 92 h 364"/>
              <a:gd name="T98" fmla="*/ 336 w 485"/>
              <a:gd name="T99" fmla="*/ 102 h 364"/>
              <a:gd name="T100" fmla="*/ 329 w 485"/>
              <a:gd name="T101" fmla="*/ 10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5" h="364">
                <a:moveTo>
                  <a:pt x="169" y="57"/>
                </a:moveTo>
                <a:cubicBezTo>
                  <a:pt x="160" y="57"/>
                  <a:pt x="153" y="65"/>
                  <a:pt x="153" y="74"/>
                </a:cubicBezTo>
                <a:cubicBezTo>
                  <a:pt x="153" y="83"/>
                  <a:pt x="160" y="91"/>
                  <a:pt x="169" y="91"/>
                </a:cubicBezTo>
                <a:cubicBezTo>
                  <a:pt x="179" y="91"/>
                  <a:pt x="186" y="83"/>
                  <a:pt x="186" y="74"/>
                </a:cubicBezTo>
                <a:cubicBezTo>
                  <a:pt x="186" y="65"/>
                  <a:pt x="179" y="57"/>
                  <a:pt x="169" y="57"/>
                </a:cubicBezTo>
                <a:close/>
                <a:moveTo>
                  <a:pt x="169" y="81"/>
                </a:moveTo>
                <a:cubicBezTo>
                  <a:pt x="165" y="81"/>
                  <a:pt x="162" y="78"/>
                  <a:pt x="162" y="74"/>
                </a:cubicBezTo>
                <a:cubicBezTo>
                  <a:pt x="162" y="70"/>
                  <a:pt x="165" y="66"/>
                  <a:pt x="169" y="66"/>
                </a:cubicBezTo>
                <a:cubicBezTo>
                  <a:pt x="173" y="66"/>
                  <a:pt x="177" y="70"/>
                  <a:pt x="177" y="74"/>
                </a:cubicBezTo>
                <a:cubicBezTo>
                  <a:pt x="177" y="78"/>
                  <a:pt x="173" y="81"/>
                  <a:pt x="169" y="81"/>
                </a:cubicBezTo>
                <a:close/>
                <a:moveTo>
                  <a:pt x="138" y="312"/>
                </a:moveTo>
                <a:cubicBezTo>
                  <a:pt x="127" y="309"/>
                  <a:pt x="124" y="290"/>
                  <a:pt x="123" y="279"/>
                </a:cubicBezTo>
                <a:cubicBezTo>
                  <a:pt x="134" y="267"/>
                  <a:pt x="141" y="250"/>
                  <a:pt x="141" y="232"/>
                </a:cubicBezTo>
                <a:cubicBezTo>
                  <a:pt x="141" y="195"/>
                  <a:pt x="123" y="171"/>
                  <a:pt x="95" y="171"/>
                </a:cubicBezTo>
                <a:cubicBezTo>
                  <a:pt x="66" y="171"/>
                  <a:pt x="49" y="195"/>
                  <a:pt x="49" y="232"/>
                </a:cubicBezTo>
                <a:cubicBezTo>
                  <a:pt x="49" y="251"/>
                  <a:pt x="56" y="268"/>
                  <a:pt x="67" y="279"/>
                </a:cubicBezTo>
                <a:cubicBezTo>
                  <a:pt x="67" y="293"/>
                  <a:pt x="62" y="308"/>
                  <a:pt x="53" y="311"/>
                </a:cubicBezTo>
                <a:cubicBezTo>
                  <a:pt x="9" y="320"/>
                  <a:pt x="0" y="342"/>
                  <a:pt x="0" y="359"/>
                </a:cubicBezTo>
                <a:cubicBezTo>
                  <a:pt x="0" y="362"/>
                  <a:pt x="2" y="364"/>
                  <a:pt x="4" y="364"/>
                </a:cubicBezTo>
                <a:cubicBezTo>
                  <a:pt x="185" y="364"/>
                  <a:pt x="185" y="364"/>
                  <a:pt x="185" y="364"/>
                </a:cubicBezTo>
                <a:cubicBezTo>
                  <a:pt x="188" y="364"/>
                  <a:pt x="190" y="362"/>
                  <a:pt x="190" y="359"/>
                </a:cubicBezTo>
                <a:cubicBezTo>
                  <a:pt x="190" y="343"/>
                  <a:pt x="181" y="321"/>
                  <a:pt x="138" y="312"/>
                </a:cubicBezTo>
                <a:close/>
                <a:moveTo>
                  <a:pt x="58" y="232"/>
                </a:moveTo>
                <a:cubicBezTo>
                  <a:pt x="58" y="185"/>
                  <a:pt x="86" y="181"/>
                  <a:pt x="95" y="181"/>
                </a:cubicBezTo>
                <a:cubicBezTo>
                  <a:pt x="104" y="181"/>
                  <a:pt x="132" y="185"/>
                  <a:pt x="132" y="232"/>
                </a:cubicBezTo>
                <a:cubicBezTo>
                  <a:pt x="132" y="261"/>
                  <a:pt x="112" y="283"/>
                  <a:pt x="95" y="283"/>
                </a:cubicBezTo>
                <a:cubicBezTo>
                  <a:pt x="77" y="283"/>
                  <a:pt x="58" y="261"/>
                  <a:pt x="58" y="232"/>
                </a:cubicBezTo>
                <a:close/>
                <a:moveTo>
                  <a:pt x="9" y="355"/>
                </a:moveTo>
                <a:cubicBezTo>
                  <a:pt x="12" y="338"/>
                  <a:pt x="27" y="326"/>
                  <a:pt x="55" y="320"/>
                </a:cubicBezTo>
                <a:cubicBezTo>
                  <a:pt x="55" y="320"/>
                  <a:pt x="55" y="320"/>
                  <a:pt x="56" y="320"/>
                </a:cubicBezTo>
                <a:cubicBezTo>
                  <a:pt x="68" y="316"/>
                  <a:pt x="74" y="301"/>
                  <a:pt x="76" y="286"/>
                </a:cubicBezTo>
                <a:cubicBezTo>
                  <a:pt x="82" y="290"/>
                  <a:pt x="88" y="292"/>
                  <a:pt x="95" y="292"/>
                </a:cubicBezTo>
                <a:cubicBezTo>
                  <a:pt x="102" y="292"/>
                  <a:pt x="108" y="290"/>
                  <a:pt x="114" y="286"/>
                </a:cubicBezTo>
                <a:cubicBezTo>
                  <a:pt x="116" y="302"/>
                  <a:pt x="122" y="317"/>
                  <a:pt x="136" y="321"/>
                </a:cubicBezTo>
                <a:cubicBezTo>
                  <a:pt x="136" y="321"/>
                  <a:pt x="136" y="321"/>
                  <a:pt x="136" y="321"/>
                </a:cubicBezTo>
                <a:cubicBezTo>
                  <a:pt x="163" y="326"/>
                  <a:pt x="178" y="338"/>
                  <a:pt x="180" y="355"/>
                </a:cubicBezTo>
                <a:lnTo>
                  <a:pt x="9" y="355"/>
                </a:lnTo>
                <a:close/>
                <a:moveTo>
                  <a:pt x="262" y="92"/>
                </a:moveTo>
                <a:cubicBezTo>
                  <a:pt x="253" y="92"/>
                  <a:pt x="246" y="100"/>
                  <a:pt x="246" y="109"/>
                </a:cubicBezTo>
                <a:cubicBezTo>
                  <a:pt x="246" y="118"/>
                  <a:pt x="253" y="126"/>
                  <a:pt x="262" y="126"/>
                </a:cubicBezTo>
                <a:cubicBezTo>
                  <a:pt x="272" y="126"/>
                  <a:pt x="279" y="118"/>
                  <a:pt x="279" y="109"/>
                </a:cubicBezTo>
                <a:cubicBezTo>
                  <a:pt x="279" y="100"/>
                  <a:pt x="272" y="92"/>
                  <a:pt x="262" y="92"/>
                </a:cubicBezTo>
                <a:close/>
                <a:moveTo>
                  <a:pt x="262" y="117"/>
                </a:moveTo>
                <a:cubicBezTo>
                  <a:pt x="258" y="117"/>
                  <a:pt x="255" y="113"/>
                  <a:pt x="255" y="109"/>
                </a:cubicBezTo>
                <a:cubicBezTo>
                  <a:pt x="255" y="105"/>
                  <a:pt x="258" y="102"/>
                  <a:pt x="262" y="102"/>
                </a:cubicBezTo>
                <a:cubicBezTo>
                  <a:pt x="267" y="102"/>
                  <a:pt x="270" y="105"/>
                  <a:pt x="270" y="109"/>
                </a:cubicBezTo>
                <a:cubicBezTo>
                  <a:pt x="270" y="113"/>
                  <a:pt x="267" y="117"/>
                  <a:pt x="262" y="117"/>
                </a:cubicBezTo>
                <a:close/>
                <a:moveTo>
                  <a:pt x="316" y="109"/>
                </a:moveTo>
                <a:cubicBezTo>
                  <a:pt x="316" y="100"/>
                  <a:pt x="308" y="92"/>
                  <a:pt x="299" y="92"/>
                </a:cubicBezTo>
                <a:cubicBezTo>
                  <a:pt x="290" y="92"/>
                  <a:pt x="282" y="100"/>
                  <a:pt x="282" y="109"/>
                </a:cubicBezTo>
                <a:cubicBezTo>
                  <a:pt x="282" y="118"/>
                  <a:pt x="290" y="126"/>
                  <a:pt x="299" y="126"/>
                </a:cubicBezTo>
                <a:cubicBezTo>
                  <a:pt x="308" y="126"/>
                  <a:pt x="316" y="118"/>
                  <a:pt x="316" y="109"/>
                </a:cubicBezTo>
                <a:close/>
                <a:moveTo>
                  <a:pt x="299" y="117"/>
                </a:moveTo>
                <a:cubicBezTo>
                  <a:pt x="295" y="117"/>
                  <a:pt x="292" y="113"/>
                  <a:pt x="292" y="109"/>
                </a:cubicBezTo>
                <a:cubicBezTo>
                  <a:pt x="292" y="105"/>
                  <a:pt x="295" y="102"/>
                  <a:pt x="299" y="102"/>
                </a:cubicBezTo>
                <a:cubicBezTo>
                  <a:pt x="303" y="102"/>
                  <a:pt x="307" y="105"/>
                  <a:pt x="307" y="109"/>
                </a:cubicBezTo>
                <a:cubicBezTo>
                  <a:pt x="307" y="113"/>
                  <a:pt x="303" y="117"/>
                  <a:pt x="299" y="117"/>
                </a:cubicBezTo>
                <a:close/>
                <a:moveTo>
                  <a:pt x="321" y="216"/>
                </a:moveTo>
                <a:cubicBezTo>
                  <a:pt x="322" y="216"/>
                  <a:pt x="323" y="216"/>
                  <a:pt x="324" y="216"/>
                </a:cubicBezTo>
                <a:cubicBezTo>
                  <a:pt x="325" y="216"/>
                  <a:pt x="326" y="216"/>
                  <a:pt x="327" y="215"/>
                </a:cubicBezTo>
                <a:cubicBezTo>
                  <a:pt x="328" y="214"/>
                  <a:pt x="329" y="212"/>
                  <a:pt x="328" y="210"/>
                </a:cubicBezTo>
                <a:cubicBezTo>
                  <a:pt x="328" y="210"/>
                  <a:pt x="321" y="195"/>
                  <a:pt x="320" y="177"/>
                </a:cubicBezTo>
                <a:cubicBezTo>
                  <a:pt x="354" y="168"/>
                  <a:pt x="378" y="140"/>
                  <a:pt x="378" y="108"/>
                </a:cubicBezTo>
                <a:cubicBezTo>
                  <a:pt x="378" y="69"/>
                  <a:pt x="341" y="37"/>
                  <a:pt x="296" y="37"/>
                </a:cubicBezTo>
                <a:cubicBezTo>
                  <a:pt x="289" y="37"/>
                  <a:pt x="283" y="37"/>
                  <a:pt x="276" y="39"/>
                </a:cubicBezTo>
                <a:cubicBezTo>
                  <a:pt x="262" y="15"/>
                  <a:pt x="234" y="0"/>
                  <a:pt x="203" y="0"/>
                </a:cubicBezTo>
                <a:cubicBezTo>
                  <a:pt x="158" y="0"/>
                  <a:pt x="122" y="32"/>
                  <a:pt x="122" y="71"/>
                </a:cubicBezTo>
                <a:cubicBezTo>
                  <a:pt x="122" y="100"/>
                  <a:pt x="141" y="125"/>
                  <a:pt x="171" y="137"/>
                </a:cubicBezTo>
                <a:cubicBezTo>
                  <a:pt x="169" y="163"/>
                  <a:pt x="154" y="183"/>
                  <a:pt x="154" y="183"/>
                </a:cubicBezTo>
                <a:cubicBezTo>
                  <a:pt x="152" y="185"/>
                  <a:pt x="152" y="188"/>
                  <a:pt x="154" y="189"/>
                </a:cubicBezTo>
                <a:cubicBezTo>
                  <a:pt x="155" y="191"/>
                  <a:pt x="157" y="191"/>
                  <a:pt x="159" y="191"/>
                </a:cubicBezTo>
                <a:cubicBezTo>
                  <a:pt x="184" y="179"/>
                  <a:pt x="200" y="164"/>
                  <a:pt x="208" y="143"/>
                </a:cubicBezTo>
                <a:cubicBezTo>
                  <a:pt x="213" y="142"/>
                  <a:pt x="218" y="142"/>
                  <a:pt x="224" y="141"/>
                </a:cubicBezTo>
                <a:cubicBezTo>
                  <a:pt x="236" y="163"/>
                  <a:pt x="261" y="177"/>
                  <a:pt x="289" y="179"/>
                </a:cubicBezTo>
                <a:cubicBezTo>
                  <a:pt x="295" y="193"/>
                  <a:pt x="306" y="205"/>
                  <a:pt x="321" y="216"/>
                </a:cubicBezTo>
                <a:close/>
                <a:moveTo>
                  <a:pt x="292" y="170"/>
                </a:moveTo>
                <a:cubicBezTo>
                  <a:pt x="265" y="169"/>
                  <a:pt x="241" y="155"/>
                  <a:pt x="230" y="133"/>
                </a:cubicBezTo>
                <a:cubicBezTo>
                  <a:pt x="229" y="131"/>
                  <a:pt x="228" y="130"/>
                  <a:pt x="226" y="130"/>
                </a:cubicBezTo>
                <a:cubicBezTo>
                  <a:pt x="226" y="130"/>
                  <a:pt x="225" y="130"/>
                  <a:pt x="225" y="131"/>
                </a:cubicBezTo>
                <a:cubicBezTo>
                  <a:pt x="218" y="132"/>
                  <a:pt x="211" y="133"/>
                  <a:pt x="204" y="133"/>
                </a:cubicBezTo>
                <a:cubicBezTo>
                  <a:pt x="202" y="133"/>
                  <a:pt x="200" y="135"/>
                  <a:pt x="199" y="137"/>
                </a:cubicBezTo>
                <a:cubicBezTo>
                  <a:pt x="199" y="138"/>
                  <a:pt x="199" y="138"/>
                  <a:pt x="199" y="139"/>
                </a:cubicBezTo>
                <a:cubicBezTo>
                  <a:pt x="194" y="154"/>
                  <a:pt x="185" y="165"/>
                  <a:pt x="170" y="175"/>
                </a:cubicBezTo>
                <a:cubicBezTo>
                  <a:pt x="175" y="165"/>
                  <a:pt x="180" y="150"/>
                  <a:pt x="180" y="134"/>
                </a:cubicBezTo>
                <a:cubicBezTo>
                  <a:pt x="180" y="134"/>
                  <a:pt x="180" y="134"/>
                  <a:pt x="180" y="134"/>
                </a:cubicBezTo>
                <a:cubicBezTo>
                  <a:pt x="180" y="132"/>
                  <a:pt x="179" y="130"/>
                  <a:pt x="177" y="129"/>
                </a:cubicBezTo>
                <a:cubicBezTo>
                  <a:pt x="149" y="120"/>
                  <a:pt x="131" y="97"/>
                  <a:pt x="131" y="71"/>
                </a:cubicBezTo>
                <a:cubicBezTo>
                  <a:pt x="131" y="37"/>
                  <a:pt x="164" y="9"/>
                  <a:pt x="203" y="9"/>
                </a:cubicBezTo>
                <a:cubicBezTo>
                  <a:pt x="232" y="9"/>
                  <a:pt x="258" y="24"/>
                  <a:pt x="269" y="47"/>
                </a:cubicBezTo>
                <a:cubicBezTo>
                  <a:pt x="270" y="48"/>
                  <a:pt x="273" y="49"/>
                  <a:pt x="275" y="49"/>
                </a:cubicBezTo>
                <a:cubicBezTo>
                  <a:pt x="282" y="47"/>
                  <a:pt x="289" y="46"/>
                  <a:pt x="296" y="46"/>
                </a:cubicBezTo>
                <a:cubicBezTo>
                  <a:pt x="336" y="46"/>
                  <a:pt x="368" y="74"/>
                  <a:pt x="368" y="108"/>
                </a:cubicBezTo>
                <a:cubicBezTo>
                  <a:pt x="368" y="137"/>
                  <a:pt x="346" y="162"/>
                  <a:pt x="314" y="169"/>
                </a:cubicBezTo>
                <a:cubicBezTo>
                  <a:pt x="312" y="169"/>
                  <a:pt x="310" y="171"/>
                  <a:pt x="310" y="173"/>
                </a:cubicBezTo>
                <a:cubicBezTo>
                  <a:pt x="311" y="183"/>
                  <a:pt x="312" y="191"/>
                  <a:pt x="314" y="198"/>
                </a:cubicBezTo>
                <a:cubicBezTo>
                  <a:pt x="306" y="190"/>
                  <a:pt x="300" y="182"/>
                  <a:pt x="296" y="173"/>
                </a:cubicBezTo>
                <a:cubicBezTo>
                  <a:pt x="296" y="171"/>
                  <a:pt x="294" y="170"/>
                  <a:pt x="292" y="170"/>
                </a:cubicBezTo>
                <a:close/>
                <a:moveTo>
                  <a:pt x="433" y="312"/>
                </a:moveTo>
                <a:cubicBezTo>
                  <a:pt x="422" y="309"/>
                  <a:pt x="418" y="290"/>
                  <a:pt x="418" y="279"/>
                </a:cubicBezTo>
                <a:cubicBezTo>
                  <a:pt x="429" y="267"/>
                  <a:pt x="436" y="250"/>
                  <a:pt x="436" y="232"/>
                </a:cubicBezTo>
                <a:cubicBezTo>
                  <a:pt x="436" y="195"/>
                  <a:pt x="418" y="171"/>
                  <a:pt x="390" y="171"/>
                </a:cubicBezTo>
                <a:cubicBezTo>
                  <a:pt x="361" y="171"/>
                  <a:pt x="343" y="195"/>
                  <a:pt x="343" y="232"/>
                </a:cubicBezTo>
                <a:cubicBezTo>
                  <a:pt x="343" y="251"/>
                  <a:pt x="351" y="268"/>
                  <a:pt x="362" y="279"/>
                </a:cubicBezTo>
                <a:cubicBezTo>
                  <a:pt x="362" y="293"/>
                  <a:pt x="357" y="308"/>
                  <a:pt x="348" y="311"/>
                </a:cubicBezTo>
                <a:cubicBezTo>
                  <a:pt x="304" y="320"/>
                  <a:pt x="295" y="342"/>
                  <a:pt x="295" y="359"/>
                </a:cubicBezTo>
                <a:cubicBezTo>
                  <a:pt x="295" y="362"/>
                  <a:pt x="297" y="364"/>
                  <a:pt x="299" y="364"/>
                </a:cubicBezTo>
                <a:cubicBezTo>
                  <a:pt x="480" y="364"/>
                  <a:pt x="480" y="364"/>
                  <a:pt x="480" y="364"/>
                </a:cubicBezTo>
                <a:cubicBezTo>
                  <a:pt x="483" y="364"/>
                  <a:pt x="485" y="362"/>
                  <a:pt x="485" y="359"/>
                </a:cubicBezTo>
                <a:cubicBezTo>
                  <a:pt x="485" y="343"/>
                  <a:pt x="476" y="321"/>
                  <a:pt x="433" y="312"/>
                </a:cubicBezTo>
                <a:close/>
                <a:moveTo>
                  <a:pt x="353" y="232"/>
                </a:moveTo>
                <a:cubicBezTo>
                  <a:pt x="353" y="185"/>
                  <a:pt x="381" y="181"/>
                  <a:pt x="390" y="181"/>
                </a:cubicBezTo>
                <a:cubicBezTo>
                  <a:pt x="398" y="181"/>
                  <a:pt x="427" y="185"/>
                  <a:pt x="427" y="232"/>
                </a:cubicBezTo>
                <a:cubicBezTo>
                  <a:pt x="427" y="261"/>
                  <a:pt x="407" y="283"/>
                  <a:pt x="390" y="283"/>
                </a:cubicBezTo>
                <a:cubicBezTo>
                  <a:pt x="372" y="283"/>
                  <a:pt x="353" y="261"/>
                  <a:pt x="353" y="232"/>
                </a:cubicBezTo>
                <a:close/>
                <a:moveTo>
                  <a:pt x="304" y="355"/>
                </a:moveTo>
                <a:cubicBezTo>
                  <a:pt x="307" y="338"/>
                  <a:pt x="322" y="326"/>
                  <a:pt x="350" y="320"/>
                </a:cubicBezTo>
                <a:cubicBezTo>
                  <a:pt x="350" y="320"/>
                  <a:pt x="350" y="320"/>
                  <a:pt x="350" y="320"/>
                </a:cubicBezTo>
                <a:cubicBezTo>
                  <a:pt x="363" y="316"/>
                  <a:pt x="369" y="301"/>
                  <a:pt x="371" y="286"/>
                </a:cubicBezTo>
                <a:cubicBezTo>
                  <a:pt x="377" y="290"/>
                  <a:pt x="383" y="292"/>
                  <a:pt x="390" y="292"/>
                </a:cubicBezTo>
                <a:cubicBezTo>
                  <a:pt x="397" y="292"/>
                  <a:pt x="403" y="290"/>
                  <a:pt x="409" y="286"/>
                </a:cubicBezTo>
                <a:cubicBezTo>
                  <a:pt x="411" y="302"/>
                  <a:pt x="417" y="317"/>
                  <a:pt x="431" y="321"/>
                </a:cubicBezTo>
                <a:cubicBezTo>
                  <a:pt x="431" y="321"/>
                  <a:pt x="431" y="321"/>
                  <a:pt x="431" y="321"/>
                </a:cubicBezTo>
                <a:cubicBezTo>
                  <a:pt x="458" y="326"/>
                  <a:pt x="473" y="338"/>
                  <a:pt x="475" y="355"/>
                </a:cubicBezTo>
                <a:lnTo>
                  <a:pt x="304" y="355"/>
                </a:lnTo>
                <a:close/>
                <a:moveTo>
                  <a:pt x="206" y="57"/>
                </a:moveTo>
                <a:cubicBezTo>
                  <a:pt x="197" y="57"/>
                  <a:pt x="189" y="65"/>
                  <a:pt x="189" y="74"/>
                </a:cubicBezTo>
                <a:cubicBezTo>
                  <a:pt x="189" y="83"/>
                  <a:pt x="197" y="91"/>
                  <a:pt x="206" y="91"/>
                </a:cubicBezTo>
                <a:cubicBezTo>
                  <a:pt x="215" y="91"/>
                  <a:pt x="223" y="83"/>
                  <a:pt x="223" y="74"/>
                </a:cubicBezTo>
                <a:cubicBezTo>
                  <a:pt x="223" y="65"/>
                  <a:pt x="215" y="57"/>
                  <a:pt x="206" y="57"/>
                </a:cubicBezTo>
                <a:close/>
                <a:moveTo>
                  <a:pt x="206" y="81"/>
                </a:moveTo>
                <a:cubicBezTo>
                  <a:pt x="202" y="81"/>
                  <a:pt x="199" y="78"/>
                  <a:pt x="199" y="74"/>
                </a:cubicBezTo>
                <a:cubicBezTo>
                  <a:pt x="199" y="70"/>
                  <a:pt x="202" y="66"/>
                  <a:pt x="206" y="66"/>
                </a:cubicBezTo>
                <a:cubicBezTo>
                  <a:pt x="210" y="66"/>
                  <a:pt x="214" y="70"/>
                  <a:pt x="214" y="74"/>
                </a:cubicBezTo>
                <a:cubicBezTo>
                  <a:pt x="214" y="78"/>
                  <a:pt x="210" y="81"/>
                  <a:pt x="206" y="81"/>
                </a:cubicBezTo>
                <a:close/>
                <a:moveTo>
                  <a:pt x="260" y="74"/>
                </a:moveTo>
                <a:cubicBezTo>
                  <a:pt x="260" y="65"/>
                  <a:pt x="252" y="57"/>
                  <a:pt x="243" y="57"/>
                </a:cubicBezTo>
                <a:cubicBezTo>
                  <a:pt x="234" y="57"/>
                  <a:pt x="226" y="65"/>
                  <a:pt x="226" y="74"/>
                </a:cubicBezTo>
                <a:cubicBezTo>
                  <a:pt x="226" y="83"/>
                  <a:pt x="234" y="91"/>
                  <a:pt x="243" y="91"/>
                </a:cubicBezTo>
                <a:cubicBezTo>
                  <a:pt x="252" y="91"/>
                  <a:pt x="260" y="83"/>
                  <a:pt x="260" y="74"/>
                </a:cubicBezTo>
                <a:close/>
                <a:moveTo>
                  <a:pt x="243" y="81"/>
                </a:moveTo>
                <a:cubicBezTo>
                  <a:pt x="239" y="81"/>
                  <a:pt x="236" y="78"/>
                  <a:pt x="236" y="74"/>
                </a:cubicBezTo>
                <a:cubicBezTo>
                  <a:pt x="236" y="70"/>
                  <a:pt x="239" y="66"/>
                  <a:pt x="243" y="66"/>
                </a:cubicBezTo>
                <a:cubicBezTo>
                  <a:pt x="247" y="66"/>
                  <a:pt x="250" y="70"/>
                  <a:pt x="250" y="74"/>
                </a:cubicBezTo>
                <a:cubicBezTo>
                  <a:pt x="250" y="78"/>
                  <a:pt x="247" y="81"/>
                  <a:pt x="243" y="81"/>
                </a:cubicBezTo>
                <a:close/>
                <a:moveTo>
                  <a:pt x="336" y="126"/>
                </a:moveTo>
                <a:cubicBezTo>
                  <a:pt x="345" y="126"/>
                  <a:pt x="353" y="118"/>
                  <a:pt x="353" y="109"/>
                </a:cubicBezTo>
                <a:cubicBezTo>
                  <a:pt x="353" y="100"/>
                  <a:pt x="345" y="92"/>
                  <a:pt x="336" y="92"/>
                </a:cubicBezTo>
                <a:cubicBezTo>
                  <a:pt x="327" y="92"/>
                  <a:pt x="319" y="100"/>
                  <a:pt x="319" y="109"/>
                </a:cubicBezTo>
                <a:cubicBezTo>
                  <a:pt x="319" y="118"/>
                  <a:pt x="327" y="126"/>
                  <a:pt x="336" y="126"/>
                </a:cubicBezTo>
                <a:close/>
                <a:moveTo>
                  <a:pt x="336" y="102"/>
                </a:moveTo>
                <a:cubicBezTo>
                  <a:pt x="340" y="102"/>
                  <a:pt x="343" y="105"/>
                  <a:pt x="343" y="109"/>
                </a:cubicBezTo>
                <a:cubicBezTo>
                  <a:pt x="343" y="113"/>
                  <a:pt x="340" y="117"/>
                  <a:pt x="336" y="117"/>
                </a:cubicBezTo>
                <a:cubicBezTo>
                  <a:pt x="332" y="117"/>
                  <a:pt x="329" y="113"/>
                  <a:pt x="329" y="109"/>
                </a:cubicBezTo>
                <a:cubicBezTo>
                  <a:pt x="329" y="105"/>
                  <a:pt x="332" y="102"/>
                  <a:pt x="336" y="102"/>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209" name="Freeform 40">
            <a:extLst>
              <a:ext uri="{FF2B5EF4-FFF2-40B4-BE49-F238E27FC236}">
                <a16:creationId xmlns:a16="http://schemas.microsoft.com/office/drawing/2014/main" id="{64976158-5CB2-4CC5-86AA-95A655C6F3AC}"/>
              </a:ext>
            </a:extLst>
          </p:cNvPr>
          <p:cNvSpPr>
            <a:spLocks noEditPoints="1"/>
          </p:cNvSpPr>
          <p:nvPr/>
        </p:nvSpPr>
        <p:spPr bwMode="auto">
          <a:xfrm>
            <a:off x="899802" y="4105199"/>
            <a:ext cx="318720" cy="330393"/>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rgbClr val="FFFFFF"/>
          </a:solidFill>
          <a:ln>
            <a:solidFill>
              <a:schemeClr val="bg1"/>
            </a:solid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210" name="Freeform 40">
            <a:extLst>
              <a:ext uri="{FF2B5EF4-FFF2-40B4-BE49-F238E27FC236}">
                <a16:creationId xmlns:a16="http://schemas.microsoft.com/office/drawing/2014/main" id="{ADAB5A07-E2EB-4935-BF49-5670389375BC}"/>
              </a:ext>
            </a:extLst>
          </p:cNvPr>
          <p:cNvSpPr>
            <a:spLocks noEditPoints="1"/>
          </p:cNvSpPr>
          <p:nvPr/>
        </p:nvSpPr>
        <p:spPr bwMode="auto">
          <a:xfrm>
            <a:off x="10182500" y="4227647"/>
            <a:ext cx="318720" cy="330393"/>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1" name="Freeform 26">
            <a:extLst>
              <a:ext uri="{FF2B5EF4-FFF2-40B4-BE49-F238E27FC236}">
                <a16:creationId xmlns:a16="http://schemas.microsoft.com/office/drawing/2014/main" id="{71CE6365-366F-4075-929F-F91873DA75CD}"/>
              </a:ext>
            </a:extLst>
          </p:cNvPr>
          <p:cNvSpPr>
            <a:spLocks noEditPoints="1"/>
          </p:cNvSpPr>
          <p:nvPr/>
        </p:nvSpPr>
        <p:spPr bwMode="auto">
          <a:xfrm>
            <a:off x="804152" y="2481821"/>
            <a:ext cx="473075" cy="473075"/>
          </a:xfrm>
          <a:custGeom>
            <a:avLst/>
            <a:gdLst>
              <a:gd name="T0" fmla="*/ 164 w 192"/>
              <a:gd name="T1" fmla="*/ 28 h 192"/>
              <a:gd name="T2" fmla="*/ 65 w 192"/>
              <a:gd name="T3" fmla="*/ 22 h 192"/>
              <a:gd name="T4" fmla="*/ 0 w 192"/>
              <a:gd name="T5" fmla="*/ 96 h 192"/>
              <a:gd name="T6" fmla="*/ 51 w 192"/>
              <a:gd name="T7" fmla="*/ 173 h 192"/>
              <a:gd name="T8" fmla="*/ 127 w 192"/>
              <a:gd name="T9" fmla="*/ 170 h 192"/>
              <a:gd name="T10" fmla="*/ 170 w 192"/>
              <a:gd name="T11" fmla="*/ 127 h 192"/>
              <a:gd name="T12" fmla="*/ 26 w 192"/>
              <a:gd name="T13" fmla="*/ 71 h 192"/>
              <a:gd name="T14" fmla="*/ 28 w 192"/>
              <a:gd name="T15" fmla="*/ 119 h 192"/>
              <a:gd name="T16" fmla="*/ 60 w 192"/>
              <a:gd name="T17" fmla="*/ 96 h 192"/>
              <a:gd name="T18" fmla="*/ 60 w 192"/>
              <a:gd name="T19" fmla="*/ 96 h 192"/>
              <a:gd name="T20" fmla="*/ 34 w 192"/>
              <a:gd name="T21" fmla="*/ 122 h 192"/>
              <a:gd name="T22" fmla="*/ 55 w 192"/>
              <a:gd name="T23" fmla="*/ 91 h 192"/>
              <a:gd name="T24" fmla="*/ 64 w 192"/>
              <a:gd name="T25" fmla="*/ 83 h 192"/>
              <a:gd name="T26" fmla="*/ 29 w 192"/>
              <a:gd name="T27" fmla="*/ 128 h 192"/>
              <a:gd name="T28" fmla="*/ 64 w 192"/>
              <a:gd name="T29" fmla="*/ 160 h 192"/>
              <a:gd name="T30" fmla="*/ 64 w 192"/>
              <a:gd name="T31" fmla="*/ 32 h 192"/>
              <a:gd name="T32" fmla="*/ 29 w 192"/>
              <a:gd name="T33" fmla="*/ 64 h 192"/>
              <a:gd name="T34" fmla="*/ 64 w 192"/>
              <a:gd name="T35" fmla="*/ 29 h 192"/>
              <a:gd name="T36" fmla="*/ 121 w 192"/>
              <a:gd name="T37" fmla="*/ 26 h 192"/>
              <a:gd name="T38" fmla="*/ 73 w 192"/>
              <a:gd name="T39" fmla="*/ 28 h 192"/>
              <a:gd name="T40" fmla="*/ 100 w 192"/>
              <a:gd name="T41" fmla="*/ 64 h 192"/>
              <a:gd name="T42" fmla="*/ 100 w 192"/>
              <a:gd name="T43" fmla="*/ 64 h 192"/>
              <a:gd name="T44" fmla="*/ 83 w 192"/>
              <a:gd name="T45" fmla="*/ 64 h 192"/>
              <a:gd name="T46" fmla="*/ 70 w 192"/>
              <a:gd name="T47" fmla="*/ 70 h 192"/>
              <a:gd name="T48" fmla="*/ 70 w 192"/>
              <a:gd name="T49" fmla="*/ 70 h 192"/>
              <a:gd name="T50" fmla="*/ 70 w 192"/>
              <a:gd name="T51" fmla="*/ 122 h 192"/>
              <a:gd name="T52" fmla="*/ 83 w 192"/>
              <a:gd name="T53" fmla="*/ 128 h 192"/>
              <a:gd name="T54" fmla="*/ 70 w 192"/>
              <a:gd name="T55" fmla="*/ 128 h 192"/>
              <a:gd name="T56" fmla="*/ 73 w 192"/>
              <a:gd name="T57" fmla="*/ 164 h 192"/>
              <a:gd name="T58" fmla="*/ 121 w 192"/>
              <a:gd name="T59" fmla="*/ 166 h 192"/>
              <a:gd name="T60" fmla="*/ 100 w 192"/>
              <a:gd name="T61" fmla="*/ 128 h 192"/>
              <a:gd name="T62" fmla="*/ 122 w 192"/>
              <a:gd name="T63" fmla="*/ 158 h 192"/>
              <a:gd name="T64" fmla="*/ 122 w 192"/>
              <a:gd name="T65" fmla="*/ 128 h 192"/>
              <a:gd name="T66" fmla="*/ 116 w 192"/>
              <a:gd name="T67" fmla="*/ 122 h 192"/>
              <a:gd name="T68" fmla="*/ 122 w 192"/>
              <a:gd name="T69" fmla="*/ 107 h 192"/>
              <a:gd name="T70" fmla="*/ 70 w 192"/>
              <a:gd name="T71" fmla="*/ 107 h 192"/>
              <a:gd name="T72" fmla="*/ 107 w 192"/>
              <a:gd name="T73" fmla="*/ 70 h 192"/>
              <a:gd name="T74" fmla="*/ 122 w 192"/>
              <a:gd name="T75" fmla="*/ 76 h 192"/>
              <a:gd name="T76" fmla="*/ 122 w 192"/>
              <a:gd name="T77" fmla="*/ 76 h 192"/>
              <a:gd name="T78" fmla="*/ 101 w 192"/>
              <a:gd name="T79" fmla="*/ 55 h 192"/>
              <a:gd name="T80" fmla="*/ 141 w 192"/>
              <a:gd name="T81" fmla="*/ 25 h 192"/>
              <a:gd name="T82" fmla="*/ 160 w 192"/>
              <a:gd name="T83" fmla="*/ 64 h 192"/>
              <a:gd name="T84" fmla="*/ 128 w 192"/>
              <a:gd name="T85" fmla="*/ 29 h 192"/>
              <a:gd name="T86" fmla="*/ 158 w 192"/>
              <a:gd name="T87" fmla="*/ 122 h 192"/>
              <a:gd name="T88" fmla="*/ 137 w 192"/>
              <a:gd name="T89" fmla="*/ 101 h 192"/>
              <a:gd name="T90" fmla="*/ 132 w 192"/>
              <a:gd name="T91" fmla="*/ 96 h 192"/>
              <a:gd name="T92" fmla="*/ 128 w 192"/>
              <a:gd name="T93" fmla="*/ 70 h 192"/>
              <a:gd name="T94" fmla="*/ 128 w 192"/>
              <a:gd name="T95" fmla="*/ 83 h 192"/>
              <a:gd name="T96" fmla="*/ 128 w 192"/>
              <a:gd name="T97" fmla="*/ 160 h 192"/>
              <a:gd name="T98" fmla="*/ 163 w 192"/>
              <a:gd name="T99" fmla="*/ 128 h 192"/>
              <a:gd name="T100" fmla="*/ 164 w 192"/>
              <a:gd name="T101" fmla="*/ 119 h 192"/>
              <a:gd name="T102" fmla="*/ 166 w 192"/>
              <a:gd name="T103" fmla="*/ 71 h 192"/>
              <a:gd name="T104" fmla="*/ 166 w 192"/>
              <a:gd name="T105" fmla="*/ 1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2" h="192">
                <a:moveTo>
                  <a:pt x="192" y="96"/>
                </a:moveTo>
                <a:cubicBezTo>
                  <a:pt x="192" y="82"/>
                  <a:pt x="183" y="70"/>
                  <a:pt x="170" y="65"/>
                </a:cubicBezTo>
                <a:cubicBezTo>
                  <a:pt x="176" y="53"/>
                  <a:pt x="174" y="38"/>
                  <a:pt x="164" y="28"/>
                </a:cubicBezTo>
                <a:cubicBezTo>
                  <a:pt x="154" y="18"/>
                  <a:pt x="139" y="16"/>
                  <a:pt x="127" y="22"/>
                </a:cubicBezTo>
                <a:cubicBezTo>
                  <a:pt x="122" y="9"/>
                  <a:pt x="110" y="0"/>
                  <a:pt x="96" y="0"/>
                </a:cubicBezTo>
                <a:cubicBezTo>
                  <a:pt x="82" y="0"/>
                  <a:pt x="70" y="9"/>
                  <a:pt x="65" y="22"/>
                </a:cubicBezTo>
                <a:cubicBezTo>
                  <a:pt x="53" y="16"/>
                  <a:pt x="38" y="18"/>
                  <a:pt x="28" y="28"/>
                </a:cubicBezTo>
                <a:cubicBezTo>
                  <a:pt x="18" y="38"/>
                  <a:pt x="16" y="53"/>
                  <a:pt x="22" y="65"/>
                </a:cubicBezTo>
                <a:cubicBezTo>
                  <a:pt x="9" y="70"/>
                  <a:pt x="0" y="82"/>
                  <a:pt x="0" y="96"/>
                </a:cubicBezTo>
                <a:cubicBezTo>
                  <a:pt x="0" y="110"/>
                  <a:pt x="9" y="122"/>
                  <a:pt x="22" y="127"/>
                </a:cubicBezTo>
                <a:cubicBezTo>
                  <a:pt x="16" y="139"/>
                  <a:pt x="18" y="154"/>
                  <a:pt x="28" y="164"/>
                </a:cubicBezTo>
                <a:cubicBezTo>
                  <a:pt x="34" y="170"/>
                  <a:pt x="43" y="173"/>
                  <a:pt x="51" y="173"/>
                </a:cubicBezTo>
                <a:cubicBezTo>
                  <a:pt x="56" y="173"/>
                  <a:pt x="61" y="172"/>
                  <a:pt x="65" y="170"/>
                </a:cubicBezTo>
                <a:cubicBezTo>
                  <a:pt x="70" y="183"/>
                  <a:pt x="82" y="192"/>
                  <a:pt x="96" y="192"/>
                </a:cubicBezTo>
                <a:cubicBezTo>
                  <a:pt x="110" y="192"/>
                  <a:pt x="122" y="183"/>
                  <a:pt x="127" y="170"/>
                </a:cubicBezTo>
                <a:cubicBezTo>
                  <a:pt x="131" y="172"/>
                  <a:pt x="136" y="173"/>
                  <a:pt x="141" y="173"/>
                </a:cubicBezTo>
                <a:cubicBezTo>
                  <a:pt x="149" y="173"/>
                  <a:pt x="158" y="170"/>
                  <a:pt x="164" y="164"/>
                </a:cubicBezTo>
                <a:cubicBezTo>
                  <a:pt x="174" y="154"/>
                  <a:pt x="176" y="139"/>
                  <a:pt x="170" y="127"/>
                </a:cubicBezTo>
                <a:cubicBezTo>
                  <a:pt x="183" y="122"/>
                  <a:pt x="192" y="110"/>
                  <a:pt x="192" y="96"/>
                </a:cubicBezTo>
                <a:close/>
                <a:moveTo>
                  <a:pt x="6" y="96"/>
                </a:moveTo>
                <a:cubicBezTo>
                  <a:pt x="6" y="84"/>
                  <a:pt x="15" y="74"/>
                  <a:pt x="26" y="71"/>
                </a:cubicBezTo>
                <a:cubicBezTo>
                  <a:pt x="27" y="72"/>
                  <a:pt x="27" y="73"/>
                  <a:pt x="28" y="73"/>
                </a:cubicBezTo>
                <a:cubicBezTo>
                  <a:pt x="51" y="96"/>
                  <a:pt x="51" y="96"/>
                  <a:pt x="51" y="96"/>
                </a:cubicBezTo>
                <a:cubicBezTo>
                  <a:pt x="28" y="119"/>
                  <a:pt x="28" y="119"/>
                  <a:pt x="28" y="119"/>
                </a:cubicBezTo>
                <a:cubicBezTo>
                  <a:pt x="27" y="119"/>
                  <a:pt x="27" y="120"/>
                  <a:pt x="26" y="121"/>
                </a:cubicBezTo>
                <a:cubicBezTo>
                  <a:pt x="15" y="118"/>
                  <a:pt x="6" y="108"/>
                  <a:pt x="6" y="96"/>
                </a:cubicBezTo>
                <a:close/>
                <a:moveTo>
                  <a:pt x="60" y="96"/>
                </a:moveTo>
                <a:cubicBezTo>
                  <a:pt x="64" y="92"/>
                  <a:pt x="64" y="92"/>
                  <a:pt x="64" y="92"/>
                </a:cubicBezTo>
                <a:cubicBezTo>
                  <a:pt x="64" y="100"/>
                  <a:pt x="64" y="100"/>
                  <a:pt x="64" y="100"/>
                </a:cubicBezTo>
                <a:lnTo>
                  <a:pt x="60" y="96"/>
                </a:lnTo>
                <a:close/>
                <a:moveTo>
                  <a:pt x="64" y="109"/>
                </a:moveTo>
                <a:cubicBezTo>
                  <a:pt x="64" y="122"/>
                  <a:pt x="64" y="122"/>
                  <a:pt x="64" y="122"/>
                </a:cubicBezTo>
                <a:cubicBezTo>
                  <a:pt x="34" y="122"/>
                  <a:pt x="34" y="122"/>
                  <a:pt x="34" y="122"/>
                </a:cubicBezTo>
                <a:cubicBezTo>
                  <a:pt x="55" y="101"/>
                  <a:pt x="55" y="101"/>
                  <a:pt x="55" y="101"/>
                </a:cubicBezTo>
                <a:lnTo>
                  <a:pt x="64" y="109"/>
                </a:lnTo>
                <a:close/>
                <a:moveTo>
                  <a:pt x="55" y="91"/>
                </a:moveTo>
                <a:cubicBezTo>
                  <a:pt x="34" y="70"/>
                  <a:pt x="34" y="70"/>
                  <a:pt x="34" y="70"/>
                </a:cubicBezTo>
                <a:cubicBezTo>
                  <a:pt x="64" y="70"/>
                  <a:pt x="64" y="70"/>
                  <a:pt x="64" y="70"/>
                </a:cubicBezTo>
                <a:cubicBezTo>
                  <a:pt x="64" y="83"/>
                  <a:pt x="64" y="83"/>
                  <a:pt x="64" y="83"/>
                </a:cubicBezTo>
                <a:lnTo>
                  <a:pt x="55" y="91"/>
                </a:lnTo>
                <a:close/>
                <a:moveTo>
                  <a:pt x="33" y="159"/>
                </a:moveTo>
                <a:cubicBezTo>
                  <a:pt x="24" y="151"/>
                  <a:pt x="23" y="138"/>
                  <a:pt x="29" y="128"/>
                </a:cubicBezTo>
                <a:cubicBezTo>
                  <a:pt x="30" y="128"/>
                  <a:pt x="31" y="128"/>
                  <a:pt x="32" y="128"/>
                </a:cubicBezTo>
                <a:cubicBezTo>
                  <a:pt x="64" y="128"/>
                  <a:pt x="64" y="128"/>
                  <a:pt x="64" y="128"/>
                </a:cubicBezTo>
                <a:cubicBezTo>
                  <a:pt x="64" y="160"/>
                  <a:pt x="64" y="160"/>
                  <a:pt x="64" y="160"/>
                </a:cubicBezTo>
                <a:cubicBezTo>
                  <a:pt x="64" y="161"/>
                  <a:pt x="64" y="162"/>
                  <a:pt x="64" y="163"/>
                </a:cubicBezTo>
                <a:cubicBezTo>
                  <a:pt x="54" y="169"/>
                  <a:pt x="41" y="168"/>
                  <a:pt x="33" y="159"/>
                </a:cubicBezTo>
                <a:close/>
                <a:moveTo>
                  <a:pt x="64" y="32"/>
                </a:moveTo>
                <a:cubicBezTo>
                  <a:pt x="64" y="64"/>
                  <a:pt x="64" y="64"/>
                  <a:pt x="64" y="64"/>
                </a:cubicBezTo>
                <a:cubicBezTo>
                  <a:pt x="32" y="64"/>
                  <a:pt x="32" y="64"/>
                  <a:pt x="32" y="64"/>
                </a:cubicBezTo>
                <a:cubicBezTo>
                  <a:pt x="31" y="64"/>
                  <a:pt x="30" y="64"/>
                  <a:pt x="29" y="64"/>
                </a:cubicBezTo>
                <a:cubicBezTo>
                  <a:pt x="23" y="54"/>
                  <a:pt x="24" y="41"/>
                  <a:pt x="33" y="33"/>
                </a:cubicBezTo>
                <a:cubicBezTo>
                  <a:pt x="38" y="28"/>
                  <a:pt x="44" y="25"/>
                  <a:pt x="51" y="25"/>
                </a:cubicBezTo>
                <a:cubicBezTo>
                  <a:pt x="55" y="25"/>
                  <a:pt x="60" y="26"/>
                  <a:pt x="64" y="29"/>
                </a:cubicBezTo>
                <a:cubicBezTo>
                  <a:pt x="64" y="30"/>
                  <a:pt x="64" y="31"/>
                  <a:pt x="64" y="32"/>
                </a:cubicBezTo>
                <a:close/>
                <a:moveTo>
                  <a:pt x="96" y="6"/>
                </a:moveTo>
                <a:cubicBezTo>
                  <a:pt x="108" y="6"/>
                  <a:pt x="118" y="15"/>
                  <a:pt x="121" y="26"/>
                </a:cubicBezTo>
                <a:cubicBezTo>
                  <a:pt x="120" y="27"/>
                  <a:pt x="119" y="27"/>
                  <a:pt x="119" y="28"/>
                </a:cubicBezTo>
                <a:cubicBezTo>
                  <a:pt x="96" y="51"/>
                  <a:pt x="96" y="51"/>
                  <a:pt x="96" y="51"/>
                </a:cubicBezTo>
                <a:cubicBezTo>
                  <a:pt x="73" y="28"/>
                  <a:pt x="73" y="28"/>
                  <a:pt x="73" y="28"/>
                </a:cubicBezTo>
                <a:cubicBezTo>
                  <a:pt x="73" y="27"/>
                  <a:pt x="72" y="27"/>
                  <a:pt x="71" y="26"/>
                </a:cubicBezTo>
                <a:cubicBezTo>
                  <a:pt x="74" y="15"/>
                  <a:pt x="84" y="6"/>
                  <a:pt x="96" y="6"/>
                </a:cubicBezTo>
                <a:close/>
                <a:moveTo>
                  <a:pt x="100" y="64"/>
                </a:moveTo>
                <a:cubicBezTo>
                  <a:pt x="92" y="64"/>
                  <a:pt x="92" y="64"/>
                  <a:pt x="92" y="64"/>
                </a:cubicBezTo>
                <a:cubicBezTo>
                  <a:pt x="96" y="60"/>
                  <a:pt x="96" y="60"/>
                  <a:pt x="96" y="60"/>
                </a:cubicBezTo>
                <a:lnTo>
                  <a:pt x="100" y="64"/>
                </a:lnTo>
                <a:close/>
                <a:moveTo>
                  <a:pt x="70" y="34"/>
                </a:moveTo>
                <a:cubicBezTo>
                  <a:pt x="91" y="55"/>
                  <a:pt x="91" y="55"/>
                  <a:pt x="91" y="55"/>
                </a:cubicBezTo>
                <a:cubicBezTo>
                  <a:pt x="83" y="64"/>
                  <a:pt x="83" y="64"/>
                  <a:pt x="83" y="64"/>
                </a:cubicBezTo>
                <a:cubicBezTo>
                  <a:pt x="70" y="64"/>
                  <a:pt x="70" y="64"/>
                  <a:pt x="70" y="64"/>
                </a:cubicBezTo>
                <a:lnTo>
                  <a:pt x="70" y="34"/>
                </a:lnTo>
                <a:close/>
                <a:moveTo>
                  <a:pt x="70" y="70"/>
                </a:moveTo>
                <a:cubicBezTo>
                  <a:pt x="76" y="70"/>
                  <a:pt x="76" y="70"/>
                  <a:pt x="76" y="70"/>
                </a:cubicBezTo>
                <a:cubicBezTo>
                  <a:pt x="70" y="76"/>
                  <a:pt x="70" y="76"/>
                  <a:pt x="70" y="76"/>
                </a:cubicBezTo>
                <a:lnTo>
                  <a:pt x="70" y="70"/>
                </a:lnTo>
                <a:close/>
                <a:moveTo>
                  <a:pt x="70" y="116"/>
                </a:moveTo>
                <a:cubicBezTo>
                  <a:pt x="76" y="122"/>
                  <a:pt x="76" y="122"/>
                  <a:pt x="76" y="122"/>
                </a:cubicBezTo>
                <a:cubicBezTo>
                  <a:pt x="70" y="122"/>
                  <a:pt x="70" y="122"/>
                  <a:pt x="70" y="122"/>
                </a:cubicBezTo>
                <a:lnTo>
                  <a:pt x="70" y="116"/>
                </a:lnTo>
                <a:close/>
                <a:moveTo>
                  <a:pt x="70" y="128"/>
                </a:moveTo>
                <a:cubicBezTo>
                  <a:pt x="83" y="128"/>
                  <a:pt x="83" y="128"/>
                  <a:pt x="83" y="128"/>
                </a:cubicBezTo>
                <a:cubicBezTo>
                  <a:pt x="91" y="137"/>
                  <a:pt x="91" y="137"/>
                  <a:pt x="91" y="137"/>
                </a:cubicBezTo>
                <a:cubicBezTo>
                  <a:pt x="70" y="158"/>
                  <a:pt x="70" y="158"/>
                  <a:pt x="70" y="158"/>
                </a:cubicBezTo>
                <a:lnTo>
                  <a:pt x="70" y="128"/>
                </a:lnTo>
                <a:close/>
                <a:moveTo>
                  <a:pt x="96" y="186"/>
                </a:moveTo>
                <a:cubicBezTo>
                  <a:pt x="84" y="186"/>
                  <a:pt x="74" y="177"/>
                  <a:pt x="71" y="166"/>
                </a:cubicBezTo>
                <a:cubicBezTo>
                  <a:pt x="72" y="165"/>
                  <a:pt x="73" y="165"/>
                  <a:pt x="73" y="164"/>
                </a:cubicBezTo>
                <a:cubicBezTo>
                  <a:pt x="96" y="141"/>
                  <a:pt x="96" y="141"/>
                  <a:pt x="96" y="141"/>
                </a:cubicBezTo>
                <a:cubicBezTo>
                  <a:pt x="119" y="164"/>
                  <a:pt x="119" y="164"/>
                  <a:pt x="119" y="164"/>
                </a:cubicBezTo>
                <a:cubicBezTo>
                  <a:pt x="119" y="165"/>
                  <a:pt x="120" y="165"/>
                  <a:pt x="121" y="166"/>
                </a:cubicBezTo>
                <a:cubicBezTo>
                  <a:pt x="118" y="177"/>
                  <a:pt x="108" y="186"/>
                  <a:pt x="96" y="186"/>
                </a:cubicBezTo>
                <a:close/>
                <a:moveTo>
                  <a:pt x="92" y="128"/>
                </a:moveTo>
                <a:cubicBezTo>
                  <a:pt x="100" y="128"/>
                  <a:pt x="100" y="128"/>
                  <a:pt x="100" y="128"/>
                </a:cubicBezTo>
                <a:cubicBezTo>
                  <a:pt x="96" y="132"/>
                  <a:pt x="96" y="132"/>
                  <a:pt x="96" y="132"/>
                </a:cubicBezTo>
                <a:lnTo>
                  <a:pt x="92" y="128"/>
                </a:lnTo>
                <a:close/>
                <a:moveTo>
                  <a:pt x="122" y="158"/>
                </a:moveTo>
                <a:cubicBezTo>
                  <a:pt x="101" y="137"/>
                  <a:pt x="101" y="137"/>
                  <a:pt x="101" y="137"/>
                </a:cubicBezTo>
                <a:cubicBezTo>
                  <a:pt x="109" y="128"/>
                  <a:pt x="109" y="128"/>
                  <a:pt x="109" y="128"/>
                </a:cubicBezTo>
                <a:cubicBezTo>
                  <a:pt x="122" y="128"/>
                  <a:pt x="122" y="128"/>
                  <a:pt x="122" y="128"/>
                </a:cubicBezTo>
                <a:lnTo>
                  <a:pt x="122" y="158"/>
                </a:lnTo>
                <a:close/>
                <a:moveTo>
                  <a:pt x="122" y="122"/>
                </a:moveTo>
                <a:cubicBezTo>
                  <a:pt x="116" y="122"/>
                  <a:pt x="116" y="122"/>
                  <a:pt x="116" y="122"/>
                </a:cubicBezTo>
                <a:cubicBezTo>
                  <a:pt x="122" y="116"/>
                  <a:pt x="122" y="116"/>
                  <a:pt x="122" y="116"/>
                </a:cubicBezTo>
                <a:lnTo>
                  <a:pt x="122" y="122"/>
                </a:lnTo>
                <a:close/>
                <a:moveTo>
                  <a:pt x="122" y="107"/>
                </a:moveTo>
                <a:cubicBezTo>
                  <a:pt x="107" y="122"/>
                  <a:pt x="107" y="122"/>
                  <a:pt x="107" y="122"/>
                </a:cubicBezTo>
                <a:cubicBezTo>
                  <a:pt x="85" y="122"/>
                  <a:pt x="85" y="122"/>
                  <a:pt x="85" y="122"/>
                </a:cubicBezTo>
                <a:cubicBezTo>
                  <a:pt x="70" y="107"/>
                  <a:pt x="70" y="107"/>
                  <a:pt x="70" y="107"/>
                </a:cubicBezTo>
                <a:cubicBezTo>
                  <a:pt x="70" y="85"/>
                  <a:pt x="70" y="85"/>
                  <a:pt x="70" y="85"/>
                </a:cubicBezTo>
                <a:cubicBezTo>
                  <a:pt x="85" y="70"/>
                  <a:pt x="85" y="70"/>
                  <a:pt x="85" y="70"/>
                </a:cubicBezTo>
                <a:cubicBezTo>
                  <a:pt x="107" y="70"/>
                  <a:pt x="107" y="70"/>
                  <a:pt x="107" y="70"/>
                </a:cubicBezTo>
                <a:cubicBezTo>
                  <a:pt x="122" y="85"/>
                  <a:pt x="122" y="85"/>
                  <a:pt x="122" y="85"/>
                </a:cubicBezTo>
                <a:lnTo>
                  <a:pt x="122" y="107"/>
                </a:lnTo>
                <a:close/>
                <a:moveTo>
                  <a:pt x="122" y="76"/>
                </a:moveTo>
                <a:cubicBezTo>
                  <a:pt x="116" y="70"/>
                  <a:pt x="116" y="70"/>
                  <a:pt x="116" y="70"/>
                </a:cubicBezTo>
                <a:cubicBezTo>
                  <a:pt x="122" y="70"/>
                  <a:pt x="122" y="70"/>
                  <a:pt x="122" y="70"/>
                </a:cubicBezTo>
                <a:lnTo>
                  <a:pt x="122" y="76"/>
                </a:lnTo>
                <a:close/>
                <a:moveTo>
                  <a:pt x="122" y="64"/>
                </a:moveTo>
                <a:cubicBezTo>
                  <a:pt x="109" y="64"/>
                  <a:pt x="109" y="64"/>
                  <a:pt x="109" y="64"/>
                </a:cubicBezTo>
                <a:cubicBezTo>
                  <a:pt x="101" y="55"/>
                  <a:pt x="101" y="55"/>
                  <a:pt x="101" y="55"/>
                </a:cubicBezTo>
                <a:cubicBezTo>
                  <a:pt x="122" y="34"/>
                  <a:pt x="122" y="34"/>
                  <a:pt x="122" y="34"/>
                </a:cubicBezTo>
                <a:lnTo>
                  <a:pt x="122" y="64"/>
                </a:lnTo>
                <a:close/>
                <a:moveTo>
                  <a:pt x="141" y="25"/>
                </a:moveTo>
                <a:cubicBezTo>
                  <a:pt x="148" y="25"/>
                  <a:pt x="154" y="28"/>
                  <a:pt x="159" y="33"/>
                </a:cubicBezTo>
                <a:cubicBezTo>
                  <a:pt x="168" y="41"/>
                  <a:pt x="169" y="54"/>
                  <a:pt x="163" y="64"/>
                </a:cubicBezTo>
                <a:cubicBezTo>
                  <a:pt x="162" y="64"/>
                  <a:pt x="161" y="64"/>
                  <a:pt x="160" y="64"/>
                </a:cubicBezTo>
                <a:cubicBezTo>
                  <a:pt x="128" y="64"/>
                  <a:pt x="128" y="64"/>
                  <a:pt x="128" y="64"/>
                </a:cubicBezTo>
                <a:cubicBezTo>
                  <a:pt x="128" y="32"/>
                  <a:pt x="128" y="32"/>
                  <a:pt x="128" y="32"/>
                </a:cubicBezTo>
                <a:cubicBezTo>
                  <a:pt x="128" y="31"/>
                  <a:pt x="128" y="30"/>
                  <a:pt x="128" y="29"/>
                </a:cubicBezTo>
                <a:cubicBezTo>
                  <a:pt x="132" y="26"/>
                  <a:pt x="137" y="25"/>
                  <a:pt x="141" y="25"/>
                </a:cubicBezTo>
                <a:close/>
                <a:moveTo>
                  <a:pt x="137" y="101"/>
                </a:moveTo>
                <a:cubicBezTo>
                  <a:pt x="158" y="122"/>
                  <a:pt x="158" y="122"/>
                  <a:pt x="158" y="122"/>
                </a:cubicBezTo>
                <a:cubicBezTo>
                  <a:pt x="128" y="122"/>
                  <a:pt x="128" y="122"/>
                  <a:pt x="128" y="122"/>
                </a:cubicBezTo>
                <a:cubicBezTo>
                  <a:pt x="128" y="109"/>
                  <a:pt x="128" y="109"/>
                  <a:pt x="128" y="109"/>
                </a:cubicBezTo>
                <a:lnTo>
                  <a:pt x="137" y="101"/>
                </a:lnTo>
                <a:close/>
                <a:moveTo>
                  <a:pt x="128" y="100"/>
                </a:moveTo>
                <a:cubicBezTo>
                  <a:pt x="128" y="92"/>
                  <a:pt x="128" y="92"/>
                  <a:pt x="128" y="92"/>
                </a:cubicBezTo>
                <a:cubicBezTo>
                  <a:pt x="132" y="96"/>
                  <a:pt x="132" y="96"/>
                  <a:pt x="132" y="96"/>
                </a:cubicBezTo>
                <a:lnTo>
                  <a:pt x="128" y="100"/>
                </a:lnTo>
                <a:close/>
                <a:moveTo>
                  <a:pt x="128" y="83"/>
                </a:moveTo>
                <a:cubicBezTo>
                  <a:pt x="128" y="70"/>
                  <a:pt x="128" y="70"/>
                  <a:pt x="128" y="70"/>
                </a:cubicBezTo>
                <a:cubicBezTo>
                  <a:pt x="158" y="70"/>
                  <a:pt x="158" y="70"/>
                  <a:pt x="158" y="70"/>
                </a:cubicBezTo>
                <a:cubicBezTo>
                  <a:pt x="137" y="91"/>
                  <a:pt x="137" y="91"/>
                  <a:pt x="137" y="91"/>
                </a:cubicBezTo>
                <a:lnTo>
                  <a:pt x="128" y="83"/>
                </a:lnTo>
                <a:close/>
                <a:moveTo>
                  <a:pt x="159" y="159"/>
                </a:moveTo>
                <a:cubicBezTo>
                  <a:pt x="151" y="168"/>
                  <a:pt x="138" y="169"/>
                  <a:pt x="128" y="163"/>
                </a:cubicBezTo>
                <a:cubicBezTo>
                  <a:pt x="128" y="162"/>
                  <a:pt x="128" y="161"/>
                  <a:pt x="128" y="160"/>
                </a:cubicBezTo>
                <a:cubicBezTo>
                  <a:pt x="128" y="128"/>
                  <a:pt x="128" y="128"/>
                  <a:pt x="128" y="128"/>
                </a:cubicBezTo>
                <a:cubicBezTo>
                  <a:pt x="160" y="128"/>
                  <a:pt x="160" y="128"/>
                  <a:pt x="160" y="128"/>
                </a:cubicBezTo>
                <a:cubicBezTo>
                  <a:pt x="161" y="128"/>
                  <a:pt x="162" y="128"/>
                  <a:pt x="163" y="128"/>
                </a:cubicBezTo>
                <a:cubicBezTo>
                  <a:pt x="169" y="138"/>
                  <a:pt x="168" y="151"/>
                  <a:pt x="159" y="159"/>
                </a:cubicBezTo>
                <a:close/>
                <a:moveTo>
                  <a:pt x="166" y="121"/>
                </a:moveTo>
                <a:cubicBezTo>
                  <a:pt x="165" y="120"/>
                  <a:pt x="165" y="119"/>
                  <a:pt x="164" y="119"/>
                </a:cubicBezTo>
                <a:cubicBezTo>
                  <a:pt x="141" y="96"/>
                  <a:pt x="141" y="96"/>
                  <a:pt x="141" y="96"/>
                </a:cubicBezTo>
                <a:cubicBezTo>
                  <a:pt x="164" y="73"/>
                  <a:pt x="164" y="73"/>
                  <a:pt x="164" y="73"/>
                </a:cubicBezTo>
                <a:cubicBezTo>
                  <a:pt x="165" y="73"/>
                  <a:pt x="165" y="72"/>
                  <a:pt x="166" y="71"/>
                </a:cubicBezTo>
                <a:cubicBezTo>
                  <a:pt x="177" y="74"/>
                  <a:pt x="186" y="84"/>
                  <a:pt x="186" y="96"/>
                </a:cubicBezTo>
                <a:cubicBezTo>
                  <a:pt x="186" y="108"/>
                  <a:pt x="177" y="118"/>
                  <a:pt x="166" y="121"/>
                </a:cubicBezTo>
                <a:close/>
                <a:moveTo>
                  <a:pt x="166" y="121"/>
                </a:moveTo>
                <a:cubicBezTo>
                  <a:pt x="166" y="121"/>
                  <a:pt x="166" y="121"/>
                  <a:pt x="166" y="121"/>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
        <p:nvSpPr>
          <p:cNvPr id="12" name="Freeform 26">
            <a:extLst>
              <a:ext uri="{FF2B5EF4-FFF2-40B4-BE49-F238E27FC236}">
                <a16:creationId xmlns:a16="http://schemas.microsoft.com/office/drawing/2014/main" id="{97B5B163-8A48-4170-BFF3-F7139AE1CE2A}"/>
              </a:ext>
            </a:extLst>
          </p:cNvPr>
          <p:cNvSpPr>
            <a:spLocks noEditPoints="1"/>
          </p:cNvSpPr>
          <p:nvPr/>
        </p:nvSpPr>
        <p:spPr bwMode="auto">
          <a:xfrm>
            <a:off x="8461740" y="3459762"/>
            <a:ext cx="312804" cy="320928"/>
          </a:xfrm>
          <a:custGeom>
            <a:avLst/>
            <a:gdLst>
              <a:gd name="T0" fmla="*/ 164 w 192"/>
              <a:gd name="T1" fmla="*/ 28 h 192"/>
              <a:gd name="T2" fmla="*/ 65 w 192"/>
              <a:gd name="T3" fmla="*/ 22 h 192"/>
              <a:gd name="T4" fmla="*/ 0 w 192"/>
              <a:gd name="T5" fmla="*/ 96 h 192"/>
              <a:gd name="T6" fmla="*/ 51 w 192"/>
              <a:gd name="T7" fmla="*/ 173 h 192"/>
              <a:gd name="T8" fmla="*/ 127 w 192"/>
              <a:gd name="T9" fmla="*/ 170 h 192"/>
              <a:gd name="T10" fmla="*/ 170 w 192"/>
              <a:gd name="T11" fmla="*/ 127 h 192"/>
              <a:gd name="T12" fmla="*/ 26 w 192"/>
              <a:gd name="T13" fmla="*/ 71 h 192"/>
              <a:gd name="T14" fmla="*/ 28 w 192"/>
              <a:gd name="T15" fmla="*/ 119 h 192"/>
              <a:gd name="T16" fmla="*/ 60 w 192"/>
              <a:gd name="T17" fmla="*/ 96 h 192"/>
              <a:gd name="T18" fmla="*/ 60 w 192"/>
              <a:gd name="T19" fmla="*/ 96 h 192"/>
              <a:gd name="T20" fmla="*/ 34 w 192"/>
              <a:gd name="T21" fmla="*/ 122 h 192"/>
              <a:gd name="T22" fmla="*/ 55 w 192"/>
              <a:gd name="T23" fmla="*/ 91 h 192"/>
              <a:gd name="T24" fmla="*/ 64 w 192"/>
              <a:gd name="T25" fmla="*/ 83 h 192"/>
              <a:gd name="T26" fmla="*/ 29 w 192"/>
              <a:gd name="T27" fmla="*/ 128 h 192"/>
              <a:gd name="T28" fmla="*/ 64 w 192"/>
              <a:gd name="T29" fmla="*/ 160 h 192"/>
              <a:gd name="T30" fmla="*/ 64 w 192"/>
              <a:gd name="T31" fmla="*/ 32 h 192"/>
              <a:gd name="T32" fmla="*/ 29 w 192"/>
              <a:gd name="T33" fmla="*/ 64 h 192"/>
              <a:gd name="T34" fmla="*/ 64 w 192"/>
              <a:gd name="T35" fmla="*/ 29 h 192"/>
              <a:gd name="T36" fmla="*/ 121 w 192"/>
              <a:gd name="T37" fmla="*/ 26 h 192"/>
              <a:gd name="T38" fmla="*/ 73 w 192"/>
              <a:gd name="T39" fmla="*/ 28 h 192"/>
              <a:gd name="T40" fmla="*/ 100 w 192"/>
              <a:gd name="T41" fmla="*/ 64 h 192"/>
              <a:gd name="T42" fmla="*/ 100 w 192"/>
              <a:gd name="T43" fmla="*/ 64 h 192"/>
              <a:gd name="T44" fmla="*/ 83 w 192"/>
              <a:gd name="T45" fmla="*/ 64 h 192"/>
              <a:gd name="T46" fmla="*/ 70 w 192"/>
              <a:gd name="T47" fmla="*/ 70 h 192"/>
              <a:gd name="T48" fmla="*/ 70 w 192"/>
              <a:gd name="T49" fmla="*/ 70 h 192"/>
              <a:gd name="T50" fmla="*/ 70 w 192"/>
              <a:gd name="T51" fmla="*/ 122 h 192"/>
              <a:gd name="T52" fmla="*/ 83 w 192"/>
              <a:gd name="T53" fmla="*/ 128 h 192"/>
              <a:gd name="T54" fmla="*/ 70 w 192"/>
              <a:gd name="T55" fmla="*/ 128 h 192"/>
              <a:gd name="T56" fmla="*/ 73 w 192"/>
              <a:gd name="T57" fmla="*/ 164 h 192"/>
              <a:gd name="T58" fmla="*/ 121 w 192"/>
              <a:gd name="T59" fmla="*/ 166 h 192"/>
              <a:gd name="T60" fmla="*/ 100 w 192"/>
              <a:gd name="T61" fmla="*/ 128 h 192"/>
              <a:gd name="T62" fmla="*/ 122 w 192"/>
              <a:gd name="T63" fmla="*/ 158 h 192"/>
              <a:gd name="T64" fmla="*/ 122 w 192"/>
              <a:gd name="T65" fmla="*/ 128 h 192"/>
              <a:gd name="T66" fmla="*/ 116 w 192"/>
              <a:gd name="T67" fmla="*/ 122 h 192"/>
              <a:gd name="T68" fmla="*/ 122 w 192"/>
              <a:gd name="T69" fmla="*/ 107 h 192"/>
              <a:gd name="T70" fmla="*/ 70 w 192"/>
              <a:gd name="T71" fmla="*/ 107 h 192"/>
              <a:gd name="T72" fmla="*/ 107 w 192"/>
              <a:gd name="T73" fmla="*/ 70 h 192"/>
              <a:gd name="T74" fmla="*/ 122 w 192"/>
              <a:gd name="T75" fmla="*/ 76 h 192"/>
              <a:gd name="T76" fmla="*/ 122 w 192"/>
              <a:gd name="T77" fmla="*/ 76 h 192"/>
              <a:gd name="T78" fmla="*/ 101 w 192"/>
              <a:gd name="T79" fmla="*/ 55 h 192"/>
              <a:gd name="T80" fmla="*/ 141 w 192"/>
              <a:gd name="T81" fmla="*/ 25 h 192"/>
              <a:gd name="T82" fmla="*/ 160 w 192"/>
              <a:gd name="T83" fmla="*/ 64 h 192"/>
              <a:gd name="T84" fmla="*/ 128 w 192"/>
              <a:gd name="T85" fmla="*/ 29 h 192"/>
              <a:gd name="T86" fmla="*/ 158 w 192"/>
              <a:gd name="T87" fmla="*/ 122 h 192"/>
              <a:gd name="T88" fmla="*/ 137 w 192"/>
              <a:gd name="T89" fmla="*/ 101 h 192"/>
              <a:gd name="T90" fmla="*/ 132 w 192"/>
              <a:gd name="T91" fmla="*/ 96 h 192"/>
              <a:gd name="T92" fmla="*/ 128 w 192"/>
              <a:gd name="T93" fmla="*/ 70 h 192"/>
              <a:gd name="T94" fmla="*/ 128 w 192"/>
              <a:gd name="T95" fmla="*/ 83 h 192"/>
              <a:gd name="T96" fmla="*/ 128 w 192"/>
              <a:gd name="T97" fmla="*/ 160 h 192"/>
              <a:gd name="T98" fmla="*/ 163 w 192"/>
              <a:gd name="T99" fmla="*/ 128 h 192"/>
              <a:gd name="T100" fmla="*/ 164 w 192"/>
              <a:gd name="T101" fmla="*/ 119 h 192"/>
              <a:gd name="T102" fmla="*/ 166 w 192"/>
              <a:gd name="T103" fmla="*/ 71 h 192"/>
              <a:gd name="T104" fmla="*/ 166 w 192"/>
              <a:gd name="T105" fmla="*/ 1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2" h="192">
                <a:moveTo>
                  <a:pt x="192" y="96"/>
                </a:moveTo>
                <a:cubicBezTo>
                  <a:pt x="192" y="82"/>
                  <a:pt x="183" y="70"/>
                  <a:pt x="170" y="65"/>
                </a:cubicBezTo>
                <a:cubicBezTo>
                  <a:pt x="176" y="53"/>
                  <a:pt x="174" y="38"/>
                  <a:pt x="164" y="28"/>
                </a:cubicBezTo>
                <a:cubicBezTo>
                  <a:pt x="154" y="18"/>
                  <a:pt x="139" y="16"/>
                  <a:pt x="127" y="22"/>
                </a:cubicBezTo>
                <a:cubicBezTo>
                  <a:pt x="122" y="9"/>
                  <a:pt x="110" y="0"/>
                  <a:pt x="96" y="0"/>
                </a:cubicBezTo>
                <a:cubicBezTo>
                  <a:pt x="82" y="0"/>
                  <a:pt x="70" y="9"/>
                  <a:pt x="65" y="22"/>
                </a:cubicBezTo>
                <a:cubicBezTo>
                  <a:pt x="53" y="16"/>
                  <a:pt x="38" y="18"/>
                  <a:pt x="28" y="28"/>
                </a:cubicBezTo>
                <a:cubicBezTo>
                  <a:pt x="18" y="38"/>
                  <a:pt x="16" y="53"/>
                  <a:pt x="22" y="65"/>
                </a:cubicBezTo>
                <a:cubicBezTo>
                  <a:pt x="9" y="70"/>
                  <a:pt x="0" y="82"/>
                  <a:pt x="0" y="96"/>
                </a:cubicBezTo>
                <a:cubicBezTo>
                  <a:pt x="0" y="110"/>
                  <a:pt x="9" y="122"/>
                  <a:pt x="22" y="127"/>
                </a:cubicBezTo>
                <a:cubicBezTo>
                  <a:pt x="16" y="139"/>
                  <a:pt x="18" y="154"/>
                  <a:pt x="28" y="164"/>
                </a:cubicBezTo>
                <a:cubicBezTo>
                  <a:pt x="34" y="170"/>
                  <a:pt x="43" y="173"/>
                  <a:pt x="51" y="173"/>
                </a:cubicBezTo>
                <a:cubicBezTo>
                  <a:pt x="56" y="173"/>
                  <a:pt x="61" y="172"/>
                  <a:pt x="65" y="170"/>
                </a:cubicBezTo>
                <a:cubicBezTo>
                  <a:pt x="70" y="183"/>
                  <a:pt x="82" y="192"/>
                  <a:pt x="96" y="192"/>
                </a:cubicBezTo>
                <a:cubicBezTo>
                  <a:pt x="110" y="192"/>
                  <a:pt x="122" y="183"/>
                  <a:pt x="127" y="170"/>
                </a:cubicBezTo>
                <a:cubicBezTo>
                  <a:pt x="131" y="172"/>
                  <a:pt x="136" y="173"/>
                  <a:pt x="141" y="173"/>
                </a:cubicBezTo>
                <a:cubicBezTo>
                  <a:pt x="149" y="173"/>
                  <a:pt x="158" y="170"/>
                  <a:pt x="164" y="164"/>
                </a:cubicBezTo>
                <a:cubicBezTo>
                  <a:pt x="174" y="154"/>
                  <a:pt x="176" y="139"/>
                  <a:pt x="170" y="127"/>
                </a:cubicBezTo>
                <a:cubicBezTo>
                  <a:pt x="183" y="122"/>
                  <a:pt x="192" y="110"/>
                  <a:pt x="192" y="96"/>
                </a:cubicBezTo>
                <a:close/>
                <a:moveTo>
                  <a:pt x="6" y="96"/>
                </a:moveTo>
                <a:cubicBezTo>
                  <a:pt x="6" y="84"/>
                  <a:pt x="15" y="74"/>
                  <a:pt x="26" y="71"/>
                </a:cubicBezTo>
                <a:cubicBezTo>
                  <a:pt x="27" y="72"/>
                  <a:pt x="27" y="73"/>
                  <a:pt x="28" y="73"/>
                </a:cubicBezTo>
                <a:cubicBezTo>
                  <a:pt x="51" y="96"/>
                  <a:pt x="51" y="96"/>
                  <a:pt x="51" y="96"/>
                </a:cubicBezTo>
                <a:cubicBezTo>
                  <a:pt x="28" y="119"/>
                  <a:pt x="28" y="119"/>
                  <a:pt x="28" y="119"/>
                </a:cubicBezTo>
                <a:cubicBezTo>
                  <a:pt x="27" y="119"/>
                  <a:pt x="27" y="120"/>
                  <a:pt x="26" y="121"/>
                </a:cubicBezTo>
                <a:cubicBezTo>
                  <a:pt x="15" y="118"/>
                  <a:pt x="6" y="108"/>
                  <a:pt x="6" y="96"/>
                </a:cubicBezTo>
                <a:close/>
                <a:moveTo>
                  <a:pt x="60" y="96"/>
                </a:moveTo>
                <a:cubicBezTo>
                  <a:pt x="64" y="92"/>
                  <a:pt x="64" y="92"/>
                  <a:pt x="64" y="92"/>
                </a:cubicBezTo>
                <a:cubicBezTo>
                  <a:pt x="64" y="100"/>
                  <a:pt x="64" y="100"/>
                  <a:pt x="64" y="100"/>
                </a:cubicBezTo>
                <a:lnTo>
                  <a:pt x="60" y="96"/>
                </a:lnTo>
                <a:close/>
                <a:moveTo>
                  <a:pt x="64" y="109"/>
                </a:moveTo>
                <a:cubicBezTo>
                  <a:pt x="64" y="122"/>
                  <a:pt x="64" y="122"/>
                  <a:pt x="64" y="122"/>
                </a:cubicBezTo>
                <a:cubicBezTo>
                  <a:pt x="34" y="122"/>
                  <a:pt x="34" y="122"/>
                  <a:pt x="34" y="122"/>
                </a:cubicBezTo>
                <a:cubicBezTo>
                  <a:pt x="55" y="101"/>
                  <a:pt x="55" y="101"/>
                  <a:pt x="55" y="101"/>
                </a:cubicBezTo>
                <a:lnTo>
                  <a:pt x="64" y="109"/>
                </a:lnTo>
                <a:close/>
                <a:moveTo>
                  <a:pt x="55" y="91"/>
                </a:moveTo>
                <a:cubicBezTo>
                  <a:pt x="34" y="70"/>
                  <a:pt x="34" y="70"/>
                  <a:pt x="34" y="70"/>
                </a:cubicBezTo>
                <a:cubicBezTo>
                  <a:pt x="64" y="70"/>
                  <a:pt x="64" y="70"/>
                  <a:pt x="64" y="70"/>
                </a:cubicBezTo>
                <a:cubicBezTo>
                  <a:pt x="64" y="83"/>
                  <a:pt x="64" y="83"/>
                  <a:pt x="64" y="83"/>
                </a:cubicBezTo>
                <a:lnTo>
                  <a:pt x="55" y="91"/>
                </a:lnTo>
                <a:close/>
                <a:moveTo>
                  <a:pt x="33" y="159"/>
                </a:moveTo>
                <a:cubicBezTo>
                  <a:pt x="24" y="151"/>
                  <a:pt x="23" y="138"/>
                  <a:pt x="29" y="128"/>
                </a:cubicBezTo>
                <a:cubicBezTo>
                  <a:pt x="30" y="128"/>
                  <a:pt x="31" y="128"/>
                  <a:pt x="32" y="128"/>
                </a:cubicBezTo>
                <a:cubicBezTo>
                  <a:pt x="64" y="128"/>
                  <a:pt x="64" y="128"/>
                  <a:pt x="64" y="128"/>
                </a:cubicBezTo>
                <a:cubicBezTo>
                  <a:pt x="64" y="160"/>
                  <a:pt x="64" y="160"/>
                  <a:pt x="64" y="160"/>
                </a:cubicBezTo>
                <a:cubicBezTo>
                  <a:pt x="64" y="161"/>
                  <a:pt x="64" y="162"/>
                  <a:pt x="64" y="163"/>
                </a:cubicBezTo>
                <a:cubicBezTo>
                  <a:pt x="54" y="169"/>
                  <a:pt x="41" y="168"/>
                  <a:pt x="33" y="159"/>
                </a:cubicBezTo>
                <a:close/>
                <a:moveTo>
                  <a:pt x="64" y="32"/>
                </a:moveTo>
                <a:cubicBezTo>
                  <a:pt x="64" y="64"/>
                  <a:pt x="64" y="64"/>
                  <a:pt x="64" y="64"/>
                </a:cubicBezTo>
                <a:cubicBezTo>
                  <a:pt x="32" y="64"/>
                  <a:pt x="32" y="64"/>
                  <a:pt x="32" y="64"/>
                </a:cubicBezTo>
                <a:cubicBezTo>
                  <a:pt x="31" y="64"/>
                  <a:pt x="30" y="64"/>
                  <a:pt x="29" y="64"/>
                </a:cubicBezTo>
                <a:cubicBezTo>
                  <a:pt x="23" y="54"/>
                  <a:pt x="24" y="41"/>
                  <a:pt x="33" y="33"/>
                </a:cubicBezTo>
                <a:cubicBezTo>
                  <a:pt x="38" y="28"/>
                  <a:pt x="44" y="25"/>
                  <a:pt x="51" y="25"/>
                </a:cubicBezTo>
                <a:cubicBezTo>
                  <a:pt x="55" y="25"/>
                  <a:pt x="60" y="26"/>
                  <a:pt x="64" y="29"/>
                </a:cubicBezTo>
                <a:cubicBezTo>
                  <a:pt x="64" y="30"/>
                  <a:pt x="64" y="31"/>
                  <a:pt x="64" y="32"/>
                </a:cubicBezTo>
                <a:close/>
                <a:moveTo>
                  <a:pt x="96" y="6"/>
                </a:moveTo>
                <a:cubicBezTo>
                  <a:pt x="108" y="6"/>
                  <a:pt x="118" y="15"/>
                  <a:pt x="121" y="26"/>
                </a:cubicBezTo>
                <a:cubicBezTo>
                  <a:pt x="120" y="27"/>
                  <a:pt x="119" y="27"/>
                  <a:pt x="119" y="28"/>
                </a:cubicBezTo>
                <a:cubicBezTo>
                  <a:pt x="96" y="51"/>
                  <a:pt x="96" y="51"/>
                  <a:pt x="96" y="51"/>
                </a:cubicBezTo>
                <a:cubicBezTo>
                  <a:pt x="73" y="28"/>
                  <a:pt x="73" y="28"/>
                  <a:pt x="73" y="28"/>
                </a:cubicBezTo>
                <a:cubicBezTo>
                  <a:pt x="73" y="27"/>
                  <a:pt x="72" y="27"/>
                  <a:pt x="71" y="26"/>
                </a:cubicBezTo>
                <a:cubicBezTo>
                  <a:pt x="74" y="15"/>
                  <a:pt x="84" y="6"/>
                  <a:pt x="96" y="6"/>
                </a:cubicBezTo>
                <a:close/>
                <a:moveTo>
                  <a:pt x="100" y="64"/>
                </a:moveTo>
                <a:cubicBezTo>
                  <a:pt x="92" y="64"/>
                  <a:pt x="92" y="64"/>
                  <a:pt x="92" y="64"/>
                </a:cubicBezTo>
                <a:cubicBezTo>
                  <a:pt x="96" y="60"/>
                  <a:pt x="96" y="60"/>
                  <a:pt x="96" y="60"/>
                </a:cubicBezTo>
                <a:lnTo>
                  <a:pt x="100" y="64"/>
                </a:lnTo>
                <a:close/>
                <a:moveTo>
                  <a:pt x="70" y="34"/>
                </a:moveTo>
                <a:cubicBezTo>
                  <a:pt x="91" y="55"/>
                  <a:pt x="91" y="55"/>
                  <a:pt x="91" y="55"/>
                </a:cubicBezTo>
                <a:cubicBezTo>
                  <a:pt x="83" y="64"/>
                  <a:pt x="83" y="64"/>
                  <a:pt x="83" y="64"/>
                </a:cubicBezTo>
                <a:cubicBezTo>
                  <a:pt x="70" y="64"/>
                  <a:pt x="70" y="64"/>
                  <a:pt x="70" y="64"/>
                </a:cubicBezTo>
                <a:lnTo>
                  <a:pt x="70" y="34"/>
                </a:lnTo>
                <a:close/>
                <a:moveTo>
                  <a:pt x="70" y="70"/>
                </a:moveTo>
                <a:cubicBezTo>
                  <a:pt x="76" y="70"/>
                  <a:pt x="76" y="70"/>
                  <a:pt x="76" y="70"/>
                </a:cubicBezTo>
                <a:cubicBezTo>
                  <a:pt x="70" y="76"/>
                  <a:pt x="70" y="76"/>
                  <a:pt x="70" y="76"/>
                </a:cubicBezTo>
                <a:lnTo>
                  <a:pt x="70" y="70"/>
                </a:lnTo>
                <a:close/>
                <a:moveTo>
                  <a:pt x="70" y="116"/>
                </a:moveTo>
                <a:cubicBezTo>
                  <a:pt x="76" y="122"/>
                  <a:pt x="76" y="122"/>
                  <a:pt x="76" y="122"/>
                </a:cubicBezTo>
                <a:cubicBezTo>
                  <a:pt x="70" y="122"/>
                  <a:pt x="70" y="122"/>
                  <a:pt x="70" y="122"/>
                </a:cubicBezTo>
                <a:lnTo>
                  <a:pt x="70" y="116"/>
                </a:lnTo>
                <a:close/>
                <a:moveTo>
                  <a:pt x="70" y="128"/>
                </a:moveTo>
                <a:cubicBezTo>
                  <a:pt x="83" y="128"/>
                  <a:pt x="83" y="128"/>
                  <a:pt x="83" y="128"/>
                </a:cubicBezTo>
                <a:cubicBezTo>
                  <a:pt x="91" y="137"/>
                  <a:pt x="91" y="137"/>
                  <a:pt x="91" y="137"/>
                </a:cubicBezTo>
                <a:cubicBezTo>
                  <a:pt x="70" y="158"/>
                  <a:pt x="70" y="158"/>
                  <a:pt x="70" y="158"/>
                </a:cubicBezTo>
                <a:lnTo>
                  <a:pt x="70" y="128"/>
                </a:lnTo>
                <a:close/>
                <a:moveTo>
                  <a:pt x="96" y="186"/>
                </a:moveTo>
                <a:cubicBezTo>
                  <a:pt x="84" y="186"/>
                  <a:pt x="74" y="177"/>
                  <a:pt x="71" y="166"/>
                </a:cubicBezTo>
                <a:cubicBezTo>
                  <a:pt x="72" y="165"/>
                  <a:pt x="73" y="165"/>
                  <a:pt x="73" y="164"/>
                </a:cubicBezTo>
                <a:cubicBezTo>
                  <a:pt x="96" y="141"/>
                  <a:pt x="96" y="141"/>
                  <a:pt x="96" y="141"/>
                </a:cubicBezTo>
                <a:cubicBezTo>
                  <a:pt x="119" y="164"/>
                  <a:pt x="119" y="164"/>
                  <a:pt x="119" y="164"/>
                </a:cubicBezTo>
                <a:cubicBezTo>
                  <a:pt x="119" y="165"/>
                  <a:pt x="120" y="165"/>
                  <a:pt x="121" y="166"/>
                </a:cubicBezTo>
                <a:cubicBezTo>
                  <a:pt x="118" y="177"/>
                  <a:pt x="108" y="186"/>
                  <a:pt x="96" y="186"/>
                </a:cubicBezTo>
                <a:close/>
                <a:moveTo>
                  <a:pt x="92" y="128"/>
                </a:moveTo>
                <a:cubicBezTo>
                  <a:pt x="100" y="128"/>
                  <a:pt x="100" y="128"/>
                  <a:pt x="100" y="128"/>
                </a:cubicBezTo>
                <a:cubicBezTo>
                  <a:pt x="96" y="132"/>
                  <a:pt x="96" y="132"/>
                  <a:pt x="96" y="132"/>
                </a:cubicBezTo>
                <a:lnTo>
                  <a:pt x="92" y="128"/>
                </a:lnTo>
                <a:close/>
                <a:moveTo>
                  <a:pt x="122" y="158"/>
                </a:moveTo>
                <a:cubicBezTo>
                  <a:pt x="101" y="137"/>
                  <a:pt x="101" y="137"/>
                  <a:pt x="101" y="137"/>
                </a:cubicBezTo>
                <a:cubicBezTo>
                  <a:pt x="109" y="128"/>
                  <a:pt x="109" y="128"/>
                  <a:pt x="109" y="128"/>
                </a:cubicBezTo>
                <a:cubicBezTo>
                  <a:pt x="122" y="128"/>
                  <a:pt x="122" y="128"/>
                  <a:pt x="122" y="128"/>
                </a:cubicBezTo>
                <a:lnTo>
                  <a:pt x="122" y="158"/>
                </a:lnTo>
                <a:close/>
                <a:moveTo>
                  <a:pt x="122" y="122"/>
                </a:moveTo>
                <a:cubicBezTo>
                  <a:pt x="116" y="122"/>
                  <a:pt x="116" y="122"/>
                  <a:pt x="116" y="122"/>
                </a:cubicBezTo>
                <a:cubicBezTo>
                  <a:pt x="122" y="116"/>
                  <a:pt x="122" y="116"/>
                  <a:pt x="122" y="116"/>
                </a:cubicBezTo>
                <a:lnTo>
                  <a:pt x="122" y="122"/>
                </a:lnTo>
                <a:close/>
                <a:moveTo>
                  <a:pt x="122" y="107"/>
                </a:moveTo>
                <a:cubicBezTo>
                  <a:pt x="107" y="122"/>
                  <a:pt x="107" y="122"/>
                  <a:pt x="107" y="122"/>
                </a:cubicBezTo>
                <a:cubicBezTo>
                  <a:pt x="85" y="122"/>
                  <a:pt x="85" y="122"/>
                  <a:pt x="85" y="122"/>
                </a:cubicBezTo>
                <a:cubicBezTo>
                  <a:pt x="70" y="107"/>
                  <a:pt x="70" y="107"/>
                  <a:pt x="70" y="107"/>
                </a:cubicBezTo>
                <a:cubicBezTo>
                  <a:pt x="70" y="85"/>
                  <a:pt x="70" y="85"/>
                  <a:pt x="70" y="85"/>
                </a:cubicBezTo>
                <a:cubicBezTo>
                  <a:pt x="85" y="70"/>
                  <a:pt x="85" y="70"/>
                  <a:pt x="85" y="70"/>
                </a:cubicBezTo>
                <a:cubicBezTo>
                  <a:pt x="107" y="70"/>
                  <a:pt x="107" y="70"/>
                  <a:pt x="107" y="70"/>
                </a:cubicBezTo>
                <a:cubicBezTo>
                  <a:pt x="122" y="85"/>
                  <a:pt x="122" y="85"/>
                  <a:pt x="122" y="85"/>
                </a:cubicBezTo>
                <a:lnTo>
                  <a:pt x="122" y="107"/>
                </a:lnTo>
                <a:close/>
                <a:moveTo>
                  <a:pt x="122" y="76"/>
                </a:moveTo>
                <a:cubicBezTo>
                  <a:pt x="116" y="70"/>
                  <a:pt x="116" y="70"/>
                  <a:pt x="116" y="70"/>
                </a:cubicBezTo>
                <a:cubicBezTo>
                  <a:pt x="122" y="70"/>
                  <a:pt x="122" y="70"/>
                  <a:pt x="122" y="70"/>
                </a:cubicBezTo>
                <a:lnTo>
                  <a:pt x="122" y="76"/>
                </a:lnTo>
                <a:close/>
                <a:moveTo>
                  <a:pt x="122" y="64"/>
                </a:moveTo>
                <a:cubicBezTo>
                  <a:pt x="109" y="64"/>
                  <a:pt x="109" y="64"/>
                  <a:pt x="109" y="64"/>
                </a:cubicBezTo>
                <a:cubicBezTo>
                  <a:pt x="101" y="55"/>
                  <a:pt x="101" y="55"/>
                  <a:pt x="101" y="55"/>
                </a:cubicBezTo>
                <a:cubicBezTo>
                  <a:pt x="122" y="34"/>
                  <a:pt x="122" y="34"/>
                  <a:pt x="122" y="34"/>
                </a:cubicBezTo>
                <a:lnTo>
                  <a:pt x="122" y="64"/>
                </a:lnTo>
                <a:close/>
                <a:moveTo>
                  <a:pt x="141" y="25"/>
                </a:moveTo>
                <a:cubicBezTo>
                  <a:pt x="148" y="25"/>
                  <a:pt x="154" y="28"/>
                  <a:pt x="159" y="33"/>
                </a:cubicBezTo>
                <a:cubicBezTo>
                  <a:pt x="168" y="41"/>
                  <a:pt x="169" y="54"/>
                  <a:pt x="163" y="64"/>
                </a:cubicBezTo>
                <a:cubicBezTo>
                  <a:pt x="162" y="64"/>
                  <a:pt x="161" y="64"/>
                  <a:pt x="160" y="64"/>
                </a:cubicBezTo>
                <a:cubicBezTo>
                  <a:pt x="128" y="64"/>
                  <a:pt x="128" y="64"/>
                  <a:pt x="128" y="64"/>
                </a:cubicBezTo>
                <a:cubicBezTo>
                  <a:pt x="128" y="32"/>
                  <a:pt x="128" y="32"/>
                  <a:pt x="128" y="32"/>
                </a:cubicBezTo>
                <a:cubicBezTo>
                  <a:pt x="128" y="31"/>
                  <a:pt x="128" y="30"/>
                  <a:pt x="128" y="29"/>
                </a:cubicBezTo>
                <a:cubicBezTo>
                  <a:pt x="132" y="26"/>
                  <a:pt x="137" y="25"/>
                  <a:pt x="141" y="25"/>
                </a:cubicBezTo>
                <a:close/>
                <a:moveTo>
                  <a:pt x="137" y="101"/>
                </a:moveTo>
                <a:cubicBezTo>
                  <a:pt x="158" y="122"/>
                  <a:pt x="158" y="122"/>
                  <a:pt x="158" y="122"/>
                </a:cubicBezTo>
                <a:cubicBezTo>
                  <a:pt x="128" y="122"/>
                  <a:pt x="128" y="122"/>
                  <a:pt x="128" y="122"/>
                </a:cubicBezTo>
                <a:cubicBezTo>
                  <a:pt x="128" y="109"/>
                  <a:pt x="128" y="109"/>
                  <a:pt x="128" y="109"/>
                </a:cubicBezTo>
                <a:lnTo>
                  <a:pt x="137" y="101"/>
                </a:lnTo>
                <a:close/>
                <a:moveTo>
                  <a:pt x="128" y="100"/>
                </a:moveTo>
                <a:cubicBezTo>
                  <a:pt x="128" y="92"/>
                  <a:pt x="128" y="92"/>
                  <a:pt x="128" y="92"/>
                </a:cubicBezTo>
                <a:cubicBezTo>
                  <a:pt x="132" y="96"/>
                  <a:pt x="132" y="96"/>
                  <a:pt x="132" y="96"/>
                </a:cubicBezTo>
                <a:lnTo>
                  <a:pt x="128" y="100"/>
                </a:lnTo>
                <a:close/>
                <a:moveTo>
                  <a:pt x="128" y="83"/>
                </a:moveTo>
                <a:cubicBezTo>
                  <a:pt x="128" y="70"/>
                  <a:pt x="128" y="70"/>
                  <a:pt x="128" y="70"/>
                </a:cubicBezTo>
                <a:cubicBezTo>
                  <a:pt x="158" y="70"/>
                  <a:pt x="158" y="70"/>
                  <a:pt x="158" y="70"/>
                </a:cubicBezTo>
                <a:cubicBezTo>
                  <a:pt x="137" y="91"/>
                  <a:pt x="137" y="91"/>
                  <a:pt x="137" y="91"/>
                </a:cubicBezTo>
                <a:lnTo>
                  <a:pt x="128" y="83"/>
                </a:lnTo>
                <a:close/>
                <a:moveTo>
                  <a:pt x="159" y="159"/>
                </a:moveTo>
                <a:cubicBezTo>
                  <a:pt x="151" y="168"/>
                  <a:pt x="138" y="169"/>
                  <a:pt x="128" y="163"/>
                </a:cubicBezTo>
                <a:cubicBezTo>
                  <a:pt x="128" y="162"/>
                  <a:pt x="128" y="161"/>
                  <a:pt x="128" y="160"/>
                </a:cubicBezTo>
                <a:cubicBezTo>
                  <a:pt x="128" y="128"/>
                  <a:pt x="128" y="128"/>
                  <a:pt x="128" y="128"/>
                </a:cubicBezTo>
                <a:cubicBezTo>
                  <a:pt x="160" y="128"/>
                  <a:pt x="160" y="128"/>
                  <a:pt x="160" y="128"/>
                </a:cubicBezTo>
                <a:cubicBezTo>
                  <a:pt x="161" y="128"/>
                  <a:pt x="162" y="128"/>
                  <a:pt x="163" y="128"/>
                </a:cubicBezTo>
                <a:cubicBezTo>
                  <a:pt x="169" y="138"/>
                  <a:pt x="168" y="151"/>
                  <a:pt x="159" y="159"/>
                </a:cubicBezTo>
                <a:close/>
                <a:moveTo>
                  <a:pt x="166" y="121"/>
                </a:moveTo>
                <a:cubicBezTo>
                  <a:pt x="165" y="120"/>
                  <a:pt x="165" y="119"/>
                  <a:pt x="164" y="119"/>
                </a:cubicBezTo>
                <a:cubicBezTo>
                  <a:pt x="141" y="96"/>
                  <a:pt x="141" y="96"/>
                  <a:pt x="141" y="96"/>
                </a:cubicBezTo>
                <a:cubicBezTo>
                  <a:pt x="164" y="73"/>
                  <a:pt x="164" y="73"/>
                  <a:pt x="164" y="73"/>
                </a:cubicBezTo>
                <a:cubicBezTo>
                  <a:pt x="165" y="73"/>
                  <a:pt x="165" y="72"/>
                  <a:pt x="166" y="71"/>
                </a:cubicBezTo>
                <a:cubicBezTo>
                  <a:pt x="177" y="74"/>
                  <a:pt x="186" y="84"/>
                  <a:pt x="186" y="96"/>
                </a:cubicBezTo>
                <a:cubicBezTo>
                  <a:pt x="186" y="108"/>
                  <a:pt x="177" y="118"/>
                  <a:pt x="166" y="121"/>
                </a:cubicBezTo>
                <a:close/>
                <a:moveTo>
                  <a:pt x="166" y="121"/>
                </a:moveTo>
                <a:cubicBezTo>
                  <a:pt x="166" y="121"/>
                  <a:pt x="166" y="121"/>
                  <a:pt x="166" y="121"/>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Raleway" panose="020B0503030101060003" pitchFamily="34" charset="0"/>
            </a:endParaRPr>
          </a:p>
        </p:txBody>
      </p:sp>
    </p:spTree>
    <p:extLst>
      <p:ext uri="{BB962C8B-B14F-4D97-AF65-F5344CB8AC3E}">
        <p14:creationId xmlns:p14="http://schemas.microsoft.com/office/powerpoint/2010/main" val="1957344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E8110FB-0C0B-425C-968A-270CCDAB9DF0}"/>
              </a:ext>
            </a:extLst>
          </p:cNvPr>
          <p:cNvSpPr txBox="1">
            <a:spLocks/>
          </p:cNvSpPr>
          <p:nvPr/>
        </p:nvSpPr>
        <p:spPr>
          <a:xfrm>
            <a:off x="544643" y="361630"/>
            <a:ext cx="11102717" cy="657249"/>
          </a:xfrm>
          <a:prstGeom prst="rect">
            <a:avLst/>
          </a:prstGeom>
        </p:spPr>
        <p:txBody>
          <a:bodyPr>
            <a:normAutofit fontScale="97500"/>
          </a:bodyPr>
          <a:lstStyle>
            <a:lvl1pPr algn="l" defTabSz="1225450" rtl="0" eaLnBrk="1" latinLnBrk="0" hangingPunct="1">
              <a:lnSpc>
                <a:spcPct val="90000"/>
              </a:lnSpc>
              <a:spcBef>
                <a:spcPct val="0"/>
              </a:spcBef>
              <a:buNone/>
              <a:defRPr sz="3000" b="1" i="0" kern="1200" baseline="0">
                <a:solidFill>
                  <a:srgbClr val="58595A"/>
                </a:solidFill>
                <a:latin typeface="Nexa Bold" panose="02000000000000000000" pitchFamily="50" charset="0"/>
                <a:ea typeface="Arial" charset="0"/>
                <a:cs typeface="Arial" charset="0"/>
              </a:defRPr>
            </a:lvl1pPr>
          </a:lstStyle>
          <a:p>
            <a:r>
              <a:rPr lang="en-US" sz="3467" dirty="0">
                <a:solidFill>
                  <a:schemeClr val="bg2">
                    <a:lumMod val="25000"/>
                  </a:schemeClr>
                </a:solidFill>
                <a:latin typeface="Raleway" panose="020B0503030101060003" pitchFamily="34" charset="0"/>
              </a:rPr>
              <a:t>Value of holding a Micro-credential</a:t>
            </a:r>
          </a:p>
        </p:txBody>
      </p:sp>
      <p:sp>
        <p:nvSpPr>
          <p:cNvPr id="3" name="Freeform 6">
            <a:extLst>
              <a:ext uri="{FF2B5EF4-FFF2-40B4-BE49-F238E27FC236}">
                <a16:creationId xmlns:a16="http://schemas.microsoft.com/office/drawing/2014/main" id="{E6889C0C-142C-4939-8F36-40C6C03C82E4}"/>
              </a:ext>
            </a:extLst>
          </p:cNvPr>
          <p:cNvSpPr>
            <a:spLocks/>
          </p:cNvSpPr>
          <p:nvPr/>
        </p:nvSpPr>
        <p:spPr bwMode="auto">
          <a:xfrm>
            <a:off x="2116393" y="2189076"/>
            <a:ext cx="3075399" cy="692753"/>
          </a:xfrm>
          <a:custGeom>
            <a:avLst/>
            <a:gdLst/>
            <a:ahLst/>
            <a:cxnLst>
              <a:cxn ang="0">
                <a:pos x="0" y="62"/>
              </a:cxn>
              <a:cxn ang="0">
                <a:pos x="129" y="62"/>
              </a:cxn>
              <a:cxn ang="0">
                <a:pos x="220" y="34"/>
              </a:cxn>
              <a:cxn ang="0">
                <a:pos x="335" y="0"/>
              </a:cxn>
              <a:cxn ang="0">
                <a:pos x="355" y="0"/>
              </a:cxn>
              <a:cxn ang="0">
                <a:pos x="355" y="17"/>
              </a:cxn>
              <a:cxn ang="0">
                <a:pos x="335" y="17"/>
              </a:cxn>
              <a:cxn ang="0">
                <a:pos x="228" y="49"/>
              </a:cxn>
              <a:cxn ang="0">
                <a:pos x="129" y="80"/>
              </a:cxn>
              <a:cxn ang="0">
                <a:pos x="0" y="80"/>
              </a:cxn>
              <a:cxn ang="0">
                <a:pos x="0" y="62"/>
              </a:cxn>
            </a:cxnLst>
            <a:rect l="0" t="0" r="r" b="b"/>
            <a:pathLst>
              <a:path w="355" h="80">
                <a:moveTo>
                  <a:pt x="0" y="62"/>
                </a:moveTo>
                <a:cubicBezTo>
                  <a:pt x="129" y="62"/>
                  <a:pt x="129" y="62"/>
                  <a:pt x="129" y="62"/>
                </a:cubicBezTo>
                <a:cubicBezTo>
                  <a:pt x="170" y="62"/>
                  <a:pt x="195" y="48"/>
                  <a:pt x="220" y="34"/>
                </a:cubicBezTo>
                <a:cubicBezTo>
                  <a:pt x="249" y="17"/>
                  <a:pt x="279" y="0"/>
                  <a:pt x="335" y="0"/>
                </a:cubicBezTo>
                <a:cubicBezTo>
                  <a:pt x="355" y="0"/>
                  <a:pt x="355" y="0"/>
                  <a:pt x="355" y="0"/>
                </a:cubicBezTo>
                <a:cubicBezTo>
                  <a:pt x="355" y="17"/>
                  <a:pt x="355" y="17"/>
                  <a:pt x="355" y="17"/>
                </a:cubicBezTo>
                <a:cubicBezTo>
                  <a:pt x="335" y="17"/>
                  <a:pt x="335" y="17"/>
                  <a:pt x="335" y="17"/>
                </a:cubicBezTo>
                <a:cubicBezTo>
                  <a:pt x="284" y="17"/>
                  <a:pt x="256" y="33"/>
                  <a:pt x="228" y="49"/>
                </a:cubicBezTo>
                <a:cubicBezTo>
                  <a:pt x="201" y="65"/>
                  <a:pt x="175" y="80"/>
                  <a:pt x="129" y="80"/>
                </a:cubicBezTo>
                <a:cubicBezTo>
                  <a:pt x="0" y="80"/>
                  <a:pt x="0" y="80"/>
                  <a:pt x="0" y="80"/>
                </a:cubicBezTo>
                <a:cubicBezTo>
                  <a:pt x="0" y="62"/>
                  <a:pt x="0" y="62"/>
                  <a:pt x="0" y="62"/>
                </a:cubicBezTo>
                <a:close/>
              </a:path>
            </a:pathLst>
          </a:custGeom>
          <a:solidFill>
            <a:schemeClr val="accent1"/>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sp>
        <p:nvSpPr>
          <p:cNvPr id="4" name="Oval 12">
            <a:extLst>
              <a:ext uri="{FF2B5EF4-FFF2-40B4-BE49-F238E27FC236}">
                <a16:creationId xmlns:a16="http://schemas.microsoft.com/office/drawing/2014/main" id="{7A5AA925-5C32-4103-A0D4-EF0B89AC149E}"/>
              </a:ext>
            </a:extLst>
          </p:cNvPr>
          <p:cNvSpPr>
            <a:spLocks noChangeArrowheads="1"/>
          </p:cNvSpPr>
          <p:nvPr/>
        </p:nvSpPr>
        <p:spPr bwMode="auto">
          <a:xfrm>
            <a:off x="4724722" y="1843133"/>
            <a:ext cx="823932" cy="817827"/>
          </a:xfrm>
          <a:prstGeom prst="ellipse">
            <a:avLst/>
          </a:prstGeom>
          <a:solidFill>
            <a:schemeClr val="accent1"/>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sp>
        <p:nvSpPr>
          <p:cNvPr id="5" name="Freeform 8">
            <a:extLst>
              <a:ext uri="{FF2B5EF4-FFF2-40B4-BE49-F238E27FC236}">
                <a16:creationId xmlns:a16="http://schemas.microsoft.com/office/drawing/2014/main" id="{AFA4D424-95DF-4CCF-8347-80110D8A6546}"/>
              </a:ext>
            </a:extLst>
          </p:cNvPr>
          <p:cNvSpPr>
            <a:spLocks/>
          </p:cNvSpPr>
          <p:nvPr/>
        </p:nvSpPr>
        <p:spPr bwMode="auto">
          <a:xfrm>
            <a:off x="2116393" y="4853198"/>
            <a:ext cx="3075399" cy="692753"/>
          </a:xfrm>
          <a:custGeom>
            <a:avLst/>
            <a:gdLst/>
            <a:ahLst/>
            <a:cxnLst>
              <a:cxn ang="0">
                <a:pos x="0" y="0"/>
              </a:cxn>
              <a:cxn ang="0">
                <a:pos x="129" y="0"/>
              </a:cxn>
              <a:cxn ang="0">
                <a:pos x="228" y="30"/>
              </a:cxn>
              <a:cxn ang="0">
                <a:pos x="335" y="62"/>
              </a:cxn>
              <a:cxn ang="0">
                <a:pos x="355" y="62"/>
              </a:cxn>
              <a:cxn ang="0">
                <a:pos x="355" y="80"/>
              </a:cxn>
              <a:cxn ang="0">
                <a:pos x="335" y="80"/>
              </a:cxn>
              <a:cxn ang="0">
                <a:pos x="220" y="46"/>
              </a:cxn>
              <a:cxn ang="0">
                <a:pos x="129" y="17"/>
              </a:cxn>
              <a:cxn ang="0">
                <a:pos x="0" y="17"/>
              </a:cxn>
              <a:cxn ang="0">
                <a:pos x="0" y="0"/>
              </a:cxn>
            </a:cxnLst>
            <a:rect l="0" t="0" r="r" b="b"/>
            <a:pathLst>
              <a:path w="355" h="80">
                <a:moveTo>
                  <a:pt x="0" y="0"/>
                </a:moveTo>
                <a:cubicBezTo>
                  <a:pt x="129" y="0"/>
                  <a:pt x="129" y="0"/>
                  <a:pt x="129" y="0"/>
                </a:cubicBezTo>
                <a:cubicBezTo>
                  <a:pt x="175" y="0"/>
                  <a:pt x="201" y="15"/>
                  <a:pt x="228" y="30"/>
                </a:cubicBezTo>
                <a:cubicBezTo>
                  <a:pt x="256" y="46"/>
                  <a:pt x="284" y="62"/>
                  <a:pt x="335" y="62"/>
                </a:cubicBezTo>
                <a:cubicBezTo>
                  <a:pt x="355" y="62"/>
                  <a:pt x="355" y="62"/>
                  <a:pt x="355" y="62"/>
                </a:cubicBezTo>
                <a:cubicBezTo>
                  <a:pt x="355" y="80"/>
                  <a:pt x="355" y="80"/>
                  <a:pt x="355" y="80"/>
                </a:cubicBezTo>
                <a:cubicBezTo>
                  <a:pt x="335" y="80"/>
                  <a:pt x="335" y="80"/>
                  <a:pt x="335" y="80"/>
                </a:cubicBezTo>
                <a:cubicBezTo>
                  <a:pt x="279" y="80"/>
                  <a:pt x="249" y="62"/>
                  <a:pt x="220" y="46"/>
                </a:cubicBezTo>
                <a:cubicBezTo>
                  <a:pt x="195" y="31"/>
                  <a:pt x="170" y="17"/>
                  <a:pt x="129" y="17"/>
                </a:cubicBezTo>
                <a:cubicBezTo>
                  <a:pt x="0" y="17"/>
                  <a:pt x="0" y="17"/>
                  <a:pt x="0" y="17"/>
                </a:cubicBezTo>
                <a:cubicBezTo>
                  <a:pt x="0" y="0"/>
                  <a:pt x="0" y="0"/>
                  <a:pt x="0" y="0"/>
                </a:cubicBezTo>
                <a:close/>
              </a:path>
            </a:pathLst>
          </a:custGeom>
          <a:solidFill>
            <a:schemeClr val="accent4"/>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sp>
        <p:nvSpPr>
          <p:cNvPr id="6" name="Oval 14">
            <a:extLst>
              <a:ext uri="{FF2B5EF4-FFF2-40B4-BE49-F238E27FC236}">
                <a16:creationId xmlns:a16="http://schemas.microsoft.com/office/drawing/2014/main" id="{6F5CDFDA-8AEF-4098-AF64-1C940BC0C950}"/>
              </a:ext>
            </a:extLst>
          </p:cNvPr>
          <p:cNvSpPr>
            <a:spLocks noChangeArrowheads="1"/>
          </p:cNvSpPr>
          <p:nvPr/>
        </p:nvSpPr>
        <p:spPr bwMode="auto">
          <a:xfrm>
            <a:off x="4724722" y="5063136"/>
            <a:ext cx="823932" cy="823929"/>
          </a:xfrm>
          <a:prstGeom prst="ellipse">
            <a:avLst/>
          </a:prstGeom>
          <a:solidFill>
            <a:schemeClr val="accent4"/>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sp>
        <p:nvSpPr>
          <p:cNvPr id="7" name="Freeform 7">
            <a:extLst>
              <a:ext uri="{FF2B5EF4-FFF2-40B4-BE49-F238E27FC236}">
                <a16:creationId xmlns:a16="http://schemas.microsoft.com/office/drawing/2014/main" id="{28E46DAF-403E-4C26-A323-8692F71D2D59}"/>
              </a:ext>
            </a:extLst>
          </p:cNvPr>
          <p:cNvSpPr>
            <a:spLocks/>
          </p:cNvSpPr>
          <p:nvPr/>
        </p:nvSpPr>
        <p:spPr bwMode="auto">
          <a:xfrm>
            <a:off x="2116397" y="4035773"/>
            <a:ext cx="3720919" cy="440843"/>
          </a:xfrm>
          <a:custGeom>
            <a:avLst/>
            <a:gdLst/>
            <a:ahLst/>
            <a:cxnLst>
              <a:cxn ang="0">
                <a:pos x="0" y="0"/>
              </a:cxn>
              <a:cxn ang="0">
                <a:pos x="169" y="0"/>
              </a:cxn>
              <a:cxn ang="0">
                <a:pos x="250" y="18"/>
              </a:cxn>
              <a:cxn ang="0">
                <a:pos x="322" y="34"/>
              </a:cxn>
              <a:cxn ang="0">
                <a:pos x="430" y="34"/>
              </a:cxn>
              <a:cxn ang="0">
                <a:pos x="430" y="51"/>
              </a:cxn>
              <a:cxn ang="0">
                <a:pos x="322" y="51"/>
              </a:cxn>
              <a:cxn ang="0">
                <a:pos x="243" y="34"/>
              </a:cxn>
              <a:cxn ang="0">
                <a:pos x="169" y="18"/>
              </a:cxn>
              <a:cxn ang="0">
                <a:pos x="0" y="18"/>
              </a:cxn>
              <a:cxn ang="0">
                <a:pos x="0" y="0"/>
              </a:cxn>
            </a:cxnLst>
            <a:rect l="0" t="0" r="r" b="b"/>
            <a:pathLst>
              <a:path w="430" h="51">
                <a:moveTo>
                  <a:pt x="0" y="0"/>
                </a:moveTo>
                <a:cubicBezTo>
                  <a:pt x="169" y="0"/>
                  <a:pt x="169" y="0"/>
                  <a:pt x="169" y="0"/>
                </a:cubicBezTo>
                <a:cubicBezTo>
                  <a:pt x="208" y="0"/>
                  <a:pt x="229" y="9"/>
                  <a:pt x="250" y="18"/>
                </a:cubicBezTo>
                <a:cubicBezTo>
                  <a:pt x="268" y="26"/>
                  <a:pt x="287" y="34"/>
                  <a:pt x="322" y="34"/>
                </a:cubicBezTo>
                <a:cubicBezTo>
                  <a:pt x="430" y="34"/>
                  <a:pt x="430" y="34"/>
                  <a:pt x="430" y="34"/>
                </a:cubicBezTo>
                <a:cubicBezTo>
                  <a:pt x="430" y="51"/>
                  <a:pt x="430" y="51"/>
                  <a:pt x="430" y="51"/>
                </a:cubicBezTo>
                <a:cubicBezTo>
                  <a:pt x="322" y="51"/>
                  <a:pt x="322" y="51"/>
                  <a:pt x="322" y="51"/>
                </a:cubicBezTo>
                <a:cubicBezTo>
                  <a:pt x="284" y="51"/>
                  <a:pt x="263" y="43"/>
                  <a:pt x="243" y="34"/>
                </a:cubicBezTo>
                <a:cubicBezTo>
                  <a:pt x="224" y="26"/>
                  <a:pt x="205" y="18"/>
                  <a:pt x="169" y="18"/>
                </a:cubicBezTo>
                <a:cubicBezTo>
                  <a:pt x="0" y="18"/>
                  <a:pt x="0" y="18"/>
                  <a:pt x="0" y="18"/>
                </a:cubicBezTo>
                <a:cubicBezTo>
                  <a:pt x="0" y="0"/>
                  <a:pt x="0" y="0"/>
                  <a:pt x="0" y="0"/>
                </a:cubicBezTo>
                <a:close/>
              </a:path>
            </a:pathLst>
          </a:custGeom>
          <a:solidFill>
            <a:schemeClr val="accent3"/>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sp>
        <p:nvSpPr>
          <p:cNvPr id="8" name="Oval 18">
            <a:extLst>
              <a:ext uri="{FF2B5EF4-FFF2-40B4-BE49-F238E27FC236}">
                <a16:creationId xmlns:a16="http://schemas.microsoft.com/office/drawing/2014/main" id="{C4B12209-0A59-48BD-8224-9175A6670E4A}"/>
              </a:ext>
            </a:extLst>
          </p:cNvPr>
          <p:cNvSpPr>
            <a:spLocks noChangeArrowheads="1"/>
          </p:cNvSpPr>
          <p:nvPr/>
        </p:nvSpPr>
        <p:spPr bwMode="auto">
          <a:xfrm>
            <a:off x="5406978" y="3988552"/>
            <a:ext cx="823932" cy="823929"/>
          </a:xfrm>
          <a:prstGeom prst="ellipse">
            <a:avLst/>
          </a:prstGeom>
          <a:solidFill>
            <a:schemeClr val="accent3"/>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sp>
        <p:nvSpPr>
          <p:cNvPr id="9" name="Freeform 5">
            <a:extLst>
              <a:ext uri="{FF2B5EF4-FFF2-40B4-BE49-F238E27FC236}">
                <a16:creationId xmlns:a16="http://schemas.microsoft.com/office/drawing/2014/main" id="{AF85618F-633B-40CB-972A-5DB334EB2C5F}"/>
              </a:ext>
            </a:extLst>
          </p:cNvPr>
          <p:cNvSpPr>
            <a:spLocks/>
          </p:cNvSpPr>
          <p:nvPr/>
        </p:nvSpPr>
        <p:spPr bwMode="auto">
          <a:xfrm>
            <a:off x="2116397" y="3213151"/>
            <a:ext cx="3720919" cy="440843"/>
          </a:xfrm>
          <a:custGeom>
            <a:avLst/>
            <a:gdLst/>
            <a:ahLst/>
            <a:cxnLst>
              <a:cxn ang="0">
                <a:pos x="0" y="34"/>
              </a:cxn>
              <a:cxn ang="0">
                <a:pos x="169" y="34"/>
              </a:cxn>
              <a:cxn ang="0">
                <a:pos x="243" y="17"/>
              </a:cxn>
              <a:cxn ang="0">
                <a:pos x="322" y="0"/>
              </a:cxn>
              <a:cxn ang="0">
                <a:pos x="430" y="0"/>
              </a:cxn>
              <a:cxn ang="0">
                <a:pos x="430" y="17"/>
              </a:cxn>
              <a:cxn ang="0">
                <a:pos x="322" y="17"/>
              </a:cxn>
              <a:cxn ang="0">
                <a:pos x="250" y="33"/>
              </a:cxn>
              <a:cxn ang="0">
                <a:pos x="169" y="51"/>
              </a:cxn>
              <a:cxn ang="0">
                <a:pos x="0" y="51"/>
              </a:cxn>
              <a:cxn ang="0">
                <a:pos x="0" y="34"/>
              </a:cxn>
            </a:cxnLst>
            <a:rect l="0" t="0" r="r" b="b"/>
            <a:pathLst>
              <a:path w="430" h="51">
                <a:moveTo>
                  <a:pt x="0" y="34"/>
                </a:moveTo>
                <a:cubicBezTo>
                  <a:pt x="169" y="34"/>
                  <a:pt x="169" y="34"/>
                  <a:pt x="169" y="34"/>
                </a:cubicBezTo>
                <a:cubicBezTo>
                  <a:pt x="205" y="34"/>
                  <a:pt x="224" y="26"/>
                  <a:pt x="243" y="17"/>
                </a:cubicBezTo>
                <a:cubicBezTo>
                  <a:pt x="263" y="9"/>
                  <a:pt x="284" y="0"/>
                  <a:pt x="322" y="0"/>
                </a:cubicBezTo>
                <a:cubicBezTo>
                  <a:pt x="430" y="0"/>
                  <a:pt x="430" y="0"/>
                  <a:pt x="430" y="0"/>
                </a:cubicBezTo>
                <a:cubicBezTo>
                  <a:pt x="430" y="17"/>
                  <a:pt x="430" y="17"/>
                  <a:pt x="430" y="17"/>
                </a:cubicBezTo>
                <a:cubicBezTo>
                  <a:pt x="322" y="17"/>
                  <a:pt x="322" y="17"/>
                  <a:pt x="322" y="17"/>
                </a:cubicBezTo>
                <a:cubicBezTo>
                  <a:pt x="287" y="17"/>
                  <a:pt x="268" y="25"/>
                  <a:pt x="250" y="33"/>
                </a:cubicBezTo>
                <a:cubicBezTo>
                  <a:pt x="229" y="42"/>
                  <a:pt x="208" y="51"/>
                  <a:pt x="169" y="51"/>
                </a:cubicBezTo>
                <a:cubicBezTo>
                  <a:pt x="0" y="51"/>
                  <a:pt x="0" y="51"/>
                  <a:pt x="0" y="51"/>
                </a:cubicBezTo>
                <a:cubicBezTo>
                  <a:pt x="0" y="34"/>
                  <a:pt x="0" y="34"/>
                  <a:pt x="0" y="34"/>
                </a:cubicBezTo>
                <a:close/>
              </a:path>
            </a:pathLst>
          </a:custGeom>
          <a:solidFill>
            <a:schemeClr val="accent2"/>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sp>
        <p:nvSpPr>
          <p:cNvPr id="10" name="Oval 16">
            <a:extLst>
              <a:ext uri="{FF2B5EF4-FFF2-40B4-BE49-F238E27FC236}">
                <a16:creationId xmlns:a16="http://schemas.microsoft.com/office/drawing/2014/main" id="{C6DB2A0C-147E-4C0A-AD66-628F178FEC71}"/>
              </a:ext>
            </a:extLst>
          </p:cNvPr>
          <p:cNvSpPr>
            <a:spLocks noChangeArrowheads="1"/>
          </p:cNvSpPr>
          <p:nvPr/>
        </p:nvSpPr>
        <p:spPr bwMode="auto">
          <a:xfrm>
            <a:off x="5406978" y="2876853"/>
            <a:ext cx="823932" cy="830031"/>
          </a:xfrm>
          <a:prstGeom prst="ellipse">
            <a:avLst/>
          </a:prstGeom>
          <a:solidFill>
            <a:schemeClr val="accent2"/>
          </a:solidFill>
          <a:ln w="9525">
            <a:noFill/>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sp>
        <p:nvSpPr>
          <p:cNvPr id="11" name="TextBox 10">
            <a:extLst>
              <a:ext uri="{FF2B5EF4-FFF2-40B4-BE49-F238E27FC236}">
                <a16:creationId xmlns:a16="http://schemas.microsoft.com/office/drawing/2014/main" id="{4206E932-05FC-477A-BBA4-C35D0718C93F}"/>
              </a:ext>
            </a:extLst>
          </p:cNvPr>
          <p:cNvSpPr txBox="1"/>
          <p:nvPr/>
        </p:nvSpPr>
        <p:spPr>
          <a:xfrm flipH="1">
            <a:off x="6377915" y="2868688"/>
            <a:ext cx="5201263" cy="734368"/>
          </a:xfrm>
          <a:prstGeom prst="rect">
            <a:avLst/>
          </a:prstGeom>
          <a:noFill/>
          <a:ln>
            <a:noFill/>
          </a:ln>
        </p:spPr>
        <p:txBody>
          <a:bodyPr wrap="square" lIns="0" tIns="0" rIns="0" bIns="0" rtlCol="0" anchor="ctr">
            <a:spAutoFit/>
          </a:bodyPr>
          <a:lstStyle/>
          <a:p>
            <a:pPr>
              <a:lnSpc>
                <a:spcPct val="150000"/>
              </a:lnSpc>
            </a:pPr>
            <a:r>
              <a:rPr lang="en-US" sz="1333" b="1" dirty="0">
                <a:solidFill>
                  <a:schemeClr val="accent2"/>
                </a:solidFill>
                <a:latin typeface="Raleway" panose="020B0503030101060003" pitchFamily="34" charset="0"/>
                <a:ea typeface="Source Sans Pro" panose="020B0503030403020204" pitchFamily="34" charset="0"/>
              </a:rPr>
              <a:t>Raised Employability </a:t>
            </a:r>
          </a:p>
          <a:p>
            <a:pPr>
              <a:lnSpc>
                <a:spcPts val="1733"/>
              </a:lnSpc>
            </a:pPr>
            <a:r>
              <a:rPr lang="en-US" sz="1333" dirty="0">
                <a:latin typeface="Raleway" panose="020B0503030101060003" pitchFamily="34" charset="0"/>
                <a:ea typeface="Source Sans Pro" panose="020B0503030403020204" pitchFamily="34" charset="0"/>
              </a:rPr>
              <a:t>Employers can better see what you can do, find you and match you to needs</a:t>
            </a:r>
            <a:r>
              <a:rPr lang="en-US" sz="1327" dirty="0">
                <a:solidFill>
                  <a:schemeClr val="bg1">
                    <a:lumMod val="50000"/>
                  </a:schemeClr>
                </a:solidFill>
                <a:latin typeface="Raleway" panose="020B0503030101060003" pitchFamily="34" charset="0"/>
                <a:ea typeface="Source Sans Pro" panose="020B0503030403020204" pitchFamily="34" charset="0"/>
              </a:rPr>
              <a:t>.</a:t>
            </a:r>
          </a:p>
        </p:txBody>
      </p:sp>
      <p:sp>
        <p:nvSpPr>
          <p:cNvPr id="12" name="TextBox 11">
            <a:extLst>
              <a:ext uri="{FF2B5EF4-FFF2-40B4-BE49-F238E27FC236}">
                <a16:creationId xmlns:a16="http://schemas.microsoft.com/office/drawing/2014/main" id="{8086A720-9E5B-4870-B5E6-CBCC4CDDE4D7}"/>
              </a:ext>
            </a:extLst>
          </p:cNvPr>
          <p:cNvSpPr txBox="1"/>
          <p:nvPr/>
        </p:nvSpPr>
        <p:spPr>
          <a:xfrm flipH="1">
            <a:off x="6421709" y="3873116"/>
            <a:ext cx="5282263" cy="948145"/>
          </a:xfrm>
          <a:prstGeom prst="rect">
            <a:avLst/>
          </a:prstGeom>
          <a:noFill/>
          <a:ln>
            <a:noFill/>
          </a:ln>
        </p:spPr>
        <p:txBody>
          <a:bodyPr wrap="square" lIns="0" tIns="0" rIns="0" bIns="0" rtlCol="0" anchor="ctr">
            <a:spAutoFit/>
          </a:bodyPr>
          <a:lstStyle/>
          <a:p>
            <a:pPr>
              <a:lnSpc>
                <a:spcPct val="150000"/>
              </a:lnSpc>
            </a:pPr>
            <a:r>
              <a:rPr lang="en-US" sz="1333" b="1" dirty="0">
                <a:solidFill>
                  <a:schemeClr val="accent3"/>
                </a:solidFill>
                <a:latin typeface="Raleway" panose="020B0503030101060003" pitchFamily="34" charset="0"/>
                <a:ea typeface="Source Sans Pro" panose="020B0503030403020204" pitchFamily="34" charset="0"/>
              </a:rPr>
              <a:t>Globally Portable</a:t>
            </a:r>
          </a:p>
          <a:p>
            <a:pPr>
              <a:lnSpc>
                <a:spcPts val="1733"/>
              </a:lnSpc>
            </a:pPr>
            <a:r>
              <a:rPr lang="en-US" sz="1333" dirty="0">
                <a:latin typeface="Raleway" panose="020B0503030101060003" pitchFamily="34" charset="0"/>
                <a:ea typeface="Source Sans Pro" panose="020B0503030403020204" pitchFamily="34" charset="0"/>
              </a:rPr>
              <a:t>Standards of capability are set and no matter how you get there, where you are validate to the standard and the standard links to global.</a:t>
            </a:r>
          </a:p>
        </p:txBody>
      </p:sp>
      <p:sp>
        <p:nvSpPr>
          <p:cNvPr id="13" name="TextBox 12">
            <a:extLst>
              <a:ext uri="{FF2B5EF4-FFF2-40B4-BE49-F238E27FC236}">
                <a16:creationId xmlns:a16="http://schemas.microsoft.com/office/drawing/2014/main" id="{B046A302-0E32-45AB-AEC3-FF29A4B5E391}"/>
              </a:ext>
            </a:extLst>
          </p:cNvPr>
          <p:cNvSpPr txBox="1"/>
          <p:nvPr/>
        </p:nvSpPr>
        <p:spPr>
          <a:xfrm flipH="1">
            <a:off x="5639486" y="1679275"/>
            <a:ext cx="6007871" cy="952377"/>
          </a:xfrm>
          <a:prstGeom prst="rect">
            <a:avLst/>
          </a:prstGeom>
          <a:noFill/>
          <a:ln>
            <a:noFill/>
          </a:ln>
        </p:spPr>
        <p:txBody>
          <a:bodyPr wrap="square" lIns="0" tIns="0" rIns="0" bIns="0" rtlCol="0" anchor="ctr">
            <a:spAutoFit/>
          </a:bodyPr>
          <a:lstStyle/>
          <a:p>
            <a:pPr>
              <a:lnSpc>
                <a:spcPct val="150000"/>
              </a:lnSpc>
            </a:pPr>
            <a:r>
              <a:rPr lang="en-US" sz="1333" b="1" dirty="0">
                <a:solidFill>
                  <a:schemeClr val="accent1"/>
                </a:solidFill>
                <a:latin typeface="Raleway" panose="020B0503030101060003" pitchFamily="34" charset="0"/>
                <a:ea typeface="Source Sans Pro" panose="020B0503030403020204" pitchFamily="34" charset="0"/>
              </a:rPr>
              <a:t>Future-proof-Unlock your potential</a:t>
            </a:r>
          </a:p>
          <a:p>
            <a:pPr>
              <a:lnSpc>
                <a:spcPts val="1733"/>
              </a:lnSpc>
            </a:pPr>
            <a:r>
              <a:rPr lang="en-US" sz="1333" dirty="0">
                <a:latin typeface="Raleway" panose="020B0503030101060003" pitchFamily="34" charset="0"/>
                <a:ea typeface="Source Sans Pro" panose="020B0503030403020204" pitchFamily="34" charset="0"/>
              </a:rPr>
              <a:t>Can rapidly recognise skills, experience or courses you have done that target capabilities that are in demand in the future. They raise your potential and enhance talent. </a:t>
            </a:r>
          </a:p>
        </p:txBody>
      </p:sp>
      <p:sp>
        <p:nvSpPr>
          <p:cNvPr id="14" name="TextBox 13">
            <a:extLst>
              <a:ext uri="{FF2B5EF4-FFF2-40B4-BE49-F238E27FC236}">
                <a16:creationId xmlns:a16="http://schemas.microsoft.com/office/drawing/2014/main" id="{29142177-7DC7-4A79-A852-2F2B950EADFC}"/>
              </a:ext>
            </a:extLst>
          </p:cNvPr>
          <p:cNvSpPr txBox="1"/>
          <p:nvPr/>
        </p:nvSpPr>
        <p:spPr>
          <a:xfrm flipH="1">
            <a:off x="5682046" y="5092822"/>
            <a:ext cx="5201263" cy="858440"/>
          </a:xfrm>
          <a:prstGeom prst="rect">
            <a:avLst/>
          </a:prstGeom>
          <a:noFill/>
          <a:ln>
            <a:solidFill>
              <a:schemeClr val="bg1"/>
            </a:solidFill>
          </a:ln>
        </p:spPr>
        <p:txBody>
          <a:bodyPr wrap="square" lIns="0" tIns="0" rIns="0" bIns="0" rtlCol="0" anchor="ctr">
            <a:spAutoFit/>
          </a:bodyPr>
          <a:lstStyle/>
          <a:p>
            <a:pPr>
              <a:lnSpc>
                <a:spcPts val="1733"/>
              </a:lnSpc>
            </a:pPr>
            <a:r>
              <a:rPr lang="en-US" sz="1333" b="1" dirty="0">
                <a:solidFill>
                  <a:schemeClr val="accent4"/>
                </a:solidFill>
                <a:latin typeface="Raleway" panose="020B0503030101060003" pitchFamily="34" charset="0"/>
                <a:ea typeface="Source Sans Pro" panose="020B0503030403020204" pitchFamily="34" charset="0"/>
              </a:rPr>
              <a:t>Recognition: Professional and academic status</a:t>
            </a:r>
          </a:p>
          <a:p>
            <a:pPr>
              <a:lnSpc>
                <a:spcPts val="1733"/>
              </a:lnSpc>
            </a:pPr>
            <a:r>
              <a:rPr lang="en-US" sz="1333" dirty="0">
                <a:latin typeface="Raleway" panose="020B0503030101060003" pitchFamily="34" charset="0"/>
                <a:ea typeface="Source Sans Pro" panose="020B0503030403020204" pitchFamily="34" charset="0"/>
              </a:rPr>
              <a:t>Micro-credentials will confirm your professional status, credit towards or open qualifications, and allow other to verify your achievements. </a:t>
            </a:r>
          </a:p>
        </p:txBody>
      </p:sp>
      <p:grpSp>
        <p:nvGrpSpPr>
          <p:cNvPr id="15" name="Group 183">
            <a:extLst>
              <a:ext uri="{FF2B5EF4-FFF2-40B4-BE49-F238E27FC236}">
                <a16:creationId xmlns:a16="http://schemas.microsoft.com/office/drawing/2014/main" id="{4F63B6DE-A700-49FF-BA56-82CB22C223EC}"/>
              </a:ext>
            </a:extLst>
          </p:cNvPr>
          <p:cNvGrpSpPr>
            <a:grpSpLocks noChangeAspect="1"/>
          </p:cNvGrpSpPr>
          <p:nvPr/>
        </p:nvGrpSpPr>
        <p:grpSpPr bwMode="auto">
          <a:xfrm>
            <a:off x="5606604" y="4189935"/>
            <a:ext cx="424681" cy="421160"/>
            <a:chOff x="3506" y="2872"/>
            <a:chExt cx="483" cy="479"/>
          </a:xfrm>
          <a:solidFill>
            <a:schemeClr val="bg1"/>
          </a:solidFill>
        </p:grpSpPr>
        <p:sp>
          <p:nvSpPr>
            <p:cNvPr id="16" name="Freeform 185">
              <a:extLst>
                <a:ext uri="{FF2B5EF4-FFF2-40B4-BE49-F238E27FC236}">
                  <a16:creationId xmlns:a16="http://schemas.microsoft.com/office/drawing/2014/main" id="{D84E1C62-9D7B-45C0-AA24-F2AD92BEC00C}"/>
                </a:ext>
              </a:extLst>
            </p:cNvPr>
            <p:cNvSpPr>
              <a:spLocks/>
            </p:cNvSpPr>
            <p:nvPr/>
          </p:nvSpPr>
          <p:spPr bwMode="auto">
            <a:xfrm>
              <a:off x="3723" y="2920"/>
              <a:ext cx="266" cy="424"/>
            </a:xfrm>
            <a:custGeom>
              <a:avLst/>
              <a:gdLst>
                <a:gd name="T0" fmla="*/ 702 w 1862"/>
                <a:gd name="T1" fmla="*/ 31 h 2969"/>
                <a:gd name="T2" fmla="*/ 878 w 1862"/>
                <a:gd name="T3" fmla="*/ 257 h 2969"/>
                <a:gd name="T4" fmla="*/ 1125 w 1862"/>
                <a:gd name="T5" fmla="*/ 549 h 2969"/>
                <a:gd name="T6" fmla="*/ 1255 w 1862"/>
                <a:gd name="T7" fmla="*/ 446 h 2969"/>
                <a:gd name="T8" fmla="*/ 1576 w 1862"/>
                <a:gd name="T9" fmla="*/ 406 h 2969"/>
                <a:gd name="T10" fmla="*/ 1675 w 1862"/>
                <a:gd name="T11" fmla="*/ 573 h 2969"/>
                <a:gd name="T12" fmla="*/ 1755 w 1862"/>
                <a:gd name="T13" fmla="*/ 751 h 2969"/>
                <a:gd name="T14" fmla="*/ 1814 w 1862"/>
                <a:gd name="T15" fmla="*/ 939 h 2969"/>
                <a:gd name="T16" fmla="*/ 1850 w 1862"/>
                <a:gd name="T17" fmla="*/ 1135 h 2969"/>
                <a:gd name="T18" fmla="*/ 1862 w 1862"/>
                <a:gd name="T19" fmla="*/ 1340 h 2969"/>
                <a:gd name="T20" fmla="*/ 1849 w 1862"/>
                <a:gd name="T21" fmla="*/ 1552 h 2969"/>
                <a:gd name="T22" fmla="*/ 1810 w 1862"/>
                <a:gd name="T23" fmla="*/ 1756 h 2969"/>
                <a:gd name="T24" fmla="*/ 1746 w 1862"/>
                <a:gd name="T25" fmla="*/ 1950 h 2969"/>
                <a:gd name="T26" fmla="*/ 1661 w 1862"/>
                <a:gd name="T27" fmla="*/ 2134 h 2969"/>
                <a:gd name="T28" fmla="*/ 1555 w 1862"/>
                <a:gd name="T29" fmla="*/ 2304 h 2969"/>
                <a:gd name="T30" fmla="*/ 1428 w 1862"/>
                <a:gd name="T31" fmla="*/ 2461 h 2969"/>
                <a:gd name="T32" fmla="*/ 1285 w 1862"/>
                <a:gd name="T33" fmla="*/ 2600 h 2969"/>
                <a:gd name="T34" fmla="*/ 1125 w 1862"/>
                <a:gd name="T35" fmla="*/ 2723 h 2969"/>
                <a:gd name="T36" fmla="*/ 952 w 1862"/>
                <a:gd name="T37" fmla="*/ 2827 h 2969"/>
                <a:gd name="T38" fmla="*/ 765 w 1862"/>
                <a:gd name="T39" fmla="*/ 2908 h 2969"/>
                <a:gd name="T40" fmla="*/ 568 w 1862"/>
                <a:gd name="T41" fmla="*/ 2969 h 2969"/>
                <a:gd name="T42" fmla="*/ 889 w 1862"/>
                <a:gd name="T43" fmla="*/ 2665 h 2969"/>
                <a:gd name="T44" fmla="*/ 1166 w 1862"/>
                <a:gd name="T45" fmla="*/ 2367 h 2969"/>
                <a:gd name="T46" fmla="*/ 1062 w 1862"/>
                <a:gd name="T47" fmla="*/ 1836 h 2969"/>
                <a:gd name="T48" fmla="*/ 820 w 1862"/>
                <a:gd name="T49" fmla="*/ 1653 h 2969"/>
                <a:gd name="T50" fmla="*/ 485 w 1862"/>
                <a:gd name="T51" fmla="*/ 1581 h 2969"/>
                <a:gd name="T52" fmla="*/ 266 w 1862"/>
                <a:gd name="T53" fmla="*/ 1527 h 2969"/>
                <a:gd name="T54" fmla="*/ 191 w 1862"/>
                <a:gd name="T55" fmla="*/ 1379 h 2969"/>
                <a:gd name="T56" fmla="*/ 32 w 1862"/>
                <a:gd name="T57" fmla="*/ 1448 h 2969"/>
                <a:gd name="T58" fmla="*/ 131 w 1862"/>
                <a:gd name="T59" fmla="*/ 1249 h 2969"/>
                <a:gd name="T60" fmla="*/ 339 w 1862"/>
                <a:gd name="T61" fmla="*/ 1310 h 2969"/>
                <a:gd name="T62" fmla="*/ 568 w 1862"/>
                <a:gd name="T63" fmla="*/ 964 h 2969"/>
                <a:gd name="T64" fmla="*/ 1011 w 1862"/>
                <a:gd name="T65" fmla="*/ 844 h 2969"/>
                <a:gd name="T66" fmla="*/ 823 w 1862"/>
                <a:gd name="T67" fmla="*/ 562 h 2969"/>
                <a:gd name="T68" fmla="*/ 636 w 1862"/>
                <a:gd name="T69" fmla="*/ 411 h 2969"/>
                <a:gd name="T70" fmla="*/ 419 w 1862"/>
                <a:gd name="T71" fmla="*/ 350 h 2969"/>
                <a:gd name="T72" fmla="*/ 207 w 1862"/>
                <a:gd name="T73" fmla="*/ 491 h 2969"/>
                <a:gd name="T74" fmla="*/ 332 w 1862"/>
                <a:gd name="T75" fmla="*/ 350 h 2969"/>
                <a:gd name="T76" fmla="*/ 515 w 1862"/>
                <a:gd name="T77" fmla="*/ 209 h 2969"/>
                <a:gd name="T78" fmla="*/ 616 w 1862"/>
                <a:gd name="T79" fmla="*/ 336 h 2969"/>
                <a:gd name="T80" fmla="*/ 771 w 1862"/>
                <a:gd name="T81" fmla="*/ 312 h 2969"/>
                <a:gd name="T82" fmla="*/ 539 w 1862"/>
                <a:gd name="T83" fmla="*/ 73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2" h="2969">
                  <a:moveTo>
                    <a:pt x="543" y="0"/>
                  </a:moveTo>
                  <a:lnTo>
                    <a:pt x="702" y="31"/>
                  </a:lnTo>
                  <a:lnTo>
                    <a:pt x="836" y="151"/>
                  </a:lnTo>
                  <a:lnTo>
                    <a:pt x="878" y="257"/>
                  </a:lnTo>
                  <a:lnTo>
                    <a:pt x="910" y="357"/>
                  </a:lnTo>
                  <a:lnTo>
                    <a:pt x="1125" y="549"/>
                  </a:lnTo>
                  <a:lnTo>
                    <a:pt x="1180" y="566"/>
                  </a:lnTo>
                  <a:lnTo>
                    <a:pt x="1255" y="446"/>
                  </a:lnTo>
                  <a:lnTo>
                    <a:pt x="1525" y="422"/>
                  </a:lnTo>
                  <a:lnTo>
                    <a:pt x="1576" y="406"/>
                  </a:lnTo>
                  <a:lnTo>
                    <a:pt x="1627" y="488"/>
                  </a:lnTo>
                  <a:lnTo>
                    <a:pt x="1675" y="573"/>
                  </a:lnTo>
                  <a:lnTo>
                    <a:pt x="1718" y="660"/>
                  </a:lnTo>
                  <a:lnTo>
                    <a:pt x="1755" y="751"/>
                  </a:lnTo>
                  <a:lnTo>
                    <a:pt x="1787" y="844"/>
                  </a:lnTo>
                  <a:lnTo>
                    <a:pt x="1814" y="939"/>
                  </a:lnTo>
                  <a:lnTo>
                    <a:pt x="1835" y="1036"/>
                  </a:lnTo>
                  <a:lnTo>
                    <a:pt x="1850" y="1135"/>
                  </a:lnTo>
                  <a:lnTo>
                    <a:pt x="1860" y="1237"/>
                  </a:lnTo>
                  <a:lnTo>
                    <a:pt x="1862" y="1340"/>
                  </a:lnTo>
                  <a:lnTo>
                    <a:pt x="1859" y="1447"/>
                  </a:lnTo>
                  <a:lnTo>
                    <a:pt x="1849" y="1552"/>
                  </a:lnTo>
                  <a:lnTo>
                    <a:pt x="1832" y="1655"/>
                  </a:lnTo>
                  <a:lnTo>
                    <a:pt x="1810" y="1756"/>
                  </a:lnTo>
                  <a:lnTo>
                    <a:pt x="1782" y="1854"/>
                  </a:lnTo>
                  <a:lnTo>
                    <a:pt x="1746" y="1950"/>
                  </a:lnTo>
                  <a:lnTo>
                    <a:pt x="1707" y="2043"/>
                  </a:lnTo>
                  <a:lnTo>
                    <a:pt x="1661" y="2134"/>
                  </a:lnTo>
                  <a:lnTo>
                    <a:pt x="1610" y="2220"/>
                  </a:lnTo>
                  <a:lnTo>
                    <a:pt x="1555" y="2304"/>
                  </a:lnTo>
                  <a:lnTo>
                    <a:pt x="1493" y="2384"/>
                  </a:lnTo>
                  <a:lnTo>
                    <a:pt x="1428" y="2461"/>
                  </a:lnTo>
                  <a:lnTo>
                    <a:pt x="1359" y="2533"/>
                  </a:lnTo>
                  <a:lnTo>
                    <a:pt x="1285" y="2600"/>
                  </a:lnTo>
                  <a:lnTo>
                    <a:pt x="1207" y="2664"/>
                  </a:lnTo>
                  <a:lnTo>
                    <a:pt x="1125" y="2723"/>
                  </a:lnTo>
                  <a:lnTo>
                    <a:pt x="1040" y="2777"/>
                  </a:lnTo>
                  <a:lnTo>
                    <a:pt x="952" y="2827"/>
                  </a:lnTo>
                  <a:lnTo>
                    <a:pt x="860" y="2870"/>
                  </a:lnTo>
                  <a:lnTo>
                    <a:pt x="765" y="2908"/>
                  </a:lnTo>
                  <a:lnTo>
                    <a:pt x="668" y="2942"/>
                  </a:lnTo>
                  <a:lnTo>
                    <a:pt x="568" y="2969"/>
                  </a:lnTo>
                  <a:lnTo>
                    <a:pt x="599" y="2858"/>
                  </a:lnTo>
                  <a:lnTo>
                    <a:pt x="889" y="2665"/>
                  </a:lnTo>
                  <a:lnTo>
                    <a:pt x="965" y="2459"/>
                  </a:lnTo>
                  <a:lnTo>
                    <a:pt x="1166" y="2367"/>
                  </a:lnTo>
                  <a:lnTo>
                    <a:pt x="1356" y="2007"/>
                  </a:lnTo>
                  <a:lnTo>
                    <a:pt x="1062" y="1836"/>
                  </a:lnTo>
                  <a:lnTo>
                    <a:pt x="910" y="1664"/>
                  </a:lnTo>
                  <a:lnTo>
                    <a:pt x="820" y="1653"/>
                  </a:lnTo>
                  <a:lnTo>
                    <a:pt x="640" y="1605"/>
                  </a:lnTo>
                  <a:lnTo>
                    <a:pt x="485" y="1581"/>
                  </a:lnTo>
                  <a:lnTo>
                    <a:pt x="350" y="1619"/>
                  </a:lnTo>
                  <a:lnTo>
                    <a:pt x="266" y="1527"/>
                  </a:lnTo>
                  <a:lnTo>
                    <a:pt x="183" y="1503"/>
                  </a:lnTo>
                  <a:lnTo>
                    <a:pt x="191" y="1379"/>
                  </a:lnTo>
                  <a:lnTo>
                    <a:pt x="91" y="1382"/>
                  </a:lnTo>
                  <a:lnTo>
                    <a:pt x="32" y="1448"/>
                  </a:lnTo>
                  <a:lnTo>
                    <a:pt x="0" y="1310"/>
                  </a:lnTo>
                  <a:lnTo>
                    <a:pt x="131" y="1249"/>
                  </a:lnTo>
                  <a:lnTo>
                    <a:pt x="266" y="1310"/>
                  </a:lnTo>
                  <a:lnTo>
                    <a:pt x="339" y="1310"/>
                  </a:lnTo>
                  <a:lnTo>
                    <a:pt x="365" y="1204"/>
                  </a:lnTo>
                  <a:lnTo>
                    <a:pt x="568" y="964"/>
                  </a:lnTo>
                  <a:lnTo>
                    <a:pt x="847" y="823"/>
                  </a:lnTo>
                  <a:lnTo>
                    <a:pt x="1011" y="844"/>
                  </a:lnTo>
                  <a:lnTo>
                    <a:pt x="1025" y="765"/>
                  </a:lnTo>
                  <a:lnTo>
                    <a:pt x="823" y="562"/>
                  </a:lnTo>
                  <a:lnTo>
                    <a:pt x="747" y="411"/>
                  </a:lnTo>
                  <a:lnTo>
                    <a:pt x="636" y="411"/>
                  </a:lnTo>
                  <a:lnTo>
                    <a:pt x="568" y="372"/>
                  </a:lnTo>
                  <a:lnTo>
                    <a:pt x="419" y="350"/>
                  </a:lnTo>
                  <a:lnTo>
                    <a:pt x="388" y="526"/>
                  </a:lnTo>
                  <a:lnTo>
                    <a:pt x="207" y="491"/>
                  </a:lnTo>
                  <a:lnTo>
                    <a:pt x="193" y="381"/>
                  </a:lnTo>
                  <a:lnTo>
                    <a:pt x="332" y="350"/>
                  </a:lnTo>
                  <a:lnTo>
                    <a:pt x="378" y="153"/>
                  </a:lnTo>
                  <a:lnTo>
                    <a:pt x="515" y="209"/>
                  </a:lnTo>
                  <a:lnTo>
                    <a:pt x="511" y="293"/>
                  </a:lnTo>
                  <a:lnTo>
                    <a:pt x="616" y="336"/>
                  </a:lnTo>
                  <a:lnTo>
                    <a:pt x="686" y="357"/>
                  </a:lnTo>
                  <a:lnTo>
                    <a:pt x="771" y="312"/>
                  </a:lnTo>
                  <a:lnTo>
                    <a:pt x="695" y="223"/>
                  </a:lnTo>
                  <a:lnTo>
                    <a:pt x="539" y="73"/>
                  </a:lnTo>
                  <a:lnTo>
                    <a:pt x="543" y="0"/>
                  </a:lnTo>
                  <a:close/>
                </a:path>
              </a:pathLst>
            </a:custGeom>
            <a:grpFill/>
            <a:ln w="0">
              <a:noFill/>
              <a:prstDash val="solid"/>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sp>
          <p:nvSpPr>
            <p:cNvPr id="17" name="Freeform 186">
              <a:extLst>
                <a:ext uri="{FF2B5EF4-FFF2-40B4-BE49-F238E27FC236}">
                  <a16:creationId xmlns:a16="http://schemas.microsoft.com/office/drawing/2014/main" id="{4FBC6021-1144-4E5E-A574-0E5FE5E18421}"/>
                </a:ext>
              </a:extLst>
            </p:cNvPr>
            <p:cNvSpPr>
              <a:spLocks/>
            </p:cNvSpPr>
            <p:nvPr/>
          </p:nvSpPr>
          <p:spPr bwMode="auto">
            <a:xfrm>
              <a:off x="3506" y="2987"/>
              <a:ext cx="280" cy="364"/>
            </a:xfrm>
            <a:custGeom>
              <a:avLst/>
              <a:gdLst>
                <a:gd name="T0" fmla="*/ 232 w 1964"/>
                <a:gd name="T1" fmla="*/ 95 h 2551"/>
                <a:gd name="T2" fmla="*/ 518 w 1964"/>
                <a:gd name="T3" fmla="*/ 157 h 2551"/>
                <a:gd name="T4" fmla="*/ 978 w 1964"/>
                <a:gd name="T5" fmla="*/ 394 h 2551"/>
                <a:gd name="T6" fmla="*/ 1221 w 1964"/>
                <a:gd name="T7" fmla="*/ 987 h 2551"/>
                <a:gd name="T8" fmla="*/ 1261 w 1964"/>
                <a:gd name="T9" fmla="*/ 873 h 2551"/>
                <a:gd name="T10" fmla="*/ 1636 w 1964"/>
                <a:gd name="T11" fmla="*/ 1129 h 2551"/>
                <a:gd name="T12" fmla="*/ 1876 w 1964"/>
                <a:gd name="T13" fmla="*/ 1289 h 2551"/>
                <a:gd name="T14" fmla="*/ 1886 w 1964"/>
                <a:gd name="T15" fmla="*/ 1749 h 2551"/>
                <a:gd name="T16" fmla="*/ 1889 w 1964"/>
                <a:gd name="T17" fmla="*/ 1761 h 2551"/>
                <a:gd name="T18" fmla="*/ 1898 w 1964"/>
                <a:gd name="T19" fmla="*/ 1790 h 2551"/>
                <a:gd name="T20" fmla="*/ 1911 w 1964"/>
                <a:gd name="T21" fmla="*/ 1832 h 2551"/>
                <a:gd name="T22" fmla="*/ 1926 w 1964"/>
                <a:gd name="T23" fmla="*/ 1881 h 2551"/>
                <a:gd name="T24" fmla="*/ 1939 w 1964"/>
                <a:gd name="T25" fmla="*/ 1930 h 2551"/>
                <a:gd name="T26" fmla="*/ 1952 w 1964"/>
                <a:gd name="T27" fmla="*/ 1974 h 2551"/>
                <a:gd name="T28" fmla="*/ 1961 w 1964"/>
                <a:gd name="T29" fmla="*/ 2006 h 2551"/>
                <a:gd name="T30" fmla="*/ 1964 w 1964"/>
                <a:gd name="T31" fmla="*/ 2021 h 2551"/>
                <a:gd name="T32" fmla="*/ 1961 w 1964"/>
                <a:gd name="T33" fmla="*/ 2035 h 2551"/>
                <a:gd name="T34" fmla="*/ 1953 w 1964"/>
                <a:gd name="T35" fmla="*/ 2068 h 2551"/>
                <a:gd name="T36" fmla="*/ 1942 w 1964"/>
                <a:gd name="T37" fmla="*/ 2114 h 2551"/>
                <a:gd name="T38" fmla="*/ 1929 w 1964"/>
                <a:gd name="T39" fmla="*/ 2166 h 2551"/>
                <a:gd name="T40" fmla="*/ 1915 w 1964"/>
                <a:gd name="T41" fmla="*/ 2221 h 2551"/>
                <a:gd name="T42" fmla="*/ 1902 w 1964"/>
                <a:gd name="T43" fmla="*/ 2269 h 2551"/>
                <a:gd name="T44" fmla="*/ 1893 w 1964"/>
                <a:gd name="T45" fmla="*/ 2307 h 2551"/>
                <a:gd name="T46" fmla="*/ 1887 w 1964"/>
                <a:gd name="T47" fmla="*/ 2329 h 2551"/>
                <a:gd name="T48" fmla="*/ 1904 w 1964"/>
                <a:gd name="T49" fmla="*/ 2535 h 2551"/>
                <a:gd name="T50" fmla="*/ 1763 w 1964"/>
                <a:gd name="T51" fmla="*/ 2549 h 2551"/>
                <a:gd name="T52" fmla="*/ 1584 w 1964"/>
                <a:gd name="T53" fmla="*/ 2547 h 2551"/>
                <a:gd name="T54" fmla="*/ 1376 w 1964"/>
                <a:gd name="T55" fmla="*/ 2521 h 2551"/>
                <a:gd name="T56" fmla="*/ 1176 w 1964"/>
                <a:gd name="T57" fmla="*/ 2471 h 2551"/>
                <a:gd name="T58" fmla="*/ 987 w 1964"/>
                <a:gd name="T59" fmla="*/ 2398 h 2551"/>
                <a:gd name="T60" fmla="*/ 810 w 1964"/>
                <a:gd name="T61" fmla="*/ 2304 h 2551"/>
                <a:gd name="T62" fmla="*/ 644 w 1964"/>
                <a:gd name="T63" fmla="*/ 2190 h 2551"/>
                <a:gd name="T64" fmla="*/ 496 w 1964"/>
                <a:gd name="T65" fmla="*/ 2059 h 2551"/>
                <a:gd name="T66" fmla="*/ 362 w 1964"/>
                <a:gd name="T67" fmla="*/ 1911 h 2551"/>
                <a:gd name="T68" fmla="*/ 248 w 1964"/>
                <a:gd name="T69" fmla="*/ 1748 h 2551"/>
                <a:gd name="T70" fmla="*/ 153 w 1964"/>
                <a:gd name="T71" fmla="*/ 1572 h 2551"/>
                <a:gd name="T72" fmla="*/ 80 w 1964"/>
                <a:gd name="T73" fmla="*/ 1384 h 2551"/>
                <a:gd name="T74" fmla="*/ 30 w 1964"/>
                <a:gd name="T75" fmla="*/ 1185 h 2551"/>
                <a:gd name="T76" fmla="*/ 3 w 1964"/>
                <a:gd name="T77" fmla="*/ 979 h 2551"/>
                <a:gd name="T78" fmla="*/ 3 w 1964"/>
                <a:gd name="T79" fmla="*/ 770 h 2551"/>
                <a:gd name="T80" fmla="*/ 27 w 1964"/>
                <a:gd name="T81" fmla="*/ 571 h 2551"/>
                <a:gd name="T82" fmla="*/ 75 w 1964"/>
                <a:gd name="T83" fmla="*/ 380 h 2551"/>
                <a:gd name="T84" fmla="*/ 144 w 1964"/>
                <a:gd name="T85" fmla="*/ 199 h 2551"/>
                <a:gd name="T86" fmla="*/ 232 w 1964"/>
                <a:gd name="T87" fmla="*/ 27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4" h="2551">
                  <a:moveTo>
                    <a:pt x="354" y="0"/>
                  </a:moveTo>
                  <a:lnTo>
                    <a:pt x="232" y="95"/>
                  </a:lnTo>
                  <a:lnTo>
                    <a:pt x="328" y="157"/>
                  </a:lnTo>
                  <a:lnTo>
                    <a:pt x="518" y="157"/>
                  </a:lnTo>
                  <a:lnTo>
                    <a:pt x="800" y="107"/>
                  </a:lnTo>
                  <a:lnTo>
                    <a:pt x="978" y="394"/>
                  </a:lnTo>
                  <a:lnTo>
                    <a:pt x="978" y="662"/>
                  </a:lnTo>
                  <a:lnTo>
                    <a:pt x="1221" y="987"/>
                  </a:lnTo>
                  <a:lnTo>
                    <a:pt x="1261" y="987"/>
                  </a:lnTo>
                  <a:lnTo>
                    <a:pt x="1261" y="873"/>
                  </a:lnTo>
                  <a:lnTo>
                    <a:pt x="1355" y="1067"/>
                  </a:lnTo>
                  <a:lnTo>
                    <a:pt x="1636" y="1129"/>
                  </a:lnTo>
                  <a:lnTo>
                    <a:pt x="1763" y="1255"/>
                  </a:lnTo>
                  <a:lnTo>
                    <a:pt x="1876" y="1289"/>
                  </a:lnTo>
                  <a:lnTo>
                    <a:pt x="1763" y="1523"/>
                  </a:lnTo>
                  <a:lnTo>
                    <a:pt x="1886" y="1749"/>
                  </a:lnTo>
                  <a:lnTo>
                    <a:pt x="1887" y="1752"/>
                  </a:lnTo>
                  <a:lnTo>
                    <a:pt x="1889" y="1761"/>
                  </a:lnTo>
                  <a:lnTo>
                    <a:pt x="1894" y="1774"/>
                  </a:lnTo>
                  <a:lnTo>
                    <a:pt x="1898" y="1790"/>
                  </a:lnTo>
                  <a:lnTo>
                    <a:pt x="1905" y="1810"/>
                  </a:lnTo>
                  <a:lnTo>
                    <a:pt x="1911" y="1832"/>
                  </a:lnTo>
                  <a:lnTo>
                    <a:pt x="1918" y="1856"/>
                  </a:lnTo>
                  <a:lnTo>
                    <a:pt x="1926" y="1881"/>
                  </a:lnTo>
                  <a:lnTo>
                    <a:pt x="1932" y="1906"/>
                  </a:lnTo>
                  <a:lnTo>
                    <a:pt x="1939" y="1930"/>
                  </a:lnTo>
                  <a:lnTo>
                    <a:pt x="1945" y="1953"/>
                  </a:lnTo>
                  <a:lnTo>
                    <a:pt x="1952" y="1974"/>
                  </a:lnTo>
                  <a:lnTo>
                    <a:pt x="1956" y="1991"/>
                  </a:lnTo>
                  <a:lnTo>
                    <a:pt x="1961" y="2006"/>
                  </a:lnTo>
                  <a:lnTo>
                    <a:pt x="1963" y="2015"/>
                  </a:lnTo>
                  <a:lnTo>
                    <a:pt x="1964" y="2021"/>
                  </a:lnTo>
                  <a:lnTo>
                    <a:pt x="1963" y="2025"/>
                  </a:lnTo>
                  <a:lnTo>
                    <a:pt x="1961" y="2035"/>
                  </a:lnTo>
                  <a:lnTo>
                    <a:pt x="1958" y="2049"/>
                  </a:lnTo>
                  <a:lnTo>
                    <a:pt x="1953" y="2068"/>
                  </a:lnTo>
                  <a:lnTo>
                    <a:pt x="1948" y="2090"/>
                  </a:lnTo>
                  <a:lnTo>
                    <a:pt x="1942" y="2114"/>
                  </a:lnTo>
                  <a:lnTo>
                    <a:pt x="1936" y="2140"/>
                  </a:lnTo>
                  <a:lnTo>
                    <a:pt x="1929" y="2166"/>
                  </a:lnTo>
                  <a:lnTo>
                    <a:pt x="1921" y="2194"/>
                  </a:lnTo>
                  <a:lnTo>
                    <a:pt x="1915" y="2221"/>
                  </a:lnTo>
                  <a:lnTo>
                    <a:pt x="1908" y="2246"/>
                  </a:lnTo>
                  <a:lnTo>
                    <a:pt x="1902" y="2269"/>
                  </a:lnTo>
                  <a:lnTo>
                    <a:pt x="1897" y="2290"/>
                  </a:lnTo>
                  <a:lnTo>
                    <a:pt x="1893" y="2307"/>
                  </a:lnTo>
                  <a:lnTo>
                    <a:pt x="1889" y="2321"/>
                  </a:lnTo>
                  <a:lnTo>
                    <a:pt x="1887" y="2329"/>
                  </a:lnTo>
                  <a:lnTo>
                    <a:pt x="1886" y="2332"/>
                  </a:lnTo>
                  <a:lnTo>
                    <a:pt x="1904" y="2535"/>
                  </a:lnTo>
                  <a:lnTo>
                    <a:pt x="1834" y="2543"/>
                  </a:lnTo>
                  <a:lnTo>
                    <a:pt x="1763" y="2549"/>
                  </a:lnTo>
                  <a:lnTo>
                    <a:pt x="1691" y="2551"/>
                  </a:lnTo>
                  <a:lnTo>
                    <a:pt x="1584" y="2547"/>
                  </a:lnTo>
                  <a:lnTo>
                    <a:pt x="1479" y="2538"/>
                  </a:lnTo>
                  <a:lnTo>
                    <a:pt x="1376" y="2521"/>
                  </a:lnTo>
                  <a:lnTo>
                    <a:pt x="1275" y="2499"/>
                  </a:lnTo>
                  <a:lnTo>
                    <a:pt x="1176" y="2471"/>
                  </a:lnTo>
                  <a:lnTo>
                    <a:pt x="1081" y="2437"/>
                  </a:lnTo>
                  <a:lnTo>
                    <a:pt x="987" y="2398"/>
                  </a:lnTo>
                  <a:lnTo>
                    <a:pt x="897" y="2354"/>
                  </a:lnTo>
                  <a:lnTo>
                    <a:pt x="810" y="2304"/>
                  </a:lnTo>
                  <a:lnTo>
                    <a:pt x="725" y="2250"/>
                  </a:lnTo>
                  <a:lnTo>
                    <a:pt x="644" y="2190"/>
                  </a:lnTo>
                  <a:lnTo>
                    <a:pt x="568" y="2127"/>
                  </a:lnTo>
                  <a:lnTo>
                    <a:pt x="496" y="2059"/>
                  </a:lnTo>
                  <a:lnTo>
                    <a:pt x="427" y="1987"/>
                  </a:lnTo>
                  <a:lnTo>
                    <a:pt x="362" y="1911"/>
                  </a:lnTo>
                  <a:lnTo>
                    <a:pt x="303" y="1831"/>
                  </a:lnTo>
                  <a:lnTo>
                    <a:pt x="248" y="1748"/>
                  </a:lnTo>
                  <a:lnTo>
                    <a:pt x="198" y="1661"/>
                  </a:lnTo>
                  <a:lnTo>
                    <a:pt x="153" y="1572"/>
                  </a:lnTo>
                  <a:lnTo>
                    <a:pt x="113" y="1479"/>
                  </a:lnTo>
                  <a:lnTo>
                    <a:pt x="80" y="1384"/>
                  </a:lnTo>
                  <a:lnTo>
                    <a:pt x="52" y="1286"/>
                  </a:lnTo>
                  <a:lnTo>
                    <a:pt x="30" y="1185"/>
                  </a:lnTo>
                  <a:lnTo>
                    <a:pt x="13" y="1084"/>
                  </a:lnTo>
                  <a:lnTo>
                    <a:pt x="3" y="979"/>
                  </a:lnTo>
                  <a:lnTo>
                    <a:pt x="0" y="873"/>
                  </a:lnTo>
                  <a:lnTo>
                    <a:pt x="3" y="770"/>
                  </a:lnTo>
                  <a:lnTo>
                    <a:pt x="12" y="670"/>
                  </a:lnTo>
                  <a:lnTo>
                    <a:pt x="27" y="571"/>
                  </a:lnTo>
                  <a:lnTo>
                    <a:pt x="48" y="475"/>
                  </a:lnTo>
                  <a:lnTo>
                    <a:pt x="75" y="380"/>
                  </a:lnTo>
                  <a:lnTo>
                    <a:pt x="107" y="288"/>
                  </a:lnTo>
                  <a:lnTo>
                    <a:pt x="144" y="199"/>
                  </a:lnTo>
                  <a:lnTo>
                    <a:pt x="186" y="111"/>
                  </a:lnTo>
                  <a:lnTo>
                    <a:pt x="232" y="27"/>
                  </a:lnTo>
                  <a:lnTo>
                    <a:pt x="354" y="0"/>
                  </a:lnTo>
                  <a:close/>
                </a:path>
              </a:pathLst>
            </a:custGeom>
            <a:grpFill/>
            <a:ln w="0">
              <a:noFill/>
              <a:prstDash val="solid"/>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sp>
          <p:nvSpPr>
            <p:cNvPr id="18" name="Freeform 187">
              <a:extLst>
                <a:ext uri="{FF2B5EF4-FFF2-40B4-BE49-F238E27FC236}">
                  <a16:creationId xmlns:a16="http://schemas.microsoft.com/office/drawing/2014/main" id="{77BDD10D-0A2A-448A-B40D-402324A0653B}"/>
                </a:ext>
              </a:extLst>
            </p:cNvPr>
            <p:cNvSpPr>
              <a:spLocks noEditPoints="1"/>
            </p:cNvSpPr>
            <p:nvPr/>
          </p:nvSpPr>
          <p:spPr bwMode="auto">
            <a:xfrm>
              <a:off x="3561" y="2872"/>
              <a:ext cx="290" cy="87"/>
            </a:xfrm>
            <a:custGeom>
              <a:avLst/>
              <a:gdLst>
                <a:gd name="T0" fmla="*/ 864 w 2026"/>
                <a:gd name="T1" fmla="*/ 180 h 610"/>
                <a:gd name="T2" fmla="*/ 861 w 2026"/>
                <a:gd name="T3" fmla="*/ 187 h 610"/>
                <a:gd name="T4" fmla="*/ 853 w 2026"/>
                <a:gd name="T5" fmla="*/ 195 h 610"/>
                <a:gd name="T6" fmla="*/ 842 w 2026"/>
                <a:gd name="T7" fmla="*/ 205 h 610"/>
                <a:gd name="T8" fmla="*/ 830 w 2026"/>
                <a:gd name="T9" fmla="*/ 216 h 610"/>
                <a:gd name="T10" fmla="*/ 815 w 2026"/>
                <a:gd name="T11" fmla="*/ 227 h 610"/>
                <a:gd name="T12" fmla="*/ 800 w 2026"/>
                <a:gd name="T13" fmla="*/ 238 h 610"/>
                <a:gd name="T14" fmla="*/ 786 w 2026"/>
                <a:gd name="T15" fmla="*/ 248 h 610"/>
                <a:gd name="T16" fmla="*/ 773 w 2026"/>
                <a:gd name="T17" fmla="*/ 257 h 610"/>
                <a:gd name="T18" fmla="*/ 763 w 2026"/>
                <a:gd name="T19" fmla="*/ 263 h 610"/>
                <a:gd name="T20" fmla="*/ 756 w 2026"/>
                <a:gd name="T21" fmla="*/ 267 h 610"/>
                <a:gd name="T22" fmla="*/ 753 w 2026"/>
                <a:gd name="T23" fmla="*/ 270 h 610"/>
                <a:gd name="T24" fmla="*/ 864 w 2026"/>
                <a:gd name="T25" fmla="*/ 334 h 610"/>
                <a:gd name="T26" fmla="*/ 1095 w 2026"/>
                <a:gd name="T27" fmla="*/ 274 h 610"/>
                <a:gd name="T28" fmla="*/ 1041 w 2026"/>
                <a:gd name="T29" fmla="*/ 180 h 610"/>
                <a:gd name="T30" fmla="*/ 940 w 2026"/>
                <a:gd name="T31" fmla="*/ 212 h 610"/>
                <a:gd name="T32" fmla="*/ 864 w 2026"/>
                <a:gd name="T33" fmla="*/ 180 h 610"/>
                <a:gd name="T34" fmla="*/ 1550 w 2026"/>
                <a:gd name="T35" fmla="*/ 72 h 610"/>
                <a:gd name="T36" fmla="*/ 1376 w 2026"/>
                <a:gd name="T37" fmla="*/ 167 h 610"/>
                <a:gd name="T38" fmla="*/ 1278 w 2026"/>
                <a:gd name="T39" fmla="*/ 228 h 610"/>
                <a:gd name="T40" fmla="*/ 1346 w 2026"/>
                <a:gd name="T41" fmla="*/ 273 h 610"/>
                <a:gd name="T42" fmla="*/ 1499 w 2026"/>
                <a:gd name="T43" fmla="*/ 257 h 610"/>
                <a:gd name="T44" fmla="*/ 1660 w 2026"/>
                <a:gd name="T45" fmla="*/ 136 h 610"/>
                <a:gd name="T46" fmla="*/ 1550 w 2026"/>
                <a:gd name="T47" fmla="*/ 72 h 610"/>
                <a:gd name="T48" fmla="*/ 1304 w 2026"/>
                <a:gd name="T49" fmla="*/ 0 h 610"/>
                <a:gd name="T50" fmla="*/ 1401 w 2026"/>
                <a:gd name="T51" fmla="*/ 2 h 610"/>
                <a:gd name="T52" fmla="*/ 1496 w 2026"/>
                <a:gd name="T53" fmla="*/ 11 h 610"/>
                <a:gd name="T54" fmla="*/ 1588 w 2026"/>
                <a:gd name="T55" fmla="*/ 24 h 610"/>
                <a:gd name="T56" fmla="*/ 1680 w 2026"/>
                <a:gd name="T57" fmla="*/ 42 h 610"/>
                <a:gd name="T58" fmla="*/ 1769 w 2026"/>
                <a:gd name="T59" fmla="*/ 65 h 610"/>
                <a:gd name="T60" fmla="*/ 1857 w 2026"/>
                <a:gd name="T61" fmla="*/ 93 h 610"/>
                <a:gd name="T62" fmla="*/ 1942 w 2026"/>
                <a:gd name="T63" fmla="*/ 124 h 610"/>
                <a:gd name="T64" fmla="*/ 2026 w 2026"/>
                <a:gd name="T65" fmla="*/ 160 h 610"/>
                <a:gd name="T66" fmla="*/ 1964 w 2026"/>
                <a:gd name="T67" fmla="*/ 170 h 610"/>
                <a:gd name="T68" fmla="*/ 1799 w 2026"/>
                <a:gd name="T69" fmla="*/ 145 h 610"/>
                <a:gd name="T70" fmla="*/ 1681 w 2026"/>
                <a:gd name="T71" fmla="*/ 223 h 610"/>
                <a:gd name="T72" fmla="*/ 1597 w 2026"/>
                <a:gd name="T73" fmla="*/ 314 h 610"/>
                <a:gd name="T74" fmla="*/ 1295 w 2026"/>
                <a:gd name="T75" fmla="*/ 342 h 610"/>
                <a:gd name="T76" fmla="*/ 1171 w 2026"/>
                <a:gd name="T77" fmla="*/ 322 h 610"/>
                <a:gd name="T78" fmla="*/ 1086 w 2026"/>
                <a:gd name="T79" fmla="*/ 454 h 610"/>
                <a:gd name="T80" fmla="*/ 837 w 2026"/>
                <a:gd name="T81" fmla="*/ 468 h 610"/>
                <a:gd name="T82" fmla="*/ 680 w 2026"/>
                <a:gd name="T83" fmla="*/ 424 h 610"/>
                <a:gd name="T84" fmla="*/ 543 w 2026"/>
                <a:gd name="T85" fmla="*/ 499 h 610"/>
                <a:gd name="T86" fmla="*/ 242 w 2026"/>
                <a:gd name="T87" fmla="*/ 541 h 610"/>
                <a:gd name="T88" fmla="*/ 1 w 2026"/>
                <a:gd name="T89" fmla="*/ 610 h 610"/>
                <a:gd name="T90" fmla="*/ 0 w 2026"/>
                <a:gd name="T91" fmla="*/ 610 h 610"/>
                <a:gd name="T92" fmla="*/ 65 w 2026"/>
                <a:gd name="T93" fmla="*/ 537 h 610"/>
                <a:gd name="T94" fmla="*/ 133 w 2026"/>
                <a:gd name="T95" fmla="*/ 468 h 610"/>
                <a:gd name="T96" fmla="*/ 204 w 2026"/>
                <a:gd name="T97" fmla="*/ 403 h 610"/>
                <a:gd name="T98" fmla="*/ 281 w 2026"/>
                <a:gd name="T99" fmla="*/ 343 h 610"/>
                <a:gd name="T100" fmla="*/ 360 w 2026"/>
                <a:gd name="T101" fmla="*/ 286 h 610"/>
                <a:gd name="T102" fmla="*/ 442 w 2026"/>
                <a:gd name="T103" fmla="*/ 235 h 610"/>
                <a:gd name="T104" fmla="*/ 527 w 2026"/>
                <a:gd name="T105" fmla="*/ 187 h 610"/>
                <a:gd name="T106" fmla="*/ 617 w 2026"/>
                <a:gd name="T107" fmla="*/ 144 h 610"/>
                <a:gd name="T108" fmla="*/ 708 w 2026"/>
                <a:gd name="T109" fmla="*/ 107 h 610"/>
                <a:gd name="T110" fmla="*/ 802 w 2026"/>
                <a:gd name="T111" fmla="*/ 75 h 610"/>
                <a:gd name="T112" fmla="*/ 899 w 2026"/>
                <a:gd name="T113" fmla="*/ 49 h 610"/>
                <a:gd name="T114" fmla="*/ 997 w 2026"/>
                <a:gd name="T115" fmla="*/ 27 h 610"/>
                <a:gd name="T116" fmla="*/ 1098 w 2026"/>
                <a:gd name="T117" fmla="*/ 12 h 610"/>
                <a:gd name="T118" fmla="*/ 1200 w 2026"/>
                <a:gd name="T119" fmla="*/ 3 h 610"/>
                <a:gd name="T120" fmla="*/ 1304 w 2026"/>
                <a:gd name="T1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6" h="610">
                  <a:moveTo>
                    <a:pt x="864" y="180"/>
                  </a:moveTo>
                  <a:lnTo>
                    <a:pt x="861" y="187"/>
                  </a:lnTo>
                  <a:lnTo>
                    <a:pt x="853" y="195"/>
                  </a:lnTo>
                  <a:lnTo>
                    <a:pt x="842" y="205"/>
                  </a:lnTo>
                  <a:lnTo>
                    <a:pt x="830" y="216"/>
                  </a:lnTo>
                  <a:lnTo>
                    <a:pt x="815" y="227"/>
                  </a:lnTo>
                  <a:lnTo>
                    <a:pt x="800" y="238"/>
                  </a:lnTo>
                  <a:lnTo>
                    <a:pt x="786" y="248"/>
                  </a:lnTo>
                  <a:lnTo>
                    <a:pt x="773" y="257"/>
                  </a:lnTo>
                  <a:lnTo>
                    <a:pt x="763" y="263"/>
                  </a:lnTo>
                  <a:lnTo>
                    <a:pt x="756" y="267"/>
                  </a:lnTo>
                  <a:lnTo>
                    <a:pt x="753" y="270"/>
                  </a:lnTo>
                  <a:lnTo>
                    <a:pt x="864" y="334"/>
                  </a:lnTo>
                  <a:lnTo>
                    <a:pt x="1095" y="274"/>
                  </a:lnTo>
                  <a:lnTo>
                    <a:pt x="1041" y="180"/>
                  </a:lnTo>
                  <a:lnTo>
                    <a:pt x="940" y="212"/>
                  </a:lnTo>
                  <a:lnTo>
                    <a:pt x="864" y="180"/>
                  </a:lnTo>
                  <a:close/>
                  <a:moveTo>
                    <a:pt x="1550" y="72"/>
                  </a:moveTo>
                  <a:lnTo>
                    <a:pt x="1376" y="167"/>
                  </a:lnTo>
                  <a:lnTo>
                    <a:pt x="1278" y="228"/>
                  </a:lnTo>
                  <a:lnTo>
                    <a:pt x="1346" y="273"/>
                  </a:lnTo>
                  <a:lnTo>
                    <a:pt x="1499" y="257"/>
                  </a:lnTo>
                  <a:lnTo>
                    <a:pt x="1660" y="136"/>
                  </a:lnTo>
                  <a:lnTo>
                    <a:pt x="1550" y="72"/>
                  </a:lnTo>
                  <a:close/>
                  <a:moveTo>
                    <a:pt x="1304" y="0"/>
                  </a:moveTo>
                  <a:lnTo>
                    <a:pt x="1401" y="2"/>
                  </a:lnTo>
                  <a:lnTo>
                    <a:pt x="1496" y="11"/>
                  </a:lnTo>
                  <a:lnTo>
                    <a:pt x="1588" y="24"/>
                  </a:lnTo>
                  <a:lnTo>
                    <a:pt x="1680" y="42"/>
                  </a:lnTo>
                  <a:lnTo>
                    <a:pt x="1769" y="65"/>
                  </a:lnTo>
                  <a:lnTo>
                    <a:pt x="1857" y="93"/>
                  </a:lnTo>
                  <a:lnTo>
                    <a:pt x="1942" y="124"/>
                  </a:lnTo>
                  <a:lnTo>
                    <a:pt x="2026" y="160"/>
                  </a:lnTo>
                  <a:lnTo>
                    <a:pt x="1964" y="170"/>
                  </a:lnTo>
                  <a:lnTo>
                    <a:pt x="1799" y="145"/>
                  </a:lnTo>
                  <a:lnTo>
                    <a:pt x="1681" y="223"/>
                  </a:lnTo>
                  <a:lnTo>
                    <a:pt x="1597" y="314"/>
                  </a:lnTo>
                  <a:lnTo>
                    <a:pt x="1295" y="342"/>
                  </a:lnTo>
                  <a:lnTo>
                    <a:pt x="1171" y="322"/>
                  </a:lnTo>
                  <a:lnTo>
                    <a:pt x="1086" y="454"/>
                  </a:lnTo>
                  <a:lnTo>
                    <a:pt x="837" y="468"/>
                  </a:lnTo>
                  <a:lnTo>
                    <a:pt x="680" y="424"/>
                  </a:lnTo>
                  <a:lnTo>
                    <a:pt x="543" y="499"/>
                  </a:lnTo>
                  <a:lnTo>
                    <a:pt x="242" y="541"/>
                  </a:lnTo>
                  <a:lnTo>
                    <a:pt x="1" y="610"/>
                  </a:lnTo>
                  <a:lnTo>
                    <a:pt x="0" y="610"/>
                  </a:lnTo>
                  <a:lnTo>
                    <a:pt x="65" y="537"/>
                  </a:lnTo>
                  <a:lnTo>
                    <a:pt x="133" y="468"/>
                  </a:lnTo>
                  <a:lnTo>
                    <a:pt x="204" y="403"/>
                  </a:lnTo>
                  <a:lnTo>
                    <a:pt x="281" y="343"/>
                  </a:lnTo>
                  <a:lnTo>
                    <a:pt x="360" y="286"/>
                  </a:lnTo>
                  <a:lnTo>
                    <a:pt x="442" y="235"/>
                  </a:lnTo>
                  <a:lnTo>
                    <a:pt x="527" y="187"/>
                  </a:lnTo>
                  <a:lnTo>
                    <a:pt x="617" y="144"/>
                  </a:lnTo>
                  <a:lnTo>
                    <a:pt x="708" y="107"/>
                  </a:lnTo>
                  <a:lnTo>
                    <a:pt x="802" y="75"/>
                  </a:lnTo>
                  <a:lnTo>
                    <a:pt x="899" y="49"/>
                  </a:lnTo>
                  <a:lnTo>
                    <a:pt x="997" y="27"/>
                  </a:lnTo>
                  <a:lnTo>
                    <a:pt x="1098" y="12"/>
                  </a:lnTo>
                  <a:lnTo>
                    <a:pt x="1200" y="3"/>
                  </a:lnTo>
                  <a:lnTo>
                    <a:pt x="1304" y="0"/>
                  </a:lnTo>
                  <a:close/>
                </a:path>
              </a:pathLst>
            </a:custGeom>
            <a:grpFill/>
            <a:ln w="0">
              <a:noFill/>
              <a:prstDash val="solid"/>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a typeface="Source Sans Pro" panose="020B0503030403020204" pitchFamily="34" charset="0"/>
              </a:endParaRPr>
            </a:p>
          </p:txBody>
        </p:sp>
      </p:grpSp>
      <p:grpSp>
        <p:nvGrpSpPr>
          <p:cNvPr id="19" name="Group 328">
            <a:extLst>
              <a:ext uri="{FF2B5EF4-FFF2-40B4-BE49-F238E27FC236}">
                <a16:creationId xmlns:a16="http://schemas.microsoft.com/office/drawing/2014/main" id="{7F4378A4-316C-4929-B0C7-7F60324D7C95}"/>
              </a:ext>
            </a:extLst>
          </p:cNvPr>
          <p:cNvGrpSpPr>
            <a:grpSpLocks noChangeAspect="1"/>
          </p:cNvGrpSpPr>
          <p:nvPr/>
        </p:nvGrpSpPr>
        <p:grpSpPr bwMode="auto">
          <a:xfrm>
            <a:off x="4907329" y="1998545"/>
            <a:ext cx="458715" cy="459240"/>
            <a:chOff x="5099" y="3005"/>
            <a:chExt cx="2621" cy="2624"/>
          </a:xfrm>
          <a:solidFill>
            <a:schemeClr val="bg1"/>
          </a:solidFill>
        </p:grpSpPr>
        <p:sp>
          <p:nvSpPr>
            <p:cNvPr id="20" name="Freeform 330">
              <a:extLst>
                <a:ext uri="{FF2B5EF4-FFF2-40B4-BE49-F238E27FC236}">
                  <a16:creationId xmlns:a16="http://schemas.microsoft.com/office/drawing/2014/main" id="{1DD6E6BF-2B78-4BA5-9801-88EE86D3CE2C}"/>
                </a:ext>
              </a:extLst>
            </p:cNvPr>
            <p:cNvSpPr>
              <a:spLocks/>
            </p:cNvSpPr>
            <p:nvPr/>
          </p:nvSpPr>
          <p:spPr bwMode="auto">
            <a:xfrm>
              <a:off x="5678" y="3756"/>
              <a:ext cx="1292" cy="1294"/>
            </a:xfrm>
            <a:custGeom>
              <a:avLst/>
              <a:gdLst>
                <a:gd name="T0" fmla="*/ 1381 w 2584"/>
                <a:gd name="T1" fmla="*/ 4 h 2588"/>
                <a:gd name="T2" fmla="*/ 1551 w 2584"/>
                <a:gd name="T3" fmla="*/ 26 h 2588"/>
                <a:gd name="T4" fmla="*/ 840 w 2584"/>
                <a:gd name="T5" fmla="*/ 842 h 2588"/>
                <a:gd name="T6" fmla="*/ 749 w 2584"/>
                <a:gd name="T7" fmla="*/ 957 h 2588"/>
                <a:gd name="T8" fmla="*/ 687 w 2584"/>
                <a:gd name="T9" fmla="*/ 1086 h 2588"/>
                <a:gd name="T10" fmla="*/ 657 w 2584"/>
                <a:gd name="T11" fmla="*/ 1223 h 2588"/>
                <a:gd name="T12" fmla="*/ 657 w 2584"/>
                <a:gd name="T13" fmla="*/ 1364 h 2588"/>
                <a:gd name="T14" fmla="*/ 687 w 2584"/>
                <a:gd name="T15" fmla="*/ 1501 h 2588"/>
                <a:gd name="T16" fmla="*/ 749 w 2584"/>
                <a:gd name="T17" fmla="*/ 1632 h 2588"/>
                <a:gd name="T18" fmla="*/ 840 w 2584"/>
                <a:gd name="T19" fmla="*/ 1747 h 2588"/>
                <a:gd name="T20" fmla="*/ 953 w 2584"/>
                <a:gd name="T21" fmla="*/ 1836 h 2588"/>
                <a:gd name="T22" fmla="*/ 1081 w 2584"/>
                <a:gd name="T23" fmla="*/ 1898 h 2588"/>
                <a:gd name="T24" fmla="*/ 1220 w 2584"/>
                <a:gd name="T25" fmla="*/ 1930 h 2588"/>
                <a:gd name="T26" fmla="*/ 1365 w 2584"/>
                <a:gd name="T27" fmla="*/ 1930 h 2588"/>
                <a:gd name="T28" fmla="*/ 1503 w 2584"/>
                <a:gd name="T29" fmla="*/ 1898 h 2588"/>
                <a:gd name="T30" fmla="*/ 1633 w 2584"/>
                <a:gd name="T31" fmla="*/ 1836 h 2588"/>
                <a:gd name="T32" fmla="*/ 1744 w 2584"/>
                <a:gd name="T33" fmla="*/ 1747 h 2588"/>
                <a:gd name="T34" fmla="*/ 2557 w 2584"/>
                <a:gd name="T35" fmla="*/ 1035 h 2588"/>
                <a:gd name="T36" fmla="*/ 2581 w 2584"/>
                <a:gd name="T37" fmla="*/ 1206 h 2588"/>
                <a:gd name="T38" fmla="*/ 2580 w 2584"/>
                <a:gd name="T39" fmla="*/ 1405 h 2588"/>
                <a:gd name="T40" fmla="*/ 2543 w 2584"/>
                <a:gd name="T41" fmla="*/ 1621 h 2588"/>
                <a:gd name="T42" fmla="*/ 2471 w 2584"/>
                <a:gd name="T43" fmla="*/ 1822 h 2588"/>
                <a:gd name="T44" fmla="*/ 2371 w 2584"/>
                <a:gd name="T45" fmla="*/ 2005 h 2588"/>
                <a:gd name="T46" fmla="*/ 2242 w 2584"/>
                <a:gd name="T47" fmla="*/ 2170 h 2588"/>
                <a:gd name="T48" fmla="*/ 2089 w 2584"/>
                <a:gd name="T49" fmla="*/ 2312 h 2588"/>
                <a:gd name="T50" fmla="*/ 1913 w 2584"/>
                <a:gd name="T51" fmla="*/ 2428 h 2588"/>
                <a:gd name="T52" fmla="*/ 1720 w 2584"/>
                <a:gd name="T53" fmla="*/ 2515 h 2588"/>
                <a:gd name="T54" fmla="*/ 1511 w 2584"/>
                <a:gd name="T55" fmla="*/ 2569 h 2588"/>
                <a:gd name="T56" fmla="*/ 1291 w 2584"/>
                <a:gd name="T57" fmla="*/ 2588 h 2588"/>
                <a:gd name="T58" fmla="*/ 1071 w 2584"/>
                <a:gd name="T59" fmla="*/ 2569 h 2588"/>
                <a:gd name="T60" fmla="*/ 864 w 2584"/>
                <a:gd name="T61" fmla="*/ 2515 h 2588"/>
                <a:gd name="T62" fmla="*/ 671 w 2584"/>
                <a:gd name="T63" fmla="*/ 2428 h 2588"/>
                <a:gd name="T64" fmla="*/ 496 w 2584"/>
                <a:gd name="T65" fmla="*/ 2312 h 2588"/>
                <a:gd name="T66" fmla="*/ 343 w 2584"/>
                <a:gd name="T67" fmla="*/ 2170 h 2588"/>
                <a:gd name="T68" fmla="*/ 214 w 2584"/>
                <a:gd name="T69" fmla="*/ 2005 h 2588"/>
                <a:gd name="T70" fmla="*/ 112 w 2584"/>
                <a:gd name="T71" fmla="*/ 1822 h 2588"/>
                <a:gd name="T72" fmla="*/ 41 w 2584"/>
                <a:gd name="T73" fmla="*/ 1621 h 2588"/>
                <a:gd name="T74" fmla="*/ 5 w 2584"/>
                <a:gd name="T75" fmla="*/ 1405 h 2588"/>
                <a:gd name="T76" fmla="*/ 5 w 2584"/>
                <a:gd name="T77" fmla="*/ 1182 h 2588"/>
                <a:gd name="T78" fmla="*/ 41 w 2584"/>
                <a:gd name="T79" fmla="*/ 968 h 2588"/>
                <a:gd name="T80" fmla="*/ 112 w 2584"/>
                <a:gd name="T81" fmla="*/ 767 h 2588"/>
                <a:gd name="T82" fmla="*/ 214 w 2584"/>
                <a:gd name="T83" fmla="*/ 581 h 2588"/>
                <a:gd name="T84" fmla="*/ 343 w 2584"/>
                <a:gd name="T85" fmla="*/ 417 h 2588"/>
                <a:gd name="T86" fmla="*/ 496 w 2584"/>
                <a:gd name="T87" fmla="*/ 275 h 2588"/>
                <a:gd name="T88" fmla="*/ 671 w 2584"/>
                <a:gd name="T89" fmla="*/ 160 h 2588"/>
                <a:gd name="T90" fmla="*/ 864 w 2584"/>
                <a:gd name="T91" fmla="*/ 74 h 2588"/>
                <a:gd name="T92" fmla="*/ 1071 w 2584"/>
                <a:gd name="T93" fmla="*/ 20 h 2588"/>
                <a:gd name="T94" fmla="*/ 1291 w 2584"/>
                <a:gd name="T95" fmla="*/ 0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84" h="2588">
                  <a:moveTo>
                    <a:pt x="1291" y="0"/>
                  </a:moveTo>
                  <a:lnTo>
                    <a:pt x="1381" y="4"/>
                  </a:lnTo>
                  <a:lnTo>
                    <a:pt x="1467" y="12"/>
                  </a:lnTo>
                  <a:lnTo>
                    <a:pt x="1551" y="26"/>
                  </a:lnTo>
                  <a:lnTo>
                    <a:pt x="1634" y="47"/>
                  </a:lnTo>
                  <a:lnTo>
                    <a:pt x="840" y="842"/>
                  </a:lnTo>
                  <a:lnTo>
                    <a:pt x="791" y="898"/>
                  </a:lnTo>
                  <a:lnTo>
                    <a:pt x="749" y="957"/>
                  </a:lnTo>
                  <a:lnTo>
                    <a:pt x="714" y="1020"/>
                  </a:lnTo>
                  <a:lnTo>
                    <a:pt x="687" y="1086"/>
                  </a:lnTo>
                  <a:lnTo>
                    <a:pt x="668" y="1155"/>
                  </a:lnTo>
                  <a:lnTo>
                    <a:pt x="657" y="1223"/>
                  </a:lnTo>
                  <a:lnTo>
                    <a:pt x="654" y="1293"/>
                  </a:lnTo>
                  <a:lnTo>
                    <a:pt x="657" y="1364"/>
                  </a:lnTo>
                  <a:lnTo>
                    <a:pt x="668" y="1434"/>
                  </a:lnTo>
                  <a:lnTo>
                    <a:pt x="687" y="1501"/>
                  </a:lnTo>
                  <a:lnTo>
                    <a:pt x="714" y="1568"/>
                  </a:lnTo>
                  <a:lnTo>
                    <a:pt x="749" y="1632"/>
                  </a:lnTo>
                  <a:lnTo>
                    <a:pt x="791" y="1691"/>
                  </a:lnTo>
                  <a:lnTo>
                    <a:pt x="840" y="1747"/>
                  </a:lnTo>
                  <a:lnTo>
                    <a:pt x="894" y="1795"/>
                  </a:lnTo>
                  <a:lnTo>
                    <a:pt x="953" y="1836"/>
                  </a:lnTo>
                  <a:lnTo>
                    <a:pt x="1016" y="1871"/>
                  </a:lnTo>
                  <a:lnTo>
                    <a:pt x="1081" y="1898"/>
                  </a:lnTo>
                  <a:lnTo>
                    <a:pt x="1150" y="1918"/>
                  </a:lnTo>
                  <a:lnTo>
                    <a:pt x="1220" y="1930"/>
                  </a:lnTo>
                  <a:lnTo>
                    <a:pt x="1293" y="1935"/>
                  </a:lnTo>
                  <a:lnTo>
                    <a:pt x="1365" y="1930"/>
                  </a:lnTo>
                  <a:lnTo>
                    <a:pt x="1437" y="1918"/>
                  </a:lnTo>
                  <a:lnTo>
                    <a:pt x="1503" y="1898"/>
                  </a:lnTo>
                  <a:lnTo>
                    <a:pt x="1570" y="1871"/>
                  </a:lnTo>
                  <a:lnTo>
                    <a:pt x="1633" y="1836"/>
                  </a:lnTo>
                  <a:lnTo>
                    <a:pt x="1690" y="1795"/>
                  </a:lnTo>
                  <a:lnTo>
                    <a:pt x="1744" y="1747"/>
                  </a:lnTo>
                  <a:lnTo>
                    <a:pt x="2538" y="952"/>
                  </a:lnTo>
                  <a:lnTo>
                    <a:pt x="2557" y="1035"/>
                  </a:lnTo>
                  <a:lnTo>
                    <a:pt x="2572" y="1119"/>
                  </a:lnTo>
                  <a:lnTo>
                    <a:pt x="2581" y="1206"/>
                  </a:lnTo>
                  <a:lnTo>
                    <a:pt x="2584" y="1293"/>
                  </a:lnTo>
                  <a:lnTo>
                    <a:pt x="2580" y="1405"/>
                  </a:lnTo>
                  <a:lnTo>
                    <a:pt x="2565" y="1514"/>
                  </a:lnTo>
                  <a:lnTo>
                    <a:pt x="2543" y="1621"/>
                  </a:lnTo>
                  <a:lnTo>
                    <a:pt x="2511" y="1723"/>
                  </a:lnTo>
                  <a:lnTo>
                    <a:pt x="2471" y="1822"/>
                  </a:lnTo>
                  <a:lnTo>
                    <a:pt x="2425" y="1916"/>
                  </a:lnTo>
                  <a:lnTo>
                    <a:pt x="2371" y="2005"/>
                  </a:lnTo>
                  <a:lnTo>
                    <a:pt x="2309" y="2092"/>
                  </a:lnTo>
                  <a:lnTo>
                    <a:pt x="2242" y="2170"/>
                  </a:lnTo>
                  <a:lnTo>
                    <a:pt x="2168" y="2245"/>
                  </a:lnTo>
                  <a:lnTo>
                    <a:pt x="2089" y="2312"/>
                  </a:lnTo>
                  <a:lnTo>
                    <a:pt x="2003" y="2374"/>
                  </a:lnTo>
                  <a:lnTo>
                    <a:pt x="1913" y="2428"/>
                  </a:lnTo>
                  <a:lnTo>
                    <a:pt x="1819" y="2475"/>
                  </a:lnTo>
                  <a:lnTo>
                    <a:pt x="1720" y="2515"/>
                  </a:lnTo>
                  <a:lnTo>
                    <a:pt x="1618" y="2547"/>
                  </a:lnTo>
                  <a:lnTo>
                    <a:pt x="1511" y="2569"/>
                  </a:lnTo>
                  <a:lnTo>
                    <a:pt x="1403" y="2583"/>
                  </a:lnTo>
                  <a:lnTo>
                    <a:pt x="1291" y="2588"/>
                  </a:lnTo>
                  <a:lnTo>
                    <a:pt x="1180" y="2583"/>
                  </a:lnTo>
                  <a:lnTo>
                    <a:pt x="1071" y="2569"/>
                  </a:lnTo>
                  <a:lnTo>
                    <a:pt x="966" y="2547"/>
                  </a:lnTo>
                  <a:lnTo>
                    <a:pt x="864" y="2515"/>
                  </a:lnTo>
                  <a:lnTo>
                    <a:pt x="765" y="2475"/>
                  </a:lnTo>
                  <a:lnTo>
                    <a:pt x="671" y="2428"/>
                  </a:lnTo>
                  <a:lnTo>
                    <a:pt x="580" y="2374"/>
                  </a:lnTo>
                  <a:lnTo>
                    <a:pt x="496" y="2312"/>
                  </a:lnTo>
                  <a:lnTo>
                    <a:pt x="416" y="2245"/>
                  </a:lnTo>
                  <a:lnTo>
                    <a:pt x="343" y="2170"/>
                  </a:lnTo>
                  <a:lnTo>
                    <a:pt x="274" y="2092"/>
                  </a:lnTo>
                  <a:lnTo>
                    <a:pt x="214" y="2005"/>
                  </a:lnTo>
                  <a:lnTo>
                    <a:pt x="159" y="1916"/>
                  </a:lnTo>
                  <a:lnTo>
                    <a:pt x="112" y="1822"/>
                  </a:lnTo>
                  <a:lnTo>
                    <a:pt x="73" y="1723"/>
                  </a:lnTo>
                  <a:lnTo>
                    <a:pt x="41" y="1621"/>
                  </a:lnTo>
                  <a:lnTo>
                    <a:pt x="19" y="1514"/>
                  </a:lnTo>
                  <a:lnTo>
                    <a:pt x="5" y="1405"/>
                  </a:lnTo>
                  <a:lnTo>
                    <a:pt x="0" y="1293"/>
                  </a:lnTo>
                  <a:lnTo>
                    <a:pt x="5" y="1182"/>
                  </a:lnTo>
                  <a:lnTo>
                    <a:pt x="19" y="1073"/>
                  </a:lnTo>
                  <a:lnTo>
                    <a:pt x="41" y="968"/>
                  </a:lnTo>
                  <a:lnTo>
                    <a:pt x="73" y="866"/>
                  </a:lnTo>
                  <a:lnTo>
                    <a:pt x="112" y="767"/>
                  </a:lnTo>
                  <a:lnTo>
                    <a:pt x="159" y="672"/>
                  </a:lnTo>
                  <a:lnTo>
                    <a:pt x="214" y="581"/>
                  </a:lnTo>
                  <a:lnTo>
                    <a:pt x="274" y="497"/>
                  </a:lnTo>
                  <a:lnTo>
                    <a:pt x="343" y="417"/>
                  </a:lnTo>
                  <a:lnTo>
                    <a:pt x="416" y="344"/>
                  </a:lnTo>
                  <a:lnTo>
                    <a:pt x="496" y="275"/>
                  </a:lnTo>
                  <a:lnTo>
                    <a:pt x="580" y="214"/>
                  </a:lnTo>
                  <a:lnTo>
                    <a:pt x="671" y="160"/>
                  </a:lnTo>
                  <a:lnTo>
                    <a:pt x="765" y="112"/>
                  </a:lnTo>
                  <a:lnTo>
                    <a:pt x="864" y="74"/>
                  </a:lnTo>
                  <a:lnTo>
                    <a:pt x="966" y="42"/>
                  </a:lnTo>
                  <a:lnTo>
                    <a:pt x="1071" y="20"/>
                  </a:lnTo>
                  <a:lnTo>
                    <a:pt x="1180" y="5"/>
                  </a:lnTo>
                  <a:lnTo>
                    <a:pt x="1291" y="0"/>
                  </a:lnTo>
                  <a:close/>
                </a:path>
              </a:pathLst>
            </a:custGeom>
            <a:grpFill/>
            <a:ln w="0">
              <a:solidFill>
                <a:schemeClr val="bg1"/>
              </a:solidFill>
              <a:prstDash val="solid"/>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sp>
          <p:nvSpPr>
            <p:cNvPr id="21" name="Freeform 331">
              <a:extLst>
                <a:ext uri="{FF2B5EF4-FFF2-40B4-BE49-F238E27FC236}">
                  <a16:creationId xmlns:a16="http://schemas.microsoft.com/office/drawing/2014/main" id="{90C40E5E-943C-4582-9286-9A9C79D76020}"/>
                </a:ext>
              </a:extLst>
            </p:cNvPr>
            <p:cNvSpPr>
              <a:spLocks/>
            </p:cNvSpPr>
            <p:nvPr/>
          </p:nvSpPr>
          <p:spPr bwMode="auto">
            <a:xfrm>
              <a:off x="5099" y="3176"/>
              <a:ext cx="2450" cy="2453"/>
            </a:xfrm>
            <a:custGeom>
              <a:avLst/>
              <a:gdLst>
                <a:gd name="T0" fmla="*/ 2904 w 4900"/>
                <a:gd name="T1" fmla="*/ 42 h 4906"/>
                <a:gd name="T2" fmla="*/ 3473 w 4900"/>
                <a:gd name="T3" fmla="*/ 222 h 4906"/>
                <a:gd name="T4" fmla="*/ 3478 w 4900"/>
                <a:gd name="T5" fmla="*/ 254 h 4906"/>
                <a:gd name="T6" fmla="*/ 3491 w 4900"/>
                <a:gd name="T7" fmla="*/ 316 h 4906"/>
                <a:gd name="T8" fmla="*/ 3522 w 4900"/>
                <a:gd name="T9" fmla="*/ 475 h 4906"/>
                <a:gd name="T10" fmla="*/ 2834 w 4900"/>
                <a:gd name="T11" fmla="*/ 688 h 4906"/>
                <a:gd name="T12" fmla="*/ 2315 w 4900"/>
                <a:gd name="T13" fmla="*/ 652 h 4906"/>
                <a:gd name="T14" fmla="*/ 1808 w 4900"/>
                <a:gd name="T15" fmla="*/ 765 h 4906"/>
                <a:gd name="T16" fmla="*/ 1365 w 4900"/>
                <a:gd name="T17" fmla="*/ 1011 h 4906"/>
                <a:gd name="T18" fmla="*/ 1010 w 4900"/>
                <a:gd name="T19" fmla="*/ 1367 h 4906"/>
                <a:gd name="T20" fmla="*/ 764 w 4900"/>
                <a:gd name="T21" fmla="*/ 1811 h 4906"/>
                <a:gd name="T22" fmla="*/ 651 w 4900"/>
                <a:gd name="T23" fmla="*/ 2318 h 4906"/>
                <a:gd name="T24" fmla="*/ 689 w 4900"/>
                <a:gd name="T25" fmla="*/ 2848 h 4906"/>
                <a:gd name="T26" fmla="*/ 871 w 4900"/>
                <a:gd name="T27" fmla="*/ 3327 h 4906"/>
                <a:gd name="T28" fmla="*/ 1175 w 4900"/>
                <a:gd name="T29" fmla="*/ 3730 h 4906"/>
                <a:gd name="T30" fmla="*/ 1577 w 4900"/>
                <a:gd name="T31" fmla="*/ 4033 h 4906"/>
                <a:gd name="T32" fmla="*/ 2056 w 4900"/>
                <a:gd name="T33" fmla="*/ 4215 h 4906"/>
                <a:gd name="T34" fmla="*/ 2585 w 4900"/>
                <a:gd name="T35" fmla="*/ 4255 h 4906"/>
                <a:gd name="T36" fmla="*/ 3092 w 4900"/>
                <a:gd name="T37" fmla="*/ 4141 h 4906"/>
                <a:gd name="T38" fmla="*/ 3535 w 4900"/>
                <a:gd name="T39" fmla="*/ 3896 h 4906"/>
                <a:gd name="T40" fmla="*/ 3891 w 4900"/>
                <a:gd name="T41" fmla="*/ 3540 h 4906"/>
                <a:gd name="T42" fmla="*/ 4136 w 4900"/>
                <a:gd name="T43" fmla="*/ 3096 h 4906"/>
                <a:gd name="T44" fmla="*/ 4249 w 4900"/>
                <a:gd name="T45" fmla="*/ 2588 h 4906"/>
                <a:gd name="T46" fmla="*/ 4213 w 4900"/>
                <a:gd name="T47" fmla="*/ 2068 h 4906"/>
                <a:gd name="T48" fmla="*/ 4426 w 4900"/>
                <a:gd name="T49" fmla="*/ 1380 h 4906"/>
                <a:gd name="T50" fmla="*/ 4583 w 4900"/>
                <a:gd name="T51" fmla="*/ 1412 h 4906"/>
                <a:gd name="T52" fmla="*/ 4647 w 4900"/>
                <a:gd name="T53" fmla="*/ 1424 h 4906"/>
                <a:gd name="T54" fmla="*/ 4677 w 4900"/>
                <a:gd name="T55" fmla="*/ 1429 h 4906"/>
                <a:gd name="T56" fmla="*/ 4846 w 4900"/>
                <a:gd name="T57" fmla="*/ 1940 h 4906"/>
                <a:gd name="T58" fmla="*/ 4900 w 4900"/>
                <a:gd name="T59" fmla="*/ 2470 h 4906"/>
                <a:gd name="T60" fmla="*/ 4838 w 4900"/>
                <a:gd name="T61" fmla="*/ 3000 h 4906"/>
                <a:gd name="T62" fmla="*/ 4662 w 4900"/>
                <a:gd name="T63" fmla="*/ 3509 h 4906"/>
                <a:gd name="T64" fmla="*/ 4371 w 4900"/>
                <a:gd name="T65" fmla="*/ 3975 h 4906"/>
                <a:gd name="T66" fmla="*/ 3975 w 4900"/>
                <a:gd name="T67" fmla="*/ 4373 h 4906"/>
                <a:gd name="T68" fmla="*/ 3513 w 4900"/>
                <a:gd name="T69" fmla="*/ 4665 h 4906"/>
                <a:gd name="T70" fmla="*/ 2999 w 4900"/>
                <a:gd name="T71" fmla="*/ 4845 h 4906"/>
                <a:gd name="T72" fmla="*/ 2451 w 4900"/>
                <a:gd name="T73" fmla="*/ 4906 h 4906"/>
                <a:gd name="T74" fmla="*/ 1847 w 4900"/>
                <a:gd name="T75" fmla="*/ 4831 h 4906"/>
                <a:gd name="T76" fmla="*/ 1298 w 4900"/>
                <a:gd name="T77" fmla="*/ 4619 h 4906"/>
                <a:gd name="T78" fmla="*/ 823 w 4900"/>
                <a:gd name="T79" fmla="*/ 4287 h 4906"/>
                <a:gd name="T80" fmla="*/ 439 w 4900"/>
                <a:gd name="T81" fmla="*/ 3856 h 4906"/>
                <a:gd name="T82" fmla="*/ 165 w 4900"/>
                <a:gd name="T83" fmla="*/ 3340 h 4906"/>
                <a:gd name="T84" fmla="*/ 20 w 4900"/>
                <a:gd name="T85" fmla="*/ 2761 h 4906"/>
                <a:gd name="T86" fmla="*/ 20 w 4900"/>
                <a:gd name="T87" fmla="*/ 2144 h 4906"/>
                <a:gd name="T88" fmla="*/ 165 w 4900"/>
                <a:gd name="T89" fmla="*/ 1566 h 4906"/>
                <a:gd name="T90" fmla="*/ 439 w 4900"/>
                <a:gd name="T91" fmla="*/ 1051 h 4906"/>
                <a:gd name="T92" fmla="*/ 823 w 4900"/>
                <a:gd name="T93" fmla="*/ 618 h 4906"/>
                <a:gd name="T94" fmla="*/ 1298 w 4900"/>
                <a:gd name="T95" fmla="*/ 288 h 4906"/>
                <a:gd name="T96" fmla="*/ 1847 w 4900"/>
                <a:gd name="T97" fmla="*/ 75 h 4906"/>
                <a:gd name="T98" fmla="*/ 2451 w 4900"/>
                <a:gd name="T99" fmla="*/ 0 h 4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0" h="4906">
                  <a:moveTo>
                    <a:pt x="2451" y="0"/>
                  </a:moveTo>
                  <a:lnTo>
                    <a:pt x="2604" y="5"/>
                  </a:lnTo>
                  <a:lnTo>
                    <a:pt x="2756" y="18"/>
                  </a:lnTo>
                  <a:lnTo>
                    <a:pt x="2904" y="42"/>
                  </a:lnTo>
                  <a:lnTo>
                    <a:pt x="3051" y="74"/>
                  </a:lnTo>
                  <a:lnTo>
                    <a:pt x="3196" y="115"/>
                  </a:lnTo>
                  <a:lnTo>
                    <a:pt x="3336" y="165"/>
                  </a:lnTo>
                  <a:lnTo>
                    <a:pt x="3473" y="222"/>
                  </a:lnTo>
                  <a:lnTo>
                    <a:pt x="3475" y="230"/>
                  </a:lnTo>
                  <a:lnTo>
                    <a:pt x="3475" y="238"/>
                  </a:lnTo>
                  <a:lnTo>
                    <a:pt x="3476" y="245"/>
                  </a:lnTo>
                  <a:lnTo>
                    <a:pt x="3478" y="254"/>
                  </a:lnTo>
                  <a:lnTo>
                    <a:pt x="3479" y="264"/>
                  </a:lnTo>
                  <a:lnTo>
                    <a:pt x="3483" y="278"/>
                  </a:lnTo>
                  <a:lnTo>
                    <a:pt x="3486" y="294"/>
                  </a:lnTo>
                  <a:lnTo>
                    <a:pt x="3491" y="316"/>
                  </a:lnTo>
                  <a:lnTo>
                    <a:pt x="3495" y="345"/>
                  </a:lnTo>
                  <a:lnTo>
                    <a:pt x="3503" y="380"/>
                  </a:lnTo>
                  <a:lnTo>
                    <a:pt x="3511" y="423"/>
                  </a:lnTo>
                  <a:lnTo>
                    <a:pt x="3522" y="475"/>
                  </a:lnTo>
                  <a:lnTo>
                    <a:pt x="3191" y="807"/>
                  </a:lnTo>
                  <a:lnTo>
                    <a:pt x="3076" y="759"/>
                  </a:lnTo>
                  <a:lnTo>
                    <a:pt x="2956" y="719"/>
                  </a:lnTo>
                  <a:lnTo>
                    <a:pt x="2834" y="688"/>
                  </a:lnTo>
                  <a:lnTo>
                    <a:pt x="2709" y="666"/>
                  </a:lnTo>
                  <a:lnTo>
                    <a:pt x="2580" y="652"/>
                  </a:lnTo>
                  <a:lnTo>
                    <a:pt x="2449" y="647"/>
                  </a:lnTo>
                  <a:lnTo>
                    <a:pt x="2315" y="652"/>
                  </a:lnTo>
                  <a:lnTo>
                    <a:pt x="2183" y="666"/>
                  </a:lnTo>
                  <a:lnTo>
                    <a:pt x="2056" y="690"/>
                  </a:lnTo>
                  <a:lnTo>
                    <a:pt x="1930" y="724"/>
                  </a:lnTo>
                  <a:lnTo>
                    <a:pt x="1808" y="765"/>
                  </a:lnTo>
                  <a:lnTo>
                    <a:pt x="1690" y="815"/>
                  </a:lnTo>
                  <a:lnTo>
                    <a:pt x="1577" y="872"/>
                  </a:lnTo>
                  <a:lnTo>
                    <a:pt x="1469" y="937"/>
                  </a:lnTo>
                  <a:lnTo>
                    <a:pt x="1365" y="1011"/>
                  </a:lnTo>
                  <a:lnTo>
                    <a:pt x="1266" y="1091"/>
                  </a:lnTo>
                  <a:lnTo>
                    <a:pt x="1175" y="1177"/>
                  </a:lnTo>
                  <a:lnTo>
                    <a:pt x="1089" y="1268"/>
                  </a:lnTo>
                  <a:lnTo>
                    <a:pt x="1010" y="1367"/>
                  </a:lnTo>
                  <a:lnTo>
                    <a:pt x="936" y="1471"/>
                  </a:lnTo>
                  <a:lnTo>
                    <a:pt x="871" y="1579"/>
                  </a:lnTo>
                  <a:lnTo>
                    <a:pt x="814" y="1693"/>
                  </a:lnTo>
                  <a:lnTo>
                    <a:pt x="764" y="1811"/>
                  </a:lnTo>
                  <a:lnTo>
                    <a:pt x="723" y="1932"/>
                  </a:lnTo>
                  <a:lnTo>
                    <a:pt x="689" y="2058"/>
                  </a:lnTo>
                  <a:lnTo>
                    <a:pt x="665" y="2186"/>
                  </a:lnTo>
                  <a:lnTo>
                    <a:pt x="651" y="2318"/>
                  </a:lnTo>
                  <a:lnTo>
                    <a:pt x="646" y="2452"/>
                  </a:lnTo>
                  <a:lnTo>
                    <a:pt x="651" y="2588"/>
                  </a:lnTo>
                  <a:lnTo>
                    <a:pt x="665" y="2719"/>
                  </a:lnTo>
                  <a:lnTo>
                    <a:pt x="689" y="2848"/>
                  </a:lnTo>
                  <a:lnTo>
                    <a:pt x="723" y="2974"/>
                  </a:lnTo>
                  <a:lnTo>
                    <a:pt x="764" y="3096"/>
                  </a:lnTo>
                  <a:lnTo>
                    <a:pt x="814" y="3214"/>
                  </a:lnTo>
                  <a:lnTo>
                    <a:pt x="871" y="3327"/>
                  </a:lnTo>
                  <a:lnTo>
                    <a:pt x="936" y="3436"/>
                  </a:lnTo>
                  <a:lnTo>
                    <a:pt x="1010" y="3540"/>
                  </a:lnTo>
                  <a:lnTo>
                    <a:pt x="1089" y="3637"/>
                  </a:lnTo>
                  <a:lnTo>
                    <a:pt x="1175" y="3730"/>
                  </a:lnTo>
                  <a:lnTo>
                    <a:pt x="1266" y="3816"/>
                  </a:lnTo>
                  <a:lnTo>
                    <a:pt x="1365" y="3896"/>
                  </a:lnTo>
                  <a:lnTo>
                    <a:pt x="1469" y="3967"/>
                  </a:lnTo>
                  <a:lnTo>
                    <a:pt x="1577" y="4033"/>
                  </a:lnTo>
                  <a:lnTo>
                    <a:pt x="1690" y="4090"/>
                  </a:lnTo>
                  <a:lnTo>
                    <a:pt x="1808" y="4141"/>
                  </a:lnTo>
                  <a:lnTo>
                    <a:pt x="1930" y="4183"/>
                  </a:lnTo>
                  <a:lnTo>
                    <a:pt x="2056" y="4215"/>
                  </a:lnTo>
                  <a:lnTo>
                    <a:pt x="2183" y="4239"/>
                  </a:lnTo>
                  <a:lnTo>
                    <a:pt x="2315" y="4255"/>
                  </a:lnTo>
                  <a:lnTo>
                    <a:pt x="2449" y="4260"/>
                  </a:lnTo>
                  <a:lnTo>
                    <a:pt x="2585" y="4255"/>
                  </a:lnTo>
                  <a:lnTo>
                    <a:pt x="2716" y="4239"/>
                  </a:lnTo>
                  <a:lnTo>
                    <a:pt x="2845" y="4215"/>
                  </a:lnTo>
                  <a:lnTo>
                    <a:pt x="2971" y="4183"/>
                  </a:lnTo>
                  <a:lnTo>
                    <a:pt x="3092" y="4141"/>
                  </a:lnTo>
                  <a:lnTo>
                    <a:pt x="3210" y="4090"/>
                  </a:lnTo>
                  <a:lnTo>
                    <a:pt x="3323" y="4033"/>
                  </a:lnTo>
                  <a:lnTo>
                    <a:pt x="3432" y="3967"/>
                  </a:lnTo>
                  <a:lnTo>
                    <a:pt x="3535" y="3896"/>
                  </a:lnTo>
                  <a:lnTo>
                    <a:pt x="3632" y="3816"/>
                  </a:lnTo>
                  <a:lnTo>
                    <a:pt x="3725" y="3730"/>
                  </a:lnTo>
                  <a:lnTo>
                    <a:pt x="3811" y="3637"/>
                  </a:lnTo>
                  <a:lnTo>
                    <a:pt x="3891" y="3540"/>
                  </a:lnTo>
                  <a:lnTo>
                    <a:pt x="3963" y="3436"/>
                  </a:lnTo>
                  <a:lnTo>
                    <a:pt x="4028" y="3327"/>
                  </a:lnTo>
                  <a:lnTo>
                    <a:pt x="4085" y="3214"/>
                  </a:lnTo>
                  <a:lnTo>
                    <a:pt x="4136" y="3096"/>
                  </a:lnTo>
                  <a:lnTo>
                    <a:pt x="4178" y="2974"/>
                  </a:lnTo>
                  <a:lnTo>
                    <a:pt x="4210" y="2848"/>
                  </a:lnTo>
                  <a:lnTo>
                    <a:pt x="4234" y="2719"/>
                  </a:lnTo>
                  <a:lnTo>
                    <a:pt x="4249" y="2588"/>
                  </a:lnTo>
                  <a:lnTo>
                    <a:pt x="4254" y="2452"/>
                  </a:lnTo>
                  <a:lnTo>
                    <a:pt x="4249" y="2322"/>
                  </a:lnTo>
                  <a:lnTo>
                    <a:pt x="4235" y="2194"/>
                  </a:lnTo>
                  <a:lnTo>
                    <a:pt x="4213" y="2068"/>
                  </a:lnTo>
                  <a:lnTo>
                    <a:pt x="4181" y="1946"/>
                  </a:lnTo>
                  <a:lnTo>
                    <a:pt x="4143" y="1827"/>
                  </a:lnTo>
                  <a:lnTo>
                    <a:pt x="4095" y="1712"/>
                  </a:lnTo>
                  <a:lnTo>
                    <a:pt x="4426" y="1380"/>
                  </a:lnTo>
                  <a:lnTo>
                    <a:pt x="4477" y="1391"/>
                  </a:lnTo>
                  <a:lnTo>
                    <a:pt x="4521" y="1399"/>
                  </a:lnTo>
                  <a:lnTo>
                    <a:pt x="4556" y="1407"/>
                  </a:lnTo>
                  <a:lnTo>
                    <a:pt x="4583" y="1412"/>
                  </a:lnTo>
                  <a:lnTo>
                    <a:pt x="4605" y="1416"/>
                  </a:lnTo>
                  <a:lnTo>
                    <a:pt x="4623" y="1420"/>
                  </a:lnTo>
                  <a:lnTo>
                    <a:pt x="4637" y="1423"/>
                  </a:lnTo>
                  <a:lnTo>
                    <a:pt x="4647" y="1424"/>
                  </a:lnTo>
                  <a:lnTo>
                    <a:pt x="4656" y="1426"/>
                  </a:lnTo>
                  <a:lnTo>
                    <a:pt x="4662" y="1428"/>
                  </a:lnTo>
                  <a:lnTo>
                    <a:pt x="4669" y="1428"/>
                  </a:lnTo>
                  <a:lnTo>
                    <a:pt x="4677" y="1429"/>
                  </a:lnTo>
                  <a:lnTo>
                    <a:pt x="4729" y="1554"/>
                  </a:lnTo>
                  <a:lnTo>
                    <a:pt x="4776" y="1680"/>
                  </a:lnTo>
                  <a:lnTo>
                    <a:pt x="4814" y="1809"/>
                  </a:lnTo>
                  <a:lnTo>
                    <a:pt x="4846" y="1940"/>
                  </a:lnTo>
                  <a:lnTo>
                    <a:pt x="4870" y="2071"/>
                  </a:lnTo>
                  <a:lnTo>
                    <a:pt x="4887" y="2203"/>
                  </a:lnTo>
                  <a:lnTo>
                    <a:pt x="4897" y="2337"/>
                  </a:lnTo>
                  <a:lnTo>
                    <a:pt x="4900" y="2470"/>
                  </a:lnTo>
                  <a:lnTo>
                    <a:pt x="4895" y="2604"/>
                  </a:lnTo>
                  <a:lnTo>
                    <a:pt x="4882" y="2737"/>
                  </a:lnTo>
                  <a:lnTo>
                    <a:pt x="4865" y="2869"/>
                  </a:lnTo>
                  <a:lnTo>
                    <a:pt x="4838" y="3000"/>
                  </a:lnTo>
                  <a:lnTo>
                    <a:pt x="4804" y="3129"/>
                  </a:lnTo>
                  <a:lnTo>
                    <a:pt x="4764" y="3259"/>
                  </a:lnTo>
                  <a:lnTo>
                    <a:pt x="4717" y="3385"/>
                  </a:lnTo>
                  <a:lnTo>
                    <a:pt x="4662" y="3509"/>
                  </a:lnTo>
                  <a:lnTo>
                    <a:pt x="4600" y="3631"/>
                  </a:lnTo>
                  <a:lnTo>
                    <a:pt x="4532" y="3749"/>
                  </a:lnTo>
                  <a:lnTo>
                    <a:pt x="4455" y="3864"/>
                  </a:lnTo>
                  <a:lnTo>
                    <a:pt x="4371" y="3975"/>
                  </a:lnTo>
                  <a:lnTo>
                    <a:pt x="4281" y="4084"/>
                  </a:lnTo>
                  <a:lnTo>
                    <a:pt x="4183" y="4188"/>
                  </a:lnTo>
                  <a:lnTo>
                    <a:pt x="4082" y="4283"/>
                  </a:lnTo>
                  <a:lnTo>
                    <a:pt x="3975" y="4373"/>
                  </a:lnTo>
                  <a:lnTo>
                    <a:pt x="3865" y="4456"/>
                  </a:lnTo>
                  <a:lnTo>
                    <a:pt x="3752" y="4532"/>
                  </a:lnTo>
                  <a:lnTo>
                    <a:pt x="3634" y="4603"/>
                  </a:lnTo>
                  <a:lnTo>
                    <a:pt x="3513" y="4665"/>
                  </a:lnTo>
                  <a:lnTo>
                    <a:pt x="3389" y="4721"/>
                  </a:lnTo>
                  <a:lnTo>
                    <a:pt x="3261" y="4769"/>
                  </a:lnTo>
                  <a:lnTo>
                    <a:pt x="3132" y="4810"/>
                  </a:lnTo>
                  <a:lnTo>
                    <a:pt x="2999" y="4845"/>
                  </a:lnTo>
                  <a:lnTo>
                    <a:pt x="2864" y="4871"/>
                  </a:lnTo>
                  <a:lnTo>
                    <a:pt x="2728" y="4890"/>
                  </a:lnTo>
                  <a:lnTo>
                    <a:pt x="2590" y="4903"/>
                  </a:lnTo>
                  <a:lnTo>
                    <a:pt x="2451" y="4906"/>
                  </a:lnTo>
                  <a:lnTo>
                    <a:pt x="2295" y="4901"/>
                  </a:lnTo>
                  <a:lnTo>
                    <a:pt x="2143" y="4887"/>
                  </a:lnTo>
                  <a:lnTo>
                    <a:pt x="1993" y="4863"/>
                  </a:lnTo>
                  <a:lnTo>
                    <a:pt x="1847" y="4831"/>
                  </a:lnTo>
                  <a:lnTo>
                    <a:pt x="1703" y="4790"/>
                  </a:lnTo>
                  <a:lnTo>
                    <a:pt x="1565" y="4742"/>
                  </a:lnTo>
                  <a:lnTo>
                    <a:pt x="1429" y="4684"/>
                  </a:lnTo>
                  <a:lnTo>
                    <a:pt x="1298" y="4619"/>
                  </a:lnTo>
                  <a:lnTo>
                    <a:pt x="1172" y="4547"/>
                  </a:lnTo>
                  <a:lnTo>
                    <a:pt x="1050" y="4467"/>
                  </a:lnTo>
                  <a:lnTo>
                    <a:pt x="933" y="4381"/>
                  </a:lnTo>
                  <a:lnTo>
                    <a:pt x="823" y="4287"/>
                  </a:lnTo>
                  <a:lnTo>
                    <a:pt x="718" y="4188"/>
                  </a:lnTo>
                  <a:lnTo>
                    <a:pt x="619" y="4082"/>
                  </a:lnTo>
                  <a:lnTo>
                    <a:pt x="525" y="3972"/>
                  </a:lnTo>
                  <a:lnTo>
                    <a:pt x="439" y="3856"/>
                  </a:lnTo>
                  <a:lnTo>
                    <a:pt x="359" y="3733"/>
                  </a:lnTo>
                  <a:lnTo>
                    <a:pt x="287" y="3607"/>
                  </a:lnTo>
                  <a:lnTo>
                    <a:pt x="222" y="3476"/>
                  </a:lnTo>
                  <a:lnTo>
                    <a:pt x="165" y="3340"/>
                  </a:lnTo>
                  <a:lnTo>
                    <a:pt x="117" y="3201"/>
                  </a:lnTo>
                  <a:lnTo>
                    <a:pt x="75" y="3057"/>
                  </a:lnTo>
                  <a:lnTo>
                    <a:pt x="43" y="2911"/>
                  </a:lnTo>
                  <a:lnTo>
                    <a:pt x="20" y="2761"/>
                  </a:lnTo>
                  <a:lnTo>
                    <a:pt x="5" y="2609"/>
                  </a:lnTo>
                  <a:lnTo>
                    <a:pt x="0" y="2452"/>
                  </a:lnTo>
                  <a:lnTo>
                    <a:pt x="5" y="2298"/>
                  </a:lnTo>
                  <a:lnTo>
                    <a:pt x="20" y="2144"/>
                  </a:lnTo>
                  <a:lnTo>
                    <a:pt x="43" y="1996"/>
                  </a:lnTo>
                  <a:lnTo>
                    <a:pt x="75" y="1849"/>
                  </a:lnTo>
                  <a:lnTo>
                    <a:pt x="117" y="1705"/>
                  </a:lnTo>
                  <a:lnTo>
                    <a:pt x="165" y="1566"/>
                  </a:lnTo>
                  <a:lnTo>
                    <a:pt x="222" y="1431"/>
                  </a:lnTo>
                  <a:lnTo>
                    <a:pt x="287" y="1300"/>
                  </a:lnTo>
                  <a:lnTo>
                    <a:pt x="359" y="1172"/>
                  </a:lnTo>
                  <a:lnTo>
                    <a:pt x="439" y="1051"/>
                  </a:lnTo>
                  <a:lnTo>
                    <a:pt x="525" y="934"/>
                  </a:lnTo>
                  <a:lnTo>
                    <a:pt x="619" y="823"/>
                  </a:lnTo>
                  <a:lnTo>
                    <a:pt x="718" y="717"/>
                  </a:lnTo>
                  <a:lnTo>
                    <a:pt x="823" y="618"/>
                  </a:lnTo>
                  <a:lnTo>
                    <a:pt x="933" y="526"/>
                  </a:lnTo>
                  <a:lnTo>
                    <a:pt x="1050" y="439"/>
                  </a:lnTo>
                  <a:lnTo>
                    <a:pt x="1172" y="360"/>
                  </a:lnTo>
                  <a:lnTo>
                    <a:pt x="1298" y="288"/>
                  </a:lnTo>
                  <a:lnTo>
                    <a:pt x="1429" y="222"/>
                  </a:lnTo>
                  <a:lnTo>
                    <a:pt x="1565" y="165"/>
                  </a:lnTo>
                  <a:lnTo>
                    <a:pt x="1703" y="115"/>
                  </a:lnTo>
                  <a:lnTo>
                    <a:pt x="1847" y="75"/>
                  </a:lnTo>
                  <a:lnTo>
                    <a:pt x="1993" y="42"/>
                  </a:lnTo>
                  <a:lnTo>
                    <a:pt x="2143" y="20"/>
                  </a:lnTo>
                  <a:lnTo>
                    <a:pt x="2295" y="5"/>
                  </a:lnTo>
                  <a:lnTo>
                    <a:pt x="2451" y="0"/>
                  </a:lnTo>
                  <a:close/>
                </a:path>
              </a:pathLst>
            </a:custGeom>
            <a:grpFill/>
            <a:ln w="0">
              <a:solidFill>
                <a:schemeClr val="bg1"/>
              </a:solidFill>
              <a:prstDash val="solid"/>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sp>
          <p:nvSpPr>
            <p:cNvPr id="22" name="Freeform 332">
              <a:extLst>
                <a:ext uri="{FF2B5EF4-FFF2-40B4-BE49-F238E27FC236}">
                  <a16:creationId xmlns:a16="http://schemas.microsoft.com/office/drawing/2014/main" id="{CC083D66-639A-4F4C-831B-8FA078C050CD}"/>
                </a:ext>
              </a:extLst>
            </p:cNvPr>
            <p:cNvSpPr>
              <a:spLocks/>
            </p:cNvSpPr>
            <p:nvPr/>
          </p:nvSpPr>
          <p:spPr bwMode="auto">
            <a:xfrm>
              <a:off x="6197" y="3005"/>
              <a:ext cx="1523" cy="1525"/>
            </a:xfrm>
            <a:custGeom>
              <a:avLst/>
              <a:gdLst>
                <a:gd name="T0" fmla="*/ 2176 w 3047"/>
                <a:gd name="T1" fmla="*/ 0 h 3051"/>
                <a:gd name="T2" fmla="*/ 2189 w 3047"/>
                <a:gd name="T3" fmla="*/ 0 h 3051"/>
                <a:gd name="T4" fmla="*/ 2202 w 3047"/>
                <a:gd name="T5" fmla="*/ 3 h 3051"/>
                <a:gd name="T6" fmla="*/ 2224 w 3047"/>
                <a:gd name="T7" fmla="*/ 13 h 3051"/>
                <a:gd name="T8" fmla="*/ 2242 w 3047"/>
                <a:gd name="T9" fmla="*/ 29 h 3051"/>
                <a:gd name="T10" fmla="*/ 2254 w 3047"/>
                <a:gd name="T11" fmla="*/ 48 h 3051"/>
                <a:gd name="T12" fmla="*/ 2262 w 3047"/>
                <a:gd name="T13" fmla="*/ 70 h 3051"/>
                <a:gd name="T14" fmla="*/ 2385 w 3047"/>
                <a:gd name="T15" fmla="*/ 663 h 3051"/>
                <a:gd name="T16" fmla="*/ 2977 w 3047"/>
                <a:gd name="T17" fmla="*/ 786 h 3051"/>
                <a:gd name="T18" fmla="*/ 2999 w 3047"/>
                <a:gd name="T19" fmla="*/ 794 h 3051"/>
                <a:gd name="T20" fmla="*/ 3018 w 3047"/>
                <a:gd name="T21" fmla="*/ 806 h 3051"/>
                <a:gd name="T22" fmla="*/ 3034 w 3047"/>
                <a:gd name="T23" fmla="*/ 824 h 3051"/>
                <a:gd name="T24" fmla="*/ 3044 w 3047"/>
                <a:gd name="T25" fmla="*/ 846 h 3051"/>
                <a:gd name="T26" fmla="*/ 3047 w 3047"/>
                <a:gd name="T27" fmla="*/ 870 h 3051"/>
                <a:gd name="T28" fmla="*/ 3044 w 3047"/>
                <a:gd name="T29" fmla="*/ 894 h 3051"/>
                <a:gd name="T30" fmla="*/ 3036 w 3047"/>
                <a:gd name="T31" fmla="*/ 915 h 3051"/>
                <a:gd name="T32" fmla="*/ 3021 w 3047"/>
                <a:gd name="T33" fmla="*/ 934 h 3051"/>
                <a:gd name="T34" fmla="*/ 2592 w 3047"/>
                <a:gd name="T35" fmla="*/ 1363 h 3051"/>
                <a:gd name="T36" fmla="*/ 2573 w 3047"/>
                <a:gd name="T37" fmla="*/ 1378 h 3051"/>
                <a:gd name="T38" fmla="*/ 2553 w 3047"/>
                <a:gd name="T39" fmla="*/ 1387 h 3051"/>
                <a:gd name="T40" fmla="*/ 2530 w 3047"/>
                <a:gd name="T41" fmla="*/ 1391 h 3051"/>
                <a:gd name="T42" fmla="*/ 2521 w 3047"/>
                <a:gd name="T43" fmla="*/ 1389 h 3051"/>
                <a:gd name="T44" fmla="*/ 2511 w 3047"/>
                <a:gd name="T45" fmla="*/ 1389 h 3051"/>
                <a:gd name="T46" fmla="*/ 2106 w 3047"/>
                <a:gd name="T47" fmla="*/ 1304 h 3051"/>
                <a:gd name="T48" fmla="*/ 435 w 3047"/>
                <a:gd name="T49" fmla="*/ 2977 h 3051"/>
                <a:gd name="T50" fmla="*/ 400 w 3047"/>
                <a:gd name="T51" fmla="*/ 3006 h 3051"/>
                <a:gd name="T52" fmla="*/ 360 w 3047"/>
                <a:gd name="T53" fmla="*/ 3028 h 3051"/>
                <a:gd name="T54" fmla="*/ 319 w 3047"/>
                <a:gd name="T55" fmla="*/ 3044 h 3051"/>
                <a:gd name="T56" fmla="*/ 276 w 3047"/>
                <a:gd name="T57" fmla="*/ 3051 h 3051"/>
                <a:gd name="T58" fmla="*/ 233 w 3047"/>
                <a:gd name="T59" fmla="*/ 3051 h 3051"/>
                <a:gd name="T60" fmla="*/ 190 w 3047"/>
                <a:gd name="T61" fmla="*/ 3044 h 3051"/>
                <a:gd name="T62" fmla="*/ 148 w 3047"/>
                <a:gd name="T63" fmla="*/ 3028 h 3051"/>
                <a:gd name="T64" fmla="*/ 108 w 3047"/>
                <a:gd name="T65" fmla="*/ 3006 h 3051"/>
                <a:gd name="T66" fmla="*/ 73 w 3047"/>
                <a:gd name="T67" fmla="*/ 2977 h 3051"/>
                <a:gd name="T68" fmla="*/ 45 w 3047"/>
                <a:gd name="T69" fmla="*/ 2942 h 3051"/>
                <a:gd name="T70" fmla="*/ 22 w 3047"/>
                <a:gd name="T71" fmla="*/ 2902 h 3051"/>
                <a:gd name="T72" fmla="*/ 6 w 3047"/>
                <a:gd name="T73" fmla="*/ 2861 h 3051"/>
                <a:gd name="T74" fmla="*/ 0 w 3047"/>
                <a:gd name="T75" fmla="*/ 2818 h 3051"/>
                <a:gd name="T76" fmla="*/ 0 w 3047"/>
                <a:gd name="T77" fmla="*/ 2775 h 3051"/>
                <a:gd name="T78" fmla="*/ 6 w 3047"/>
                <a:gd name="T79" fmla="*/ 2732 h 3051"/>
                <a:gd name="T80" fmla="*/ 22 w 3047"/>
                <a:gd name="T81" fmla="*/ 2690 h 3051"/>
                <a:gd name="T82" fmla="*/ 45 w 3047"/>
                <a:gd name="T83" fmla="*/ 2650 h 3051"/>
                <a:gd name="T84" fmla="*/ 73 w 3047"/>
                <a:gd name="T85" fmla="*/ 2615 h 3051"/>
                <a:gd name="T86" fmla="*/ 1744 w 3047"/>
                <a:gd name="T87" fmla="*/ 942 h 3051"/>
                <a:gd name="T88" fmla="*/ 1660 w 3047"/>
                <a:gd name="T89" fmla="*/ 537 h 3051"/>
                <a:gd name="T90" fmla="*/ 1658 w 3047"/>
                <a:gd name="T91" fmla="*/ 514 h 3051"/>
                <a:gd name="T92" fmla="*/ 1663 w 3047"/>
                <a:gd name="T93" fmla="*/ 492 h 3051"/>
                <a:gd name="T94" fmla="*/ 1671 w 3047"/>
                <a:gd name="T95" fmla="*/ 473 h 3051"/>
                <a:gd name="T96" fmla="*/ 1685 w 3047"/>
                <a:gd name="T97" fmla="*/ 455 h 3051"/>
                <a:gd name="T98" fmla="*/ 2114 w 3047"/>
                <a:gd name="T99" fmla="*/ 26 h 3051"/>
                <a:gd name="T100" fmla="*/ 2132 w 3047"/>
                <a:gd name="T101" fmla="*/ 11 h 3051"/>
                <a:gd name="T102" fmla="*/ 2154 w 3047"/>
                <a:gd name="T103" fmla="*/ 3 h 3051"/>
                <a:gd name="T104" fmla="*/ 2176 w 3047"/>
                <a:gd name="T105" fmla="*/ 0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47" h="3051">
                  <a:moveTo>
                    <a:pt x="2176" y="0"/>
                  </a:moveTo>
                  <a:lnTo>
                    <a:pt x="2189" y="0"/>
                  </a:lnTo>
                  <a:lnTo>
                    <a:pt x="2202" y="3"/>
                  </a:lnTo>
                  <a:lnTo>
                    <a:pt x="2224" y="13"/>
                  </a:lnTo>
                  <a:lnTo>
                    <a:pt x="2242" y="29"/>
                  </a:lnTo>
                  <a:lnTo>
                    <a:pt x="2254" y="48"/>
                  </a:lnTo>
                  <a:lnTo>
                    <a:pt x="2262" y="70"/>
                  </a:lnTo>
                  <a:lnTo>
                    <a:pt x="2385" y="663"/>
                  </a:lnTo>
                  <a:lnTo>
                    <a:pt x="2977" y="786"/>
                  </a:lnTo>
                  <a:lnTo>
                    <a:pt x="2999" y="794"/>
                  </a:lnTo>
                  <a:lnTo>
                    <a:pt x="3018" y="806"/>
                  </a:lnTo>
                  <a:lnTo>
                    <a:pt x="3034" y="824"/>
                  </a:lnTo>
                  <a:lnTo>
                    <a:pt x="3044" y="846"/>
                  </a:lnTo>
                  <a:lnTo>
                    <a:pt x="3047" y="870"/>
                  </a:lnTo>
                  <a:lnTo>
                    <a:pt x="3044" y="894"/>
                  </a:lnTo>
                  <a:lnTo>
                    <a:pt x="3036" y="915"/>
                  </a:lnTo>
                  <a:lnTo>
                    <a:pt x="3021" y="934"/>
                  </a:lnTo>
                  <a:lnTo>
                    <a:pt x="2592" y="1363"/>
                  </a:lnTo>
                  <a:lnTo>
                    <a:pt x="2573" y="1378"/>
                  </a:lnTo>
                  <a:lnTo>
                    <a:pt x="2553" y="1387"/>
                  </a:lnTo>
                  <a:lnTo>
                    <a:pt x="2530" y="1391"/>
                  </a:lnTo>
                  <a:lnTo>
                    <a:pt x="2521" y="1389"/>
                  </a:lnTo>
                  <a:lnTo>
                    <a:pt x="2511" y="1389"/>
                  </a:lnTo>
                  <a:lnTo>
                    <a:pt x="2106" y="1304"/>
                  </a:lnTo>
                  <a:lnTo>
                    <a:pt x="435" y="2977"/>
                  </a:lnTo>
                  <a:lnTo>
                    <a:pt x="400" y="3006"/>
                  </a:lnTo>
                  <a:lnTo>
                    <a:pt x="360" y="3028"/>
                  </a:lnTo>
                  <a:lnTo>
                    <a:pt x="319" y="3044"/>
                  </a:lnTo>
                  <a:lnTo>
                    <a:pt x="276" y="3051"/>
                  </a:lnTo>
                  <a:lnTo>
                    <a:pt x="233" y="3051"/>
                  </a:lnTo>
                  <a:lnTo>
                    <a:pt x="190" y="3044"/>
                  </a:lnTo>
                  <a:lnTo>
                    <a:pt x="148" y="3028"/>
                  </a:lnTo>
                  <a:lnTo>
                    <a:pt x="108" y="3006"/>
                  </a:lnTo>
                  <a:lnTo>
                    <a:pt x="73" y="2977"/>
                  </a:lnTo>
                  <a:lnTo>
                    <a:pt x="45" y="2942"/>
                  </a:lnTo>
                  <a:lnTo>
                    <a:pt x="22" y="2902"/>
                  </a:lnTo>
                  <a:lnTo>
                    <a:pt x="6" y="2861"/>
                  </a:lnTo>
                  <a:lnTo>
                    <a:pt x="0" y="2818"/>
                  </a:lnTo>
                  <a:lnTo>
                    <a:pt x="0" y="2775"/>
                  </a:lnTo>
                  <a:lnTo>
                    <a:pt x="6" y="2732"/>
                  </a:lnTo>
                  <a:lnTo>
                    <a:pt x="22" y="2690"/>
                  </a:lnTo>
                  <a:lnTo>
                    <a:pt x="45" y="2650"/>
                  </a:lnTo>
                  <a:lnTo>
                    <a:pt x="73" y="2615"/>
                  </a:lnTo>
                  <a:lnTo>
                    <a:pt x="1744" y="942"/>
                  </a:lnTo>
                  <a:lnTo>
                    <a:pt x="1660" y="537"/>
                  </a:lnTo>
                  <a:lnTo>
                    <a:pt x="1658" y="514"/>
                  </a:lnTo>
                  <a:lnTo>
                    <a:pt x="1663" y="492"/>
                  </a:lnTo>
                  <a:lnTo>
                    <a:pt x="1671" y="473"/>
                  </a:lnTo>
                  <a:lnTo>
                    <a:pt x="1685" y="455"/>
                  </a:lnTo>
                  <a:lnTo>
                    <a:pt x="2114" y="26"/>
                  </a:lnTo>
                  <a:lnTo>
                    <a:pt x="2132" y="11"/>
                  </a:lnTo>
                  <a:lnTo>
                    <a:pt x="2154" y="3"/>
                  </a:lnTo>
                  <a:lnTo>
                    <a:pt x="2176" y="0"/>
                  </a:lnTo>
                  <a:close/>
                </a:path>
              </a:pathLst>
            </a:custGeom>
            <a:grpFill/>
            <a:ln w="0">
              <a:solidFill>
                <a:schemeClr val="bg1"/>
              </a:solidFill>
              <a:prstDash val="solid"/>
              <a:round/>
              <a:headEnd/>
              <a:tailEnd/>
            </a:ln>
          </p:spPr>
          <p:txBody>
            <a:bodyPr vert="horz" wrap="square" lIns="121317" tIns="60659" rIns="121317" bIns="60659" numCol="1" anchor="t" anchorCtr="0" compatLnSpc="1">
              <a:prstTxWarp prst="textNoShape">
                <a:avLst/>
              </a:prstTxWarp>
            </a:bodyPr>
            <a:lstStyle/>
            <a:p>
              <a:endParaRPr lang="en-US" sz="2388">
                <a:latin typeface="Raleway" panose="020B0503030101060003" pitchFamily="34" charset="0"/>
              </a:endParaRPr>
            </a:p>
          </p:txBody>
        </p:sp>
      </p:grpSp>
      <p:grpSp>
        <p:nvGrpSpPr>
          <p:cNvPr id="23" name="Group 128">
            <a:extLst>
              <a:ext uri="{FF2B5EF4-FFF2-40B4-BE49-F238E27FC236}">
                <a16:creationId xmlns:a16="http://schemas.microsoft.com/office/drawing/2014/main" id="{2B2419DD-6AD9-48F1-B869-E45255B73743}"/>
              </a:ext>
            </a:extLst>
          </p:cNvPr>
          <p:cNvGrpSpPr>
            <a:grpSpLocks noChangeAspect="1"/>
          </p:cNvGrpSpPr>
          <p:nvPr/>
        </p:nvGrpSpPr>
        <p:grpSpPr bwMode="auto">
          <a:xfrm>
            <a:off x="5641266" y="3037823"/>
            <a:ext cx="465519" cy="443061"/>
            <a:chOff x="4899" y="2314"/>
            <a:chExt cx="228" cy="217"/>
          </a:xfrm>
          <a:solidFill>
            <a:schemeClr val="bg1"/>
          </a:solidFill>
        </p:grpSpPr>
        <p:sp>
          <p:nvSpPr>
            <p:cNvPr id="24" name="Freeform 130">
              <a:extLst>
                <a:ext uri="{FF2B5EF4-FFF2-40B4-BE49-F238E27FC236}">
                  <a16:creationId xmlns:a16="http://schemas.microsoft.com/office/drawing/2014/main" id="{9A2C71FA-7BF7-4A43-B4D1-3A9C8023F7C0}"/>
                </a:ext>
              </a:extLst>
            </p:cNvPr>
            <p:cNvSpPr>
              <a:spLocks/>
            </p:cNvSpPr>
            <p:nvPr/>
          </p:nvSpPr>
          <p:spPr bwMode="auto">
            <a:xfrm>
              <a:off x="4930" y="2314"/>
              <a:ext cx="66" cy="67"/>
            </a:xfrm>
            <a:custGeom>
              <a:avLst/>
              <a:gdLst>
                <a:gd name="T0" fmla="*/ 495 w 990"/>
                <a:gd name="T1" fmla="*/ 0 h 994"/>
                <a:gd name="T2" fmla="*/ 549 w 990"/>
                <a:gd name="T3" fmla="*/ 3 h 994"/>
                <a:gd name="T4" fmla="*/ 601 w 990"/>
                <a:gd name="T5" fmla="*/ 12 h 994"/>
                <a:gd name="T6" fmla="*/ 651 w 990"/>
                <a:gd name="T7" fmla="*/ 25 h 994"/>
                <a:gd name="T8" fmla="*/ 699 w 990"/>
                <a:gd name="T9" fmla="*/ 44 h 994"/>
                <a:gd name="T10" fmla="*/ 745 w 990"/>
                <a:gd name="T11" fmla="*/ 68 h 994"/>
                <a:gd name="T12" fmla="*/ 787 w 990"/>
                <a:gd name="T13" fmla="*/ 96 h 994"/>
                <a:gd name="T14" fmla="*/ 827 w 990"/>
                <a:gd name="T15" fmla="*/ 128 h 994"/>
                <a:gd name="T16" fmla="*/ 863 w 990"/>
                <a:gd name="T17" fmla="*/ 164 h 994"/>
                <a:gd name="T18" fmla="*/ 894 w 990"/>
                <a:gd name="T19" fmla="*/ 204 h 994"/>
                <a:gd name="T20" fmla="*/ 922 w 990"/>
                <a:gd name="T21" fmla="*/ 246 h 994"/>
                <a:gd name="T22" fmla="*/ 946 w 990"/>
                <a:gd name="T23" fmla="*/ 292 h 994"/>
                <a:gd name="T24" fmla="*/ 964 w 990"/>
                <a:gd name="T25" fmla="*/ 340 h 994"/>
                <a:gd name="T26" fmla="*/ 979 w 990"/>
                <a:gd name="T27" fmla="*/ 390 h 994"/>
                <a:gd name="T28" fmla="*/ 987 w 990"/>
                <a:gd name="T29" fmla="*/ 443 h 994"/>
                <a:gd name="T30" fmla="*/ 990 w 990"/>
                <a:gd name="T31" fmla="*/ 497 h 994"/>
                <a:gd name="T32" fmla="*/ 987 w 990"/>
                <a:gd name="T33" fmla="*/ 551 h 994"/>
                <a:gd name="T34" fmla="*/ 979 w 990"/>
                <a:gd name="T35" fmla="*/ 603 h 994"/>
                <a:gd name="T36" fmla="*/ 964 w 990"/>
                <a:gd name="T37" fmla="*/ 654 h 994"/>
                <a:gd name="T38" fmla="*/ 946 w 990"/>
                <a:gd name="T39" fmla="*/ 702 h 994"/>
                <a:gd name="T40" fmla="*/ 922 w 990"/>
                <a:gd name="T41" fmla="*/ 747 h 994"/>
                <a:gd name="T42" fmla="*/ 894 w 990"/>
                <a:gd name="T43" fmla="*/ 790 h 994"/>
                <a:gd name="T44" fmla="*/ 863 w 990"/>
                <a:gd name="T45" fmla="*/ 829 h 994"/>
                <a:gd name="T46" fmla="*/ 827 w 990"/>
                <a:gd name="T47" fmla="*/ 866 h 994"/>
                <a:gd name="T48" fmla="*/ 787 w 990"/>
                <a:gd name="T49" fmla="*/ 898 h 994"/>
                <a:gd name="T50" fmla="*/ 745 w 990"/>
                <a:gd name="T51" fmla="*/ 926 h 994"/>
                <a:gd name="T52" fmla="*/ 699 w 990"/>
                <a:gd name="T53" fmla="*/ 949 h 994"/>
                <a:gd name="T54" fmla="*/ 651 w 990"/>
                <a:gd name="T55" fmla="*/ 969 h 994"/>
                <a:gd name="T56" fmla="*/ 601 w 990"/>
                <a:gd name="T57" fmla="*/ 982 h 994"/>
                <a:gd name="T58" fmla="*/ 549 w 990"/>
                <a:gd name="T59" fmla="*/ 990 h 994"/>
                <a:gd name="T60" fmla="*/ 495 w 990"/>
                <a:gd name="T61" fmla="*/ 994 h 994"/>
                <a:gd name="T62" fmla="*/ 441 w 990"/>
                <a:gd name="T63" fmla="*/ 990 h 994"/>
                <a:gd name="T64" fmla="*/ 388 w 990"/>
                <a:gd name="T65" fmla="*/ 982 h 994"/>
                <a:gd name="T66" fmla="*/ 338 w 990"/>
                <a:gd name="T67" fmla="*/ 969 h 994"/>
                <a:gd name="T68" fmla="*/ 290 w 990"/>
                <a:gd name="T69" fmla="*/ 949 h 994"/>
                <a:gd name="T70" fmla="*/ 245 w 990"/>
                <a:gd name="T71" fmla="*/ 926 h 994"/>
                <a:gd name="T72" fmla="*/ 202 w 990"/>
                <a:gd name="T73" fmla="*/ 898 h 994"/>
                <a:gd name="T74" fmla="*/ 162 w 990"/>
                <a:gd name="T75" fmla="*/ 866 h 994"/>
                <a:gd name="T76" fmla="*/ 127 w 990"/>
                <a:gd name="T77" fmla="*/ 829 h 994"/>
                <a:gd name="T78" fmla="*/ 95 w 990"/>
                <a:gd name="T79" fmla="*/ 790 h 994"/>
                <a:gd name="T80" fmla="*/ 67 w 990"/>
                <a:gd name="T81" fmla="*/ 747 h 994"/>
                <a:gd name="T82" fmla="*/ 43 w 990"/>
                <a:gd name="T83" fmla="*/ 702 h 994"/>
                <a:gd name="T84" fmla="*/ 24 w 990"/>
                <a:gd name="T85" fmla="*/ 654 h 994"/>
                <a:gd name="T86" fmla="*/ 11 w 990"/>
                <a:gd name="T87" fmla="*/ 603 h 994"/>
                <a:gd name="T88" fmla="*/ 2 w 990"/>
                <a:gd name="T89" fmla="*/ 551 h 994"/>
                <a:gd name="T90" fmla="*/ 0 w 990"/>
                <a:gd name="T91" fmla="*/ 497 h 994"/>
                <a:gd name="T92" fmla="*/ 2 w 990"/>
                <a:gd name="T93" fmla="*/ 443 h 994"/>
                <a:gd name="T94" fmla="*/ 11 w 990"/>
                <a:gd name="T95" fmla="*/ 390 h 994"/>
                <a:gd name="T96" fmla="*/ 24 w 990"/>
                <a:gd name="T97" fmla="*/ 340 h 994"/>
                <a:gd name="T98" fmla="*/ 43 w 990"/>
                <a:gd name="T99" fmla="*/ 292 h 994"/>
                <a:gd name="T100" fmla="*/ 67 w 990"/>
                <a:gd name="T101" fmla="*/ 246 h 994"/>
                <a:gd name="T102" fmla="*/ 95 w 990"/>
                <a:gd name="T103" fmla="*/ 204 h 994"/>
                <a:gd name="T104" fmla="*/ 127 w 990"/>
                <a:gd name="T105" fmla="*/ 164 h 994"/>
                <a:gd name="T106" fmla="*/ 162 w 990"/>
                <a:gd name="T107" fmla="*/ 128 h 994"/>
                <a:gd name="T108" fmla="*/ 202 w 990"/>
                <a:gd name="T109" fmla="*/ 96 h 994"/>
                <a:gd name="T110" fmla="*/ 245 w 990"/>
                <a:gd name="T111" fmla="*/ 68 h 994"/>
                <a:gd name="T112" fmla="*/ 290 w 990"/>
                <a:gd name="T113" fmla="*/ 44 h 994"/>
                <a:gd name="T114" fmla="*/ 338 w 990"/>
                <a:gd name="T115" fmla="*/ 25 h 994"/>
                <a:gd name="T116" fmla="*/ 388 w 990"/>
                <a:gd name="T117" fmla="*/ 12 h 994"/>
                <a:gd name="T118" fmla="*/ 441 w 990"/>
                <a:gd name="T119" fmla="*/ 3 h 994"/>
                <a:gd name="T120" fmla="*/ 495 w 990"/>
                <a:gd name="T121" fmla="*/ 0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0" h="994">
                  <a:moveTo>
                    <a:pt x="495" y="0"/>
                  </a:moveTo>
                  <a:lnTo>
                    <a:pt x="549" y="3"/>
                  </a:lnTo>
                  <a:lnTo>
                    <a:pt x="601" y="12"/>
                  </a:lnTo>
                  <a:lnTo>
                    <a:pt x="651" y="25"/>
                  </a:lnTo>
                  <a:lnTo>
                    <a:pt x="699" y="44"/>
                  </a:lnTo>
                  <a:lnTo>
                    <a:pt x="745" y="68"/>
                  </a:lnTo>
                  <a:lnTo>
                    <a:pt x="787" y="96"/>
                  </a:lnTo>
                  <a:lnTo>
                    <a:pt x="827" y="128"/>
                  </a:lnTo>
                  <a:lnTo>
                    <a:pt x="863" y="164"/>
                  </a:lnTo>
                  <a:lnTo>
                    <a:pt x="894" y="204"/>
                  </a:lnTo>
                  <a:lnTo>
                    <a:pt x="922" y="246"/>
                  </a:lnTo>
                  <a:lnTo>
                    <a:pt x="946" y="292"/>
                  </a:lnTo>
                  <a:lnTo>
                    <a:pt x="964" y="340"/>
                  </a:lnTo>
                  <a:lnTo>
                    <a:pt x="979" y="390"/>
                  </a:lnTo>
                  <a:lnTo>
                    <a:pt x="987" y="443"/>
                  </a:lnTo>
                  <a:lnTo>
                    <a:pt x="990" y="497"/>
                  </a:lnTo>
                  <a:lnTo>
                    <a:pt x="987" y="551"/>
                  </a:lnTo>
                  <a:lnTo>
                    <a:pt x="979" y="603"/>
                  </a:lnTo>
                  <a:lnTo>
                    <a:pt x="964" y="654"/>
                  </a:lnTo>
                  <a:lnTo>
                    <a:pt x="946" y="702"/>
                  </a:lnTo>
                  <a:lnTo>
                    <a:pt x="922" y="747"/>
                  </a:lnTo>
                  <a:lnTo>
                    <a:pt x="894" y="790"/>
                  </a:lnTo>
                  <a:lnTo>
                    <a:pt x="863" y="829"/>
                  </a:lnTo>
                  <a:lnTo>
                    <a:pt x="827" y="866"/>
                  </a:lnTo>
                  <a:lnTo>
                    <a:pt x="787" y="898"/>
                  </a:lnTo>
                  <a:lnTo>
                    <a:pt x="745" y="926"/>
                  </a:lnTo>
                  <a:lnTo>
                    <a:pt x="699" y="949"/>
                  </a:lnTo>
                  <a:lnTo>
                    <a:pt x="651" y="969"/>
                  </a:lnTo>
                  <a:lnTo>
                    <a:pt x="601" y="982"/>
                  </a:lnTo>
                  <a:lnTo>
                    <a:pt x="549" y="990"/>
                  </a:lnTo>
                  <a:lnTo>
                    <a:pt x="495" y="994"/>
                  </a:lnTo>
                  <a:lnTo>
                    <a:pt x="441" y="990"/>
                  </a:lnTo>
                  <a:lnTo>
                    <a:pt x="388" y="982"/>
                  </a:lnTo>
                  <a:lnTo>
                    <a:pt x="338" y="969"/>
                  </a:lnTo>
                  <a:lnTo>
                    <a:pt x="290" y="949"/>
                  </a:lnTo>
                  <a:lnTo>
                    <a:pt x="245" y="926"/>
                  </a:lnTo>
                  <a:lnTo>
                    <a:pt x="202" y="898"/>
                  </a:lnTo>
                  <a:lnTo>
                    <a:pt x="162" y="866"/>
                  </a:lnTo>
                  <a:lnTo>
                    <a:pt x="127" y="829"/>
                  </a:lnTo>
                  <a:lnTo>
                    <a:pt x="95" y="790"/>
                  </a:lnTo>
                  <a:lnTo>
                    <a:pt x="67" y="747"/>
                  </a:lnTo>
                  <a:lnTo>
                    <a:pt x="43" y="702"/>
                  </a:lnTo>
                  <a:lnTo>
                    <a:pt x="24" y="654"/>
                  </a:lnTo>
                  <a:lnTo>
                    <a:pt x="11" y="603"/>
                  </a:lnTo>
                  <a:lnTo>
                    <a:pt x="2" y="551"/>
                  </a:lnTo>
                  <a:lnTo>
                    <a:pt x="0" y="497"/>
                  </a:lnTo>
                  <a:lnTo>
                    <a:pt x="2" y="443"/>
                  </a:lnTo>
                  <a:lnTo>
                    <a:pt x="11" y="390"/>
                  </a:lnTo>
                  <a:lnTo>
                    <a:pt x="24" y="340"/>
                  </a:lnTo>
                  <a:lnTo>
                    <a:pt x="43" y="292"/>
                  </a:lnTo>
                  <a:lnTo>
                    <a:pt x="67" y="246"/>
                  </a:lnTo>
                  <a:lnTo>
                    <a:pt x="95" y="204"/>
                  </a:lnTo>
                  <a:lnTo>
                    <a:pt x="127" y="164"/>
                  </a:lnTo>
                  <a:lnTo>
                    <a:pt x="162" y="128"/>
                  </a:lnTo>
                  <a:lnTo>
                    <a:pt x="202" y="96"/>
                  </a:lnTo>
                  <a:lnTo>
                    <a:pt x="245" y="68"/>
                  </a:lnTo>
                  <a:lnTo>
                    <a:pt x="290" y="44"/>
                  </a:lnTo>
                  <a:lnTo>
                    <a:pt x="338" y="25"/>
                  </a:lnTo>
                  <a:lnTo>
                    <a:pt x="388" y="12"/>
                  </a:lnTo>
                  <a:lnTo>
                    <a:pt x="441" y="3"/>
                  </a:lnTo>
                  <a:lnTo>
                    <a:pt x="49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5" name="Freeform 131">
              <a:extLst>
                <a:ext uri="{FF2B5EF4-FFF2-40B4-BE49-F238E27FC236}">
                  <a16:creationId xmlns:a16="http://schemas.microsoft.com/office/drawing/2014/main" id="{50E8B94F-BA87-461E-8F45-DF3FE95945DF}"/>
                </a:ext>
              </a:extLst>
            </p:cNvPr>
            <p:cNvSpPr>
              <a:spLocks/>
            </p:cNvSpPr>
            <p:nvPr/>
          </p:nvSpPr>
          <p:spPr bwMode="auto">
            <a:xfrm>
              <a:off x="4971" y="2451"/>
              <a:ext cx="156" cy="80"/>
            </a:xfrm>
            <a:custGeom>
              <a:avLst/>
              <a:gdLst>
                <a:gd name="T0" fmla="*/ 838 w 2329"/>
                <a:gd name="T1" fmla="*/ 2 h 1198"/>
                <a:gd name="T2" fmla="*/ 874 w 2329"/>
                <a:gd name="T3" fmla="*/ 36 h 1198"/>
                <a:gd name="T4" fmla="*/ 869 w 2329"/>
                <a:gd name="T5" fmla="*/ 107 h 1198"/>
                <a:gd name="T6" fmla="*/ 877 w 2329"/>
                <a:gd name="T7" fmla="*/ 227 h 1198"/>
                <a:gd name="T8" fmla="*/ 930 w 2329"/>
                <a:gd name="T9" fmla="*/ 334 h 1198"/>
                <a:gd name="T10" fmla="*/ 1019 w 2329"/>
                <a:gd name="T11" fmla="*/ 412 h 1198"/>
                <a:gd name="T12" fmla="*/ 1132 w 2329"/>
                <a:gd name="T13" fmla="*/ 451 h 1198"/>
                <a:gd name="T14" fmla="*/ 1255 w 2329"/>
                <a:gd name="T15" fmla="*/ 443 h 1198"/>
                <a:gd name="T16" fmla="*/ 1362 w 2329"/>
                <a:gd name="T17" fmla="*/ 390 h 1198"/>
                <a:gd name="T18" fmla="*/ 1440 w 2329"/>
                <a:gd name="T19" fmla="*/ 301 h 1198"/>
                <a:gd name="T20" fmla="*/ 1479 w 2329"/>
                <a:gd name="T21" fmla="*/ 187 h 1198"/>
                <a:gd name="T22" fmla="*/ 1473 w 2329"/>
                <a:gd name="T23" fmla="*/ 70 h 1198"/>
                <a:gd name="T24" fmla="*/ 1482 w 2329"/>
                <a:gd name="T25" fmla="*/ 22 h 1198"/>
                <a:gd name="T26" fmla="*/ 1526 w 2329"/>
                <a:gd name="T27" fmla="*/ 0 h 1198"/>
                <a:gd name="T28" fmla="*/ 1748 w 2329"/>
                <a:gd name="T29" fmla="*/ 11 h 1198"/>
                <a:gd name="T30" fmla="*/ 1771 w 2329"/>
                <a:gd name="T31" fmla="*/ 55 h 1198"/>
                <a:gd name="T32" fmla="*/ 1781 w 2329"/>
                <a:gd name="T33" fmla="*/ 339 h 1198"/>
                <a:gd name="T34" fmla="*/ 1819 w 2329"/>
                <a:gd name="T35" fmla="*/ 363 h 1198"/>
                <a:gd name="T36" fmla="*/ 1904 w 2329"/>
                <a:gd name="T37" fmla="*/ 333 h 1198"/>
                <a:gd name="T38" fmla="*/ 1999 w 2329"/>
                <a:gd name="T39" fmla="*/ 305 h 1198"/>
                <a:gd name="T40" fmla="*/ 2115 w 2329"/>
                <a:gd name="T41" fmla="*/ 314 h 1198"/>
                <a:gd name="T42" fmla="*/ 2220 w 2329"/>
                <a:gd name="T43" fmla="*/ 369 h 1198"/>
                <a:gd name="T44" fmla="*/ 2295 w 2329"/>
                <a:gd name="T45" fmla="*/ 461 h 1198"/>
                <a:gd name="T46" fmla="*/ 2329 w 2329"/>
                <a:gd name="T47" fmla="*/ 577 h 1198"/>
                <a:gd name="T48" fmla="*/ 2311 w 2329"/>
                <a:gd name="T49" fmla="*/ 703 h 1198"/>
                <a:gd name="T50" fmla="*/ 2248 w 2329"/>
                <a:gd name="T51" fmla="*/ 805 h 1198"/>
                <a:gd name="T52" fmla="*/ 2151 w 2329"/>
                <a:gd name="T53" fmla="*/ 871 h 1198"/>
                <a:gd name="T54" fmla="*/ 2032 w 2329"/>
                <a:gd name="T55" fmla="*/ 896 h 1198"/>
                <a:gd name="T56" fmla="*/ 1934 w 2329"/>
                <a:gd name="T57" fmla="*/ 878 h 1198"/>
                <a:gd name="T58" fmla="*/ 1834 w 2329"/>
                <a:gd name="T59" fmla="*/ 835 h 1198"/>
                <a:gd name="T60" fmla="*/ 1791 w 2329"/>
                <a:gd name="T61" fmla="*/ 847 h 1198"/>
                <a:gd name="T62" fmla="*/ 1771 w 2329"/>
                <a:gd name="T63" fmla="*/ 890 h 1198"/>
                <a:gd name="T64" fmla="*/ 1761 w 2329"/>
                <a:gd name="T65" fmla="*/ 1176 h 1198"/>
                <a:gd name="T66" fmla="*/ 1716 w 2329"/>
                <a:gd name="T67" fmla="*/ 1198 h 1198"/>
                <a:gd name="T68" fmla="*/ 580 w 2329"/>
                <a:gd name="T69" fmla="*/ 1188 h 1198"/>
                <a:gd name="T70" fmla="*/ 558 w 2329"/>
                <a:gd name="T71" fmla="*/ 1143 h 1198"/>
                <a:gd name="T72" fmla="*/ 548 w 2329"/>
                <a:gd name="T73" fmla="*/ 859 h 1198"/>
                <a:gd name="T74" fmla="*/ 510 w 2329"/>
                <a:gd name="T75" fmla="*/ 835 h 1198"/>
                <a:gd name="T76" fmla="*/ 426 w 2329"/>
                <a:gd name="T77" fmla="*/ 866 h 1198"/>
                <a:gd name="T78" fmla="*/ 330 w 2329"/>
                <a:gd name="T79" fmla="*/ 894 h 1198"/>
                <a:gd name="T80" fmla="*/ 214 w 2329"/>
                <a:gd name="T81" fmla="*/ 885 h 1198"/>
                <a:gd name="T82" fmla="*/ 109 w 2329"/>
                <a:gd name="T83" fmla="*/ 829 h 1198"/>
                <a:gd name="T84" fmla="*/ 34 w 2329"/>
                <a:gd name="T85" fmla="*/ 737 h 1198"/>
                <a:gd name="T86" fmla="*/ 1 w 2329"/>
                <a:gd name="T87" fmla="*/ 621 h 1198"/>
                <a:gd name="T88" fmla="*/ 18 w 2329"/>
                <a:gd name="T89" fmla="*/ 495 h 1198"/>
                <a:gd name="T90" fmla="*/ 81 w 2329"/>
                <a:gd name="T91" fmla="*/ 394 h 1198"/>
                <a:gd name="T92" fmla="*/ 178 w 2329"/>
                <a:gd name="T93" fmla="*/ 327 h 1198"/>
                <a:gd name="T94" fmla="*/ 298 w 2329"/>
                <a:gd name="T95" fmla="*/ 303 h 1198"/>
                <a:gd name="T96" fmla="*/ 395 w 2329"/>
                <a:gd name="T97" fmla="*/ 319 h 1198"/>
                <a:gd name="T98" fmla="*/ 494 w 2329"/>
                <a:gd name="T99" fmla="*/ 363 h 1198"/>
                <a:gd name="T100" fmla="*/ 538 w 2329"/>
                <a:gd name="T101" fmla="*/ 351 h 1198"/>
                <a:gd name="T102" fmla="*/ 558 w 2329"/>
                <a:gd name="T103" fmla="*/ 309 h 1198"/>
                <a:gd name="T104" fmla="*/ 568 w 2329"/>
                <a:gd name="T105" fmla="*/ 22 h 1198"/>
                <a:gd name="T106" fmla="*/ 613 w 2329"/>
                <a:gd name="T107" fmla="*/ 0 h 1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29" h="1198">
                  <a:moveTo>
                    <a:pt x="613" y="0"/>
                  </a:moveTo>
                  <a:lnTo>
                    <a:pt x="822" y="0"/>
                  </a:lnTo>
                  <a:lnTo>
                    <a:pt x="838" y="2"/>
                  </a:lnTo>
                  <a:lnTo>
                    <a:pt x="854" y="11"/>
                  </a:lnTo>
                  <a:lnTo>
                    <a:pt x="865" y="22"/>
                  </a:lnTo>
                  <a:lnTo>
                    <a:pt x="874" y="36"/>
                  </a:lnTo>
                  <a:lnTo>
                    <a:pt x="877" y="52"/>
                  </a:lnTo>
                  <a:lnTo>
                    <a:pt x="875" y="70"/>
                  </a:lnTo>
                  <a:lnTo>
                    <a:pt x="869" y="107"/>
                  </a:lnTo>
                  <a:lnTo>
                    <a:pt x="865" y="145"/>
                  </a:lnTo>
                  <a:lnTo>
                    <a:pt x="869" y="187"/>
                  </a:lnTo>
                  <a:lnTo>
                    <a:pt x="877" y="227"/>
                  </a:lnTo>
                  <a:lnTo>
                    <a:pt x="890" y="265"/>
                  </a:lnTo>
                  <a:lnTo>
                    <a:pt x="908" y="301"/>
                  </a:lnTo>
                  <a:lnTo>
                    <a:pt x="930" y="334"/>
                  </a:lnTo>
                  <a:lnTo>
                    <a:pt x="956" y="363"/>
                  </a:lnTo>
                  <a:lnTo>
                    <a:pt x="986" y="390"/>
                  </a:lnTo>
                  <a:lnTo>
                    <a:pt x="1019" y="412"/>
                  </a:lnTo>
                  <a:lnTo>
                    <a:pt x="1054" y="430"/>
                  </a:lnTo>
                  <a:lnTo>
                    <a:pt x="1092" y="443"/>
                  </a:lnTo>
                  <a:lnTo>
                    <a:pt x="1132" y="451"/>
                  </a:lnTo>
                  <a:lnTo>
                    <a:pt x="1173" y="454"/>
                  </a:lnTo>
                  <a:lnTo>
                    <a:pt x="1216" y="451"/>
                  </a:lnTo>
                  <a:lnTo>
                    <a:pt x="1255" y="443"/>
                  </a:lnTo>
                  <a:lnTo>
                    <a:pt x="1293" y="430"/>
                  </a:lnTo>
                  <a:lnTo>
                    <a:pt x="1329" y="412"/>
                  </a:lnTo>
                  <a:lnTo>
                    <a:pt x="1362" y="390"/>
                  </a:lnTo>
                  <a:lnTo>
                    <a:pt x="1391" y="363"/>
                  </a:lnTo>
                  <a:lnTo>
                    <a:pt x="1418" y="334"/>
                  </a:lnTo>
                  <a:lnTo>
                    <a:pt x="1440" y="301"/>
                  </a:lnTo>
                  <a:lnTo>
                    <a:pt x="1457" y="265"/>
                  </a:lnTo>
                  <a:lnTo>
                    <a:pt x="1471" y="227"/>
                  </a:lnTo>
                  <a:lnTo>
                    <a:pt x="1479" y="187"/>
                  </a:lnTo>
                  <a:lnTo>
                    <a:pt x="1482" y="145"/>
                  </a:lnTo>
                  <a:lnTo>
                    <a:pt x="1479" y="107"/>
                  </a:lnTo>
                  <a:lnTo>
                    <a:pt x="1473" y="70"/>
                  </a:lnTo>
                  <a:lnTo>
                    <a:pt x="1471" y="52"/>
                  </a:lnTo>
                  <a:lnTo>
                    <a:pt x="1474" y="36"/>
                  </a:lnTo>
                  <a:lnTo>
                    <a:pt x="1482" y="22"/>
                  </a:lnTo>
                  <a:lnTo>
                    <a:pt x="1493" y="11"/>
                  </a:lnTo>
                  <a:lnTo>
                    <a:pt x="1508" y="2"/>
                  </a:lnTo>
                  <a:lnTo>
                    <a:pt x="1526" y="0"/>
                  </a:lnTo>
                  <a:lnTo>
                    <a:pt x="1716" y="0"/>
                  </a:lnTo>
                  <a:lnTo>
                    <a:pt x="1734" y="2"/>
                  </a:lnTo>
                  <a:lnTo>
                    <a:pt x="1748" y="11"/>
                  </a:lnTo>
                  <a:lnTo>
                    <a:pt x="1761" y="22"/>
                  </a:lnTo>
                  <a:lnTo>
                    <a:pt x="1768" y="38"/>
                  </a:lnTo>
                  <a:lnTo>
                    <a:pt x="1771" y="55"/>
                  </a:lnTo>
                  <a:lnTo>
                    <a:pt x="1771" y="309"/>
                  </a:lnTo>
                  <a:lnTo>
                    <a:pt x="1773" y="326"/>
                  </a:lnTo>
                  <a:lnTo>
                    <a:pt x="1781" y="339"/>
                  </a:lnTo>
                  <a:lnTo>
                    <a:pt x="1791" y="351"/>
                  </a:lnTo>
                  <a:lnTo>
                    <a:pt x="1804" y="359"/>
                  </a:lnTo>
                  <a:lnTo>
                    <a:pt x="1819" y="363"/>
                  </a:lnTo>
                  <a:lnTo>
                    <a:pt x="1834" y="363"/>
                  </a:lnTo>
                  <a:lnTo>
                    <a:pt x="1851" y="359"/>
                  </a:lnTo>
                  <a:lnTo>
                    <a:pt x="1904" y="333"/>
                  </a:lnTo>
                  <a:lnTo>
                    <a:pt x="1935" y="319"/>
                  </a:lnTo>
                  <a:lnTo>
                    <a:pt x="1966" y="310"/>
                  </a:lnTo>
                  <a:lnTo>
                    <a:pt x="1999" y="305"/>
                  </a:lnTo>
                  <a:lnTo>
                    <a:pt x="2033" y="303"/>
                  </a:lnTo>
                  <a:lnTo>
                    <a:pt x="2075" y="306"/>
                  </a:lnTo>
                  <a:lnTo>
                    <a:pt x="2115" y="314"/>
                  </a:lnTo>
                  <a:lnTo>
                    <a:pt x="2153" y="328"/>
                  </a:lnTo>
                  <a:lnTo>
                    <a:pt x="2188" y="346"/>
                  </a:lnTo>
                  <a:lnTo>
                    <a:pt x="2220" y="369"/>
                  </a:lnTo>
                  <a:lnTo>
                    <a:pt x="2249" y="396"/>
                  </a:lnTo>
                  <a:lnTo>
                    <a:pt x="2274" y="427"/>
                  </a:lnTo>
                  <a:lnTo>
                    <a:pt x="2295" y="461"/>
                  </a:lnTo>
                  <a:lnTo>
                    <a:pt x="2311" y="497"/>
                  </a:lnTo>
                  <a:lnTo>
                    <a:pt x="2323" y="537"/>
                  </a:lnTo>
                  <a:lnTo>
                    <a:pt x="2329" y="577"/>
                  </a:lnTo>
                  <a:lnTo>
                    <a:pt x="2329" y="620"/>
                  </a:lnTo>
                  <a:lnTo>
                    <a:pt x="2323" y="663"/>
                  </a:lnTo>
                  <a:lnTo>
                    <a:pt x="2311" y="703"/>
                  </a:lnTo>
                  <a:lnTo>
                    <a:pt x="2295" y="740"/>
                  </a:lnTo>
                  <a:lnTo>
                    <a:pt x="2273" y="773"/>
                  </a:lnTo>
                  <a:lnTo>
                    <a:pt x="2248" y="805"/>
                  </a:lnTo>
                  <a:lnTo>
                    <a:pt x="2219" y="831"/>
                  </a:lnTo>
                  <a:lnTo>
                    <a:pt x="2186" y="853"/>
                  </a:lnTo>
                  <a:lnTo>
                    <a:pt x="2151" y="871"/>
                  </a:lnTo>
                  <a:lnTo>
                    <a:pt x="2112" y="885"/>
                  </a:lnTo>
                  <a:lnTo>
                    <a:pt x="2073" y="893"/>
                  </a:lnTo>
                  <a:lnTo>
                    <a:pt x="2032" y="896"/>
                  </a:lnTo>
                  <a:lnTo>
                    <a:pt x="1998" y="894"/>
                  </a:lnTo>
                  <a:lnTo>
                    <a:pt x="1966" y="888"/>
                  </a:lnTo>
                  <a:lnTo>
                    <a:pt x="1934" y="878"/>
                  </a:lnTo>
                  <a:lnTo>
                    <a:pt x="1904" y="866"/>
                  </a:lnTo>
                  <a:lnTo>
                    <a:pt x="1851" y="840"/>
                  </a:lnTo>
                  <a:lnTo>
                    <a:pt x="1834" y="835"/>
                  </a:lnTo>
                  <a:lnTo>
                    <a:pt x="1819" y="835"/>
                  </a:lnTo>
                  <a:lnTo>
                    <a:pt x="1804" y="839"/>
                  </a:lnTo>
                  <a:lnTo>
                    <a:pt x="1791" y="847"/>
                  </a:lnTo>
                  <a:lnTo>
                    <a:pt x="1781" y="859"/>
                  </a:lnTo>
                  <a:lnTo>
                    <a:pt x="1773" y="873"/>
                  </a:lnTo>
                  <a:lnTo>
                    <a:pt x="1771" y="890"/>
                  </a:lnTo>
                  <a:lnTo>
                    <a:pt x="1771" y="1143"/>
                  </a:lnTo>
                  <a:lnTo>
                    <a:pt x="1768" y="1160"/>
                  </a:lnTo>
                  <a:lnTo>
                    <a:pt x="1761" y="1176"/>
                  </a:lnTo>
                  <a:lnTo>
                    <a:pt x="1748" y="1188"/>
                  </a:lnTo>
                  <a:lnTo>
                    <a:pt x="1734" y="1195"/>
                  </a:lnTo>
                  <a:lnTo>
                    <a:pt x="1716" y="1198"/>
                  </a:lnTo>
                  <a:lnTo>
                    <a:pt x="613" y="1198"/>
                  </a:lnTo>
                  <a:lnTo>
                    <a:pt x="596" y="1195"/>
                  </a:lnTo>
                  <a:lnTo>
                    <a:pt x="580" y="1188"/>
                  </a:lnTo>
                  <a:lnTo>
                    <a:pt x="568" y="1176"/>
                  </a:lnTo>
                  <a:lnTo>
                    <a:pt x="561" y="1160"/>
                  </a:lnTo>
                  <a:lnTo>
                    <a:pt x="558" y="1143"/>
                  </a:lnTo>
                  <a:lnTo>
                    <a:pt x="558" y="890"/>
                  </a:lnTo>
                  <a:lnTo>
                    <a:pt x="556" y="873"/>
                  </a:lnTo>
                  <a:lnTo>
                    <a:pt x="548" y="859"/>
                  </a:lnTo>
                  <a:lnTo>
                    <a:pt x="538" y="847"/>
                  </a:lnTo>
                  <a:lnTo>
                    <a:pt x="526" y="839"/>
                  </a:lnTo>
                  <a:lnTo>
                    <a:pt x="510" y="835"/>
                  </a:lnTo>
                  <a:lnTo>
                    <a:pt x="494" y="835"/>
                  </a:lnTo>
                  <a:lnTo>
                    <a:pt x="479" y="840"/>
                  </a:lnTo>
                  <a:lnTo>
                    <a:pt x="426" y="866"/>
                  </a:lnTo>
                  <a:lnTo>
                    <a:pt x="395" y="878"/>
                  </a:lnTo>
                  <a:lnTo>
                    <a:pt x="363" y="888"/>
                  </a:lnTo>
                  <a:lnTo>
                    <a:pt x="330" y="894"/>
                  </a:lnTo>
                  <a:lnTo>
                    <a:pt x="295" y="896"/>
                  </a:lnTo>
                  <a:lnTo>
                    <a:pt x="254" y="893"/>
                  </a:lnTo>
                  <a:lnTo>
                    <a:pt x="214" y="885"/>
                  </a:lnTo>
                  <a:lnTo>
                    <a:pt x="176" y="870"/>
                  </a:lnTo>
                  <a:lnTo>
                    <a:pt x="141" y="851"/>
                  </a:lnTo>
                  <a:lnTo>
                    <a:pt x="109" y="829"/>
                  </a:lnTo>
                  <a:lnTo>
                    <a:pt x="80" y="802"/>
                  </a:lnTo>
                  <a:lnTo>
                    <a:pt x="55" y="771"/>
                  </a:lnTo>
                  <a:lnTo>
                    <a:pt x="34" y="737"/>
                  </a:lnTo>
                  <a:lnTo>
                    <a:pt x="18" y="701"/>
                  </a:lnTo>
                  <a:lnTo>
                    <a:pt x="6" y="662"/>
                  </a:lnTo>
                  <a:lnTo>
                    <a:pt x="1" y="621"/>
                  </a:lnTo>
                  <a:lnTo>
                    <a:pt x="0" y="578"/>
                  </a:lnTo>
                  <a:lnTo>
                    <a:pt x="6" y="534"/>
                  </a:lnTo>
                  <a:lnTo>
                    <a:pt x="18" y="495"/>
                  </a:lnTo>
                  <a:lnTo>
                    <a:pt x="34" y="459"/>
                  </a:lnTo>
                  <a:lnTo>
                    <a:pt x="56" y="424"/>
                  </a:lnTo>
                  <a:lnTo>
                    <a:pt x="81" y="394"/>
                  </a:lnTo>
                  <a:lnTo>
                    <a:pt x="111" y="367"/>
                  </a:lnTo>
                  <a:lnTo>
                    <a:pt x="143" y="345"/>
                  </a:lnTo>
                  <a:lnTo>
                    <a:pt x="178" y="327"/>
                  </a:lnTo>
                  <a:lnTo>
                    <a:pt x="217" y="313"/>
                  </a:lnTo>
                  <a:lnTo>
                    <a:pt x="256" y="305"/>
                  </a:lnTo>
                  <a:lnTo>
                    <a:pt x="298" y="303"/>
                  </a:lnTo>
                  <a:lnTo>
                    <a:pt x="331" y="305"/>
                  </a:lnTo>
                  <a:lnTo>
                    <a:pt x="363" y="310"/>
                  </a:lnTo>
                  <a:lnTo>
                    <a:pt x="395" y="319"/>
                  </a:lnTo>
                  <a:lnTo>
                    <a:pt x="426" y="333"/>
                  </a:lnTo>
                  <a:lnTo>
                    <a:pt x="479" y="359"/>
                  </a:lnTo>
                  <a:lnTo>
                    <a:pt x="494" y="363"/>
                  </a:lnTo>
                  <a:lnTo>
                    <a:pt x="510" y="363"/>
                  </a:lnTo>
                  <a:lnTo>
                    <a:pt x="526" y="359"/>
                  </a:lnTo>
                  <a:lnTo>
                    <a:pt x="538" y="351"/>
                  </a:lnTo>
                  <a:lnTo>
                    <a:pt x="548" y="339"/>
                  </a:lnTo>
                  <a:lnTo>
                    <a:pt x="556" y="326"/>
                  </a:lnTo>
                  <a:lnTo>
                    <a:pt x="558" y="309"/>
                  </a:lnTo>
                  <a:lnTo>
                    <a:pt x="558" y="55"/>
                  </a:lnTo>
                  <a:lnTo>
                    <a:pt x="561" y="38"/>
                  </a:lnTo>
                  <a:lnTo>
                    <a:pt x="568" y="22"/>
                  </a:lnTo>
                  <a:lnTo>
                    <a:pt x="580" y="11"/>
                  </a:lnTo>
                  <a:lnTo>
                    <a:pt x="596" y="2"/>
                  </a:lnTo>
                  <a:lnTo>
                    <a:pt x="613"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6" name="Freeform 132">
              <a:extLst>
                <a:ext uri="{FF2B5EF4-FFF2-40B4-BE49-F238E27FC236}">
                  <a16:creationId xmlns:a16="http://schemas.microsoft.com/office/drawing/2014/main" id="{4839045C-3F20-48CF-8EA1-B23CB60C64BE}"/>
                </a:ext>
              </a:extLst>
            </p:cNvPr>
            <p:cNvSpPr>
              <a:spLocks/>
            </p:cNvSpPr>
            <p:nvPr/>
          </p:nvSpPr>
          <p:spPr bwMode="auto">
            <a:xfrm>
              <a:off x="4899" y="2394"/>
              <a:ext cx="129" cy="88"/>
            </a:xfrm>
            <a:custGeom>
              <a:avLst/>
              <a:gdLst>
                <a:gd name="T0" fmla="*/ 590 w 1931"/>
                <a:gd name="T1" fmla="*/ 2 h 1329"/>
                <a:gd name="T2" fmla="*/ 611 w 1931"/>
                <a:gd name="T3" fmla="*/ 16 h 1329"/>
                <a:gd name="T4" fmla="*/ 915 w 1931"/>
                <a:gd name="T5" fmla="*/ 847 h 1329"/>
                <a:gd name="T6" fmla="*/ 933 w 1931"/>
                <a:gd name="T7" fmla="*/ 872 h 1329"/>
                <a:gd name="T8" fmla="*/ 959 w 1931"/>
                <a:gd name="T9" fmla="*/ 882 h 1329"/>
                <a:gd name="T10" fmla="*/ 986 w 1931"/>
                <a:gd name="T11" fmla="*/ 878 h 1329"/>
                <a:gd name="T12" fmla="*/ 1008 w 1931"/>
                <a:gd name="T13" fmla="*/ 861 h 1329"/>
                <a:gd name="T14" fmla="*/ 1313 w 1931"/>
                <a:gd name="T15" fmla="*/ 29 h 1329"/>
                <a:gd name="T16" fmla="*/ 1330 w 1931"/>
                <a:gd name="T17" fmla="*/ 7 h 1329"/>
                <a:gd name="T18" fmla="*/ 1355 w 1931"/>
                <a:gd name="T19" fmla="*/ 0 h 1329"/>
                <a:gd name="T20" fmla="*/ 1630 w 1931"/>
                <a:gd name="T21" fmla="*/ 46 h 1329"/>
                <a:gd name="T22" fmla="*/ 1678 w 1931"/>
                <a:gd name="T23" fmla="*/ 64 h 1329"/>
                <a:gd name="T24" fmla="*/ 1763 w 1931"/>
                <a:gd name="T25" fmla="*/ 116 h 1329"/>
                <a:gd name="T26" fmla="*/ 1833 w 1931"/>
                <a:gd name="T27" fmla="*/ 185 h 1329"/>
                <a:gd name="T28" fmla="*/ 1886 w 1931"/>
                <a:gd name="T29" fmla="*/ 268 h 1329"/>
                <a:gd name="T30" fmla="*/ 1919 w 1931"/>
                <a:gd name="T31" fmla="*/ 360 h 1329"/>
                <a:gd name="T32" fmla="*/ 1931 w 1931"/>
                <a:gd name="T33" fmla="*/ 461 h 1329"/>
                <a:gd name="T34" fmla="*/ 1636 w 1931"/>
                <a:gd name="T35" fmla="*/ 679 h 1329"/>
                <a:gd name="T36" fmla="*/ 1574 w 1931"/>
                <a:gd name="T37" fmla="*/ 691 h 1329"/>
                <a:gd name="T38" fmla="*/ 1522 w 1931"/>
                <a:gd name="T39" fmla="*/ 722 h 1329"/>
                <a:gd name="T40" fmla="*/ 1483 w 1931"/>
                <a:gd name="T41" fmla="*/ 768 h 1329"/>
                <a:gd name="T42" fmla="*/ 1461 w 1931"/>
                <a:gd name="T43" fmla="*/ 826 h 1329"/>
                <a:gd name="T44" fmla="*/ 1459 w 1931"/>
                <a:gd name="T45" fmla="*/ 989 h 1329"/>
                <a:gd name="T46" fmla="*/ 1380 w 1931"/>
                <a:gd name="T47" fmla="*/ 982 h 1329"/>
                <a:gd name="T48" fmla="*/ 1275 w 1931"/>
                <a:gd name="T49" fmla="*/ 994 h 1329"/>
                <a:gd name="T50" fmla="*/ 1177 w 1931"/>
                <a:gd name="T51" fmla="*/ 1028 h 1329"/>
                <a:gd name="T52" fmla="*/ 1090 w 1931"/>
                <a:gd name="T53" fmla="*/ 1081 h 1329"/>
                <a:gd name="T54" fmla="*/ 1017 w 1931"/>
                <a:gd name="T55" fmla="*/ 1150 h 1329"/>
                <a:gd name="T56" fmla="*/ 960 w 1931"/>
                <a:gd name="T57" fmla="*/ 1233 h 1329"/>
                <a:gd name="T58" fmla="*/ 920 w 1931"/>
                <a:gd name="T59" fmla="*/ 1329 h 1329"/>
                <a:gd name="T60" fmla="*/ 151 w 1931"/>
                <a:gd name="T61" fmla="*/ 1326 h 1329"/>
                <a:gd name="T62" fmla="*/ 91 w 1931"/>
                <a:gd name="T63" fmla="*/ 1304 h 1329"/>
                <a:gd name="T64" fmla="*/ 44 w 1931"/>
                <a:gd name="T65" fmla="*/ 1263 h 1329"/>
                <a:gd name="T66" fmla="*/ 11 w 1931"/>
                <a:gd name="T67" fmla="*/ 1208 h 1329"/>
                <a:gd name="T68" fmla="*/ 0 w 1931"/>
                <a:gd name="T69" fmla="*/ 1144 h 1329"/>
                <a:gd name="T70" fmla="*/ 2 w 1931"/>
                <a:gd name="T71" fmla="*/ 417 h 1329"/>
                <a:gd name="T72" fmla="*/ 22 w 1931"/>
                <a:gd name="T73" fmla="*/ 326 h 1329"/>
                <a:gd name="T74" fmla="*/ 58 w 1931"/>
                <a:gd name="T75" fmla="*/ 244 h 1329"/>
                <a:gd name="T76" fmla="*/ 111 w 1931"/>
                <a:gd name="T77" fmla="*/ 170 h 1329"/>
                <a:gd name="T78" fmla="*/ 178 w 1931"/>
                <a:gd name="T79" fmla="*/ 109 h 1329"/>
                <a:gd name="T80" fmla="*/ 258 w 1931"/>
                <a:gd name="T81" fmla="*/ 62 h 1329"/>
                <a:gd name="T82" fmla="*/ 305 w 1931"/>
                <a:gd name="T83" fmla="*/ 45 h 1329"/>
                <a:gd name="T84" fmla="*/ 326 w 1931"/>
                <a:gd name="T85" fmla="*/ 40 h 1329"/>
                <a:gd name="T86" fmla="*/ 365 w 1931"/>
                <a:gd name="T87" fmla="*/ 34 h 1329"/>
                <a:gd name="T88" fmla="*/ 411 w 1931"/>
                <a:gd name="T89" fmla="*/ 27 h 1329"/>
                <a:gd name="T90" fmla="*/ 463 w 1931"/>
                <a:gd name="T91" fmla="*/ 19 h 1329"/>
                <a:gd name="T92" fmla="*/ 511 w 1931"/>
                <a:gd name="T93" fmla="*/ 10 h 1329"/>
                <a:gd name="T94" fmla="*/ 549 w 1931"/>
                <a:gd name="T95" fmla="*/ 4 h 1329"/>
                <a:gd name="T96" fmla="*/ 573 w 1931"/>
                <a:gd name="T97" fmla="*/ 0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1" h="1329">
                  <a:moveTo>
                    <a:pt x="576" y="0"/>
                  </a:moveTo>
                  <a:lnTo>
                    <a:pt x="590" y="2"/>
                  </a:lnTo>
                  <a:lnTo>
                    <a:pt x="601" y="7"/>
                  </a:lnTo>
                  <a:lnTo>
                    <a:pt x="611" y="16"/>
                  </a:lnTo>
                  <a:lnTo>
                    <a:pt x="618" y="29"/>
                  </a:lnTo>
                  <a:lnTo>
                    <a:pt x="915" y="847"/>
                  </a:lnTo>
                  <a:lnTo>
                    <a:pt x="922" y="861"/>
                  </a:lnTo>
                  <a:lnTo>
                    <a:pt x="933" y="872"/>
                  </a:lnTo>
                  <a:lnTo>
                    <a:pt x="945" y="878"/>
                  </a:lnTo>
                  <a:lnTo>
                    <a:pt x="959" y="882"/>
                  </a:lnTo>
                  <a:lnTo>
                    <a:pt x="972" y="882"/>
                  </a:lnTo>
                  <a:lnTo>
                    <a:pt x="986" y="878"/>
                  </a:lnTo>
                  <a:lnTo>
                    <a:pt x="998" y="872"/>
                  </a:lnTo>
                  <a:lnTo>
                    <a:pt x="1008" y="861"/>
                  </a:lnTo>
                  <a:lnTo>
                    <a:pt x="1016" y="847"/>
                  </a:lnTo>
                  <a:lnTo>
                    <a:pt x="1313" y="29"/>
                  </a:lnTo>
                  <a:lnTo>
                    <a:pt x="1320" y="16"/>
                  </a:lnTo>
                  <a:lnTo>
                    <a:pt x="1330" y="7"/>
                  </a:lnTo>
                  <a:lnTo>
                    <a:pt x="1341" y="2"/>
                  </a:lnTo>
                  <a:lnTo>
                    <a:pt x="1355" y="0"/>
                  </a:lnTo>
                  <a:lnTo>
                    <a:pt x="1368" y="2"/>
                  </a:lnTo>
                  <a:lnTo>
                    <a:pt x="1630" y="46"/>
                  </a:lnTo>
                  <a:lnTo>
                    <a:pt x="1630" y="46"/>
                  </a:lnTo>
                  <a:lnTo>
                    <a:pt x="1678" y="64"/>
                  </a:lnTo>
                  <a:lnTo>
                    <a:pt x="1722" y="88"/>
                  </a:lnTo>
                  <a:lnTo>
                    <a:pt x="1763" y="116"/>
                  </a:lnTo>
                  <a:lnTo>
                    <a:pt x="1800" y="148"/>
                  </a:lnTo>
                  <a:lnTo>
                    <a:pt x="1833" y="185"/>
                  </a:lnTo>
                  <a:lnTo>
                    <a:pt x="1861" y="224"/>
                  </a:lnTo>
                  <a:lnTo>
                    <a:pt x="1886" y="268"/>
                  </a:lnTo>
                  <a:lnTo>
                    <a:pt x="1905" y="313"/>
                  </a:lnTo>
                  <a:lnTo>
                    <a:pt x="1919" y="360"/>
                  </a:lnTo>
                  <a:lnTo>
                    <a:pt x="1928" y="410"/>
                  </a:lnTo>
                  <a:lnTo>
                    <a:pt x="1931" y="461"/>
                  </a:lnTo>
                  <a:lnTo>
                    <a:pt x="1931" y="679"/>
                  </a:lnTo>
                  <a:lnTo>
                    <a:pt x="1636" y="679"/>
                  </a:lnTo>
                  <a:lnTo>
                    <a:pt x="1604" y="683"/>
                  </a:lnTo>
                  <a:lnTo>
                    <a:pt x="1574" y="691"/>
                  </a:lnTo>
                  <a:lnTo>
                    <a:pt x="1547" y="704"/>
                  </a:lnTo>
                  <a:lnTo>
                    <a:pt x="1522" y="722"/>
                  </a:lnTo>
                  <a:lnTo>
                    <a:pt x="1501" y="743"/>
                  </a:lnTo>
                  <a:lnTo>
                    <a:pt x="1483" y="768"/>
                  </a:lnTo>
                  <a:lnTo>
                    <a:pt x="1470" y="796"/>
                  </a:lnTo>
                  <a:lnTo>
                    <a:pt x="1461" y="826"/>
                  </a:lnTo>
                  <a:lnTo>
                    <a:pt x="1459" y="858"/>
                  </a:lnTo>
                  <a:lnTo>
                    <a:pt x="1459" y="989"/>
                  </a:lnTo>
                  <a:lnTo>
                    <a:pt x="1420" y="984"/>
                  </a:lnTo>
                  <a:lnTo>
                    <a:pt x="1380" y="982"/>
                  </a:lnTo>
                  <a:lnTo>
                    <a:pt x="1327" y="985"/>
                  </a:lnTo>
                  <a:lnTo>
                    <a:pt x="1275" y="994"/>
                  </a:lnTo>
                  <a:lnTo>
                    <a:pt x="1225" y="1009"/>
                  </a:lnTo>
                  <a:lnTo>
                    <a:pt x="1177" y="1028"/>
                  </a:lnTo>
                  <a:lnTo>
                    <a:pt x="1133" y="1051"/>
                  </a:lnTo>
                  <a:lnTo>
                    <a:pt x="1090" y="1081"/>
                  </a:lnTo>
                  <a:lnTo>
                    <a:pt x="1052" y="1114"/>
                  </a:lnTo>
                  <a:lnTo>
                    <a:pt x="1017" y="1150"/>
                  </a:lnTo>
                  <a:lnTo>
                    <a:pt x="986" y="1191"/>
                  </a:lnTo>
                  <a:lnTo>
                    <a:pt x="960" y="1233"/>
                  </a:lnTo>
                  <a:lnTo>
                    <a:pt x="937" y="1280"/>
                  </a:lnTo>
                  <a:lnTo>
                    <a:pt x="920" y="1329"/>
                  </a:lnTo>
                  <a:lnTo>
                    <a:pt x="184" y="1329"/>
                  </a:lnTo>
                  <a:lnTo>
                    <a:pt x="151" y="1326"/>
                  </a:lnTo>
                  <a:lnTo>
                    <a:pt x="120" y="1317"/>
                  </a:lnTo>
                  <a:lnTo>
                    <a:pt x="91" y="1304"/>
                  </a:lnTo>
                  <a:lnTo>
                    <a:pt x="65" y="1285"/>
                  </a:lnTo>
                  <a:lnTo>
                    <a:pt x="44" y="1263"/>
                  </a:lnTo>
                  <a:lnTo>
                    <a:pt x="25" y="1237"/>
                  </a:lnTo>
                  <a:lnTo>
                    <a:pt x="11" y="1208"/>
                  </a:lnTo>
                  <a:lnTo>
                    <a:pt x="3" y="1177"/>
                  </a:lnTo>
                  <a:lnTo>
                    <a:pt x="0" y="1144"/>
                  </a:lnTo>
                  <a:lnTo>
                    <a:pt x="0" y="463"/>
                  </a:lnTo>
                  <a:lnTo>
                    <a:pt x="2" y="417"/>
                  </a:lnTo>
                  <a:lnTo>
                    <a:pt x="9" y="371"/>
                  </a:lnTo>
                  <a:lnTo>
                    <a:pt x="22" y="326"/>
                  </a:lnTo>
                  <a:lnTo>
                    <a:pt x="38" y="284"/>
                  </a:lnTo>
                  <a:lnTo>
                    <a:pt x="58" y="244"/>
                  </a:lnTo>
                  <a:lnTo>
                    <a:pt x="83" y="206"/>
                  </a:lnTo>
                  <a:lnTo>
                    <a:pt x="111" y="170"/>
                  </a:lnTo>
                  <a:lnTo>
                    <a:pt x="143" y="138"/>
                  </a:lnTo>
                  <a:lnTo>
                    <a:pt x="178" y="109"/>
                  </a:lnTo>
                  <a:lnTo>
                    <a:pt x="217" y="84"/>
                  </a:lnTo>
                  <a:lnTo>
                    <a:pt x="258" y="62"/>
                  </a:lnTo>
                  <a:lnTo>
                    <a:pt x="302" y="46"/>
                  </a:lnTo>
                  <a:lnTo>
                    <a:pt x="305" y="45"/>
                  </a:lnTo>
                  <a:lnTo>
                    <a:pt x="313" y="44"/>
                  </a:lnTo>
                  <a:lnTo>
                    <a:pt x="326" y="40"/>
                  </a:lnTo>
                  <a:lnTo>
                    <a:pt x="344" y="38"/>
                  </a:lnTo>
                  <a:lnTo>
                    <a:pt x="365" y="34"/>
                  </a:lnTo>
                  <a:lnTo>
                    <a:pt x="388" y="31"/>
                  </a:lnTo>
                  <a:lnTo>
                    <a:pt x="411" y="27"/>
                  </a:lnTo>
                  <a:lnTo>
                    <a:pt x="437" y="23"/>
                  </a:lnTo>
                  <a:lnTo>
                    <a:pt x="463" y="19"/>
                  </a:lnTo>
                  <a:lnTo>
                    <a:pt x="487" y="14"/>
                  </a:lnTo>
                  <a:lnTo>
                    <a:pt x="511" y="10"/>
                  </a:lnTo>
                  <a:lnTo>
                    <a:pt x="532" y="7"/>
                  </a:lnTo>
                  <a:lnTo>
                    <a:pt x="549" y="4"/>
                  </a:lnTo>
                  <a:lnTo>
                    <a:pt x="564" y="2"/>
                  </a:lnTo>
                  <a:lnTo>
                    <a:pt x="573" y="0"/>
                  </a:lnTo>
                  <a:lnTo>
                    <a:pt x="57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27" name="Freeform 133">
              <a:extLst>
                <a:ext uri="{FF2B5EF4-FFF2-40B4-BE49-F238E27FC236}">
                  <a16:creationId xmlns:a16="http://schemas.microsoft.com/office/drawing/2014/main" id="{B6814EA7-567E-46FD-8CF0-00071DEBBF26}"/>
                </a:ext>
              </a:extLst>
            </p:cNvPr>
            <p:cNvSpPr>
              <a:spLocks/>
            </p:cNvSpPr>
            <p:nvPr/>
          </p:nvSpPr>
          <p:spPr bwMode="auto">
            <a:xfrm>
              <a:off x="4955" y="2390"/>
              <a:ext cx="17" cy="42"/>
            </a:xfrm>
            <a:custGeom>
              <a:avLst/>
              <a:gdLst>
                <a:gd name="T0" fmla="*/ 60 w 245"/>
                <a:gd name="T1" fmla="*/ 0 h 629"/>
                <a:gd name="T2" fmla="*/ 185 w 245"/>
                <a:gd name="T3" fmla="*/ 0 h 629"/>
                <a:gd name="T4" fmla="*/ 202 w 245"/>
                <a:gd name="T5" fmla="*/ 2 h 629"/>
                <a:gd name="T6" fmla="*/ 217 w 245"/>
                <a:gd name="T7" fmla="*/ 8 h 629"/>
                <a:gd name="T8" fmla="*/ 230 w 245"/>
                <a:gd name="T9" fmla="*/ 18 h 629"/>
                <a:gd name="T10" fmla="*/ 239 w 245"/>
                <a:gd name="T11" fmla="*/ 31 h 629"/>
                <a:gd name="T12" fmla="*/ 244 w 245"/>
                <a:gd name="T13" fmla="*/ 44 h 629"/>
                <a:gd name="T14" fmla="*/ 245 w 245"/>
                <a:gd name="T15" fmla="*/ 59 h 629"/>
                <a:gd name="T16" fmla="*/ 243 w 245"/>
                <a:gd name="T17" fmla="*/ 73 h 629"/>
                <a:gd name="T18" fmla="*/ 238 w 245"/>
                <a:gd name="T19" fmla="*/ 87 h 629"/>
                <a:gd name="T20" fmla="*/ 171 w 245"/>
                <a:gd name="T21" fmla="*/ 189 h 629"/>
                <a:gd name="T22" fmla="*/ 202 w 245"/>
                <a:gd name="T23" fmla="*/ 454 h 629"/>
                <a:gd name="T24" fmla="*/ 141 w 245"/>
                <a:gd name="T25" fmla="*/ 618 h 629"/>
                <a:gd name="T26" fmla="*/ 135 w 245"/>
                <a:gd name="T27" fmla="*/ 626 h 629"/>
                <a:gd name="T28" fmla="*/ 127 w 245"/>
                <a:gd name="T29" fmla="*/ 629 h 629"/>
                <a:gd name="T30" fmla="*/ 118 w 245"/>
                <a:gd name="T31" fmla="*/ 629 h 629"/>
                <a:gd name="T32" fmla="*/ 110 w 245"/>
                <a:gd name="T33" fmla="*/ 626 h 629"/>
                <a:gd name="T34" fmla="*/ 105 w 245"/>
                <a:gd name="T35" fmla="*/ 618 h 629"/>
                <a:gd name="T36" fmla="*/ 43 w 245"/>
                <a:gd name="T37" fmla="*/ 454 h 629"/>
                <a:gd name="T38" fmla="*/ 74 w 245"/>
                <a:gd name="T39" fmla="*/ 189 h 629"/>
                <a:gd name="T40" fmla="*/ 8 w 245"/>
                <a:gd name="T41" fmla="*/ 87 h 629"/>
                <a:gd name="T42" fmla="*/ 2 w 245"/>
                <a:gd name="T43" fmla="*/ 73 h 629"/>
                <a:gd name="T44" fmla="*/ 0 w 245"/>
                <a:gd name="T45" fmla="*/ 59 h 629"/>
                <a:gd name="T46" fmla="*/ 2 w 245"/>
                <a:gd name="T47" fmla="*/ 44 h 629"/>
                <a:gd name="T48" fmla="*/ 7 w 245"/>
                <a:gd name="T49" fmla="*/ 31 h 629"/>
                <a:gd name="T50" fmla="*/ 15 w 245"/>
                <a:gd name="T51" fmla="*/ 18 h 629"/>
                <a:gd name="T52" fmla="*/ 29 w 245"/>
                <a:gd name="T53" fmla="*/ 8 h 629"/>
                <a:gd name="T54" fmla="*/ 43 w 245"/>
                <a:gd name="T55" fmla="*/ 2 h 629"/>
                <a:gd name="T56" fmla="*/ 60 w 245"/>
                <a:gd name="T57"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5" h="629">
                  <a:moveTo>
                    <a:pt x="60" y="0"/>
                  </a:moveTo>
                  <a:lnTo>
                    <a:pt x="185" y="0"/>
                  </a:lnTo>
                  <a:lnTo>
                    <a:pt x="202" y="2"/>
                  </a:lnTo>
                  <a:lnTo>
                    <a:pt x="217" y="8"/>
                  </a:lnTo>
                  <a:lnTo>
                    <a:pt x="230" y="18"/>
                  </a:lnTo>
                  <a:lnTo>
                    <a:pt x="239" y="31"/>
                  </a:lnTo>
                  <a:lnTo>
                    <a:pt x="244" y="44"/>
                  </a:lnTo>
                  <a:lnTo>
                    <a:pt x="245" y="59"/>
                  </a:lnTo>
                  <a:lnTo>
                    <a:pt x="243" y="73"/>
                  </a:lnTo>
                  <a:lnTo>
                    <a:pt x="238" y="87"/>
                  </a:lnTo>
                  <a:lnTo>
                    <a:pt x="171" y="189"/>
                  </a:lnTo>
                  <a:lnTo>
                    <a:pt x="202" y="454"/>
                  </a:lnTo>
                  <a:lnTo>
                    <a:pt x="141" y="618"/>
                  </a:lnTo>
                  <a:lnTo>
                    <a:pt x="135" y="626"/>
                  </a:lnTo>
                  <a:lnTo>
                    <a:pt x="127" y="629"/>
                  </a:lnTo>
                  <a:lnTo>
                    <a:pt x="118" y="629"/>
                  </a:lnTo>
                  <a:lnTo>
                    <a:pt x="110" y="626"/>
                  </a:lnTo>
                  <a:lnTo>
                    <a:pt x="105" y="618"/>
                  </a:lnTo>
                  <a:lnTo>
                    <a:pt x="43" y="454"/>
                  </a:lnTo>
                  <a:lnTo>
                    <a:pt x="74" y="189"/>
                  </a:lnTo>
                  <a:lnTo>
                    <a:pt x="8" y="87"/>
                  </a:lnTo>
                  <a:lnTo>
                    <a:pt x="2" y="73"/>
                  </a:lnTo>
                  <a:lnTo>
                    <a:pt x="0" y="59"/>
                  </a:lnTo>
                  <a:lnTo>
                    <a:pt x="2" y="44"/>
                  </a:lnTo>
                  <a:lnTo>
                    <a:pt x="7" y="31"/>
                  </a:lnTo>
                  <a:lnTo>
                    <a:pt x="15" y="18"/>
                  </a:lnTo>
                  <a:lnTo>
                    <a:pt x="29" y="8"/>
                  </a:lnTo>
                  <a:lnTo>
                    <a:pt x="43" y="2"/>
                  </a:lnTo>
                  <a:lnTo>
                    <a:pt x="6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nvGrpSpPr>
          <p:cNvPr id="28" name="Group 27">
            <a:extLst>
              <a:ext uri="{FF2B5EF4-FFF2-40B4-BE49-F238E27FC236}">
                <a16:creationId xmlns:a16="http://schemas.microsoft.com/office/drawing/2014/main" id="{D94AFF03-12C8-4B7A-A15E-F2DF99DD87E8}"/>
              </a:ext>
            </a:extLst>
          </p:cNvPr>
          <p:cNvGrpSpPr/>
          <p:nvPr/>
        </p:nvGrpSpPr>
        <p:grpSpPr>
          <a:xfrm>
            <a:off x="4916969" y="5225470"/>
            <a:ext cx="428787" cy="478348"/>
            <a:chOff x="8769350" y="3567113"/>
            <a:chExt cx="387350" cy="492126"/>
          </a:xfrm>
          <a:solidFill>
            <a:schemeClr val="bg1"/>
          </a:solidFill>
        </p:grpSpPr>
        <p:sp>
          <p:nvSpPr>
            <p:cNvPr id="29" name="Freeform 14">
              <a:extLst>
                <a:ext uri="{FF2B5EF4-FFF2-40B4-BE49-F238E27FC236}">
                  <a16:creationId xmlns:a16="http://schemas.microsoft.com/office/drawing/2014/main" id="{5DBF338F-9CBD-47BC-8470-3690A872B65C}"/>
                </a:ext>
              </a:extLst>
            </p:cNvPr>
            <p:cNvSpPr>
              <a:spLocks noEditPoints="1"/>
            </p:cNvSpPr>
            <p:nvPr/>
          </p:nvSpPr>
          <p:spPr bwMode="auto">
            <a:xfrm>
              <a:off x="8793163" y="3567113"/>
              <a:ext cx="336550" cy="368300"/>
            </a:xfrm>
            <a:custGeom>
              <a:avLst/>
              <a:gdLst>
                <a:gd name="T0" fmla="*/ 6 w 87"/>
                <a:gd name="T1" fmla="*/ 54 h 96"/>
                <a:gd name="T2" fmla="*/ 10 w 87"/>
                <a:gd name="T3" fmla="*/ 74 h 96"/>
                <a:gd name="T4" fmla="*/ 44 w 87"/>
                <a:gd name="T5" fmla="*/ 96 h 96"/>
                <a:gd name="T6" fmla="*/ 77 w 87"/>
                <a:gd name="T7" fmla="*/ 74 h 96"/>
                <a:gd name="T8" fmla="*/ 86 w 87"/>
                <a:gd name="T9" fmla="*/ 66 h 96"/>
                <a:gd name="T10" fmla="*/ 81 w 87"/>
                <a:gd name="T11" fmla="*/ 54 h 96"/>
                <a:gd name="T12" fmla="*/ 71 w 87"/>
                <a:gd name="T13" fmla="*/ 20 h 96"/>
                <a:gd name="T14" fmla="*/ 86 w 87"/>
                <a:gd name="T15" fmla="*/ 14 h 96"/>
                <a:gd name="T16" fmla="*/ 44 w 87"/>
                <a:gd name="T17" fmla="*/ 0 h 96"/>
                <a:gd name="T18" fmla="*/ 3 w 87"/>
                <a:gd name="T19" fmla="*/ 12 h 96"/>
                <a:gd name="T20" fmla="*/ 2 w 87"/>
                <a:gd name="T21" fmla="*/ 13 h 96"/>
                <a:gd name="T22" fmla="*/ 2 w 87"/>
                <a:gd name="T23" fmla="*/ 14 h 96"/>
                <a:gd name="T24" fmla="*/ 2 w 87"/>
                <a:gd name="T25" fmla="*/ 14 h 96"/>
                <a:gd name="T26" fmla="*/ 2 w 87"/>
                <a:gd name="T27" fmla="*/ 34 h 96"/>
                <a:gd name="T28" fmla="*/ 5 w 87"/>
                <a:gd name="T29" fmla="*/ 34 h 96"/>
                <a:gd name="T30" fmla="*/ 17 w 87"/>
                <a:gd name="T31" fmla="*/ 20 h 96"/>
                <a:gd name="T32" fmla="*/ 6 w 87"/>
                <a:gd name="T33" fmla="*/ 54 h 96"/>
                <a:gd name="T34" fmla="*/ 77 w 87"/>
                <a:gd name="T35" fmla="*/ 51 h 96"/>
                <a:gd name="T36" fmla="*/ 59 w 87"/>
                <a:gd name="T37" fmla="*/ 37 h 96"/>
                <a:gd name="T38" fmla="*/ 15 w 87"/>
                <a:gd name="T39" fmla="*/ 48 h 96"/>
                <a:gd name="T40" fmla="*/ 19 w 87"/>
                <a:gd name="T41" fmla="*/ 31 h 96"/>
                <a:gd name="T42" fmla="*/ 83 w 87"/>
                <a:gd name="T43" fmla="*/ 65 h 96"/>
                <a:gd name="T44" fmla="*/ 76 w 87"/>
                <a:gd name="T45" fmla="*/ 71 h 96"/>
                <a:gd name="T46" fmla="*/ 74 w 87"/>
                <a:gd name="T47" fmla="*/ 71 h 96"/>
                <a:gd name="T48" fmla="*/ 14 w 87"/>
                <a:gd name="T49" fmla="*/ 71 h 96"/>
                <a:gd name="T50" fmla="*/ 11 w 87"/>
                <a:gd name="T51" fmla="*/ 71 h 96"/>
                <a:gd name="T52" fmla="*/ 4 w 87"/>
                <a:gd name="T53" fmla="*/ 65 h 96"/>
                <a:gd name="T54" fmla="*/ 8 w 87"/>
                <a:gd name="T55" fmla="*/ 57 h 96"/>
                <a:gd name="T56" fmla="*/ 9 w 87"/>
                <a:gd name="T57" fmla="*/ 56 h 96"/>
                <a:gd name="T58" fmla="*/ 60 w 87"/>
                <a:gd name="T59" fmla="*/ 40 h 96"/>
                <a:gd name="T60" fmla="*/ 78 w 87"/>
                <a:gd name="T61" fmla="*/ 56 h 96"/>
                <a:gd name="T62" fmla="*/ 83 w 87"/>
                <a:gd name="T63" fmla="*/ 65 h 96"/>
                <a:gd name="T64" fmla="*/ 44 w 87"/>
                <a:gd name="T65" fmla="*/ 28 h 96"/>
                <a:gd name="T66" fmla="*/ 68 w 87"/>
                <a:gd name="T67" fmla="*/ 21 h 96"/>
                <a:gd name="T68" fmla="*/ 44 w 87"/>
                <a:gd name="T69" fmla="*/ 3 h 96"/>
                <a:gd name="T70" fmla="*/ 44 w 87"/>
                <a:gd name="T71" fmla="*/ 25 h 96"/>
                <a:gd name="T72" fmla="*/ 44 w 87"/>
                <a:gd name="T73" fmla="*/ 3 h 96"/>
                <a:gd name="T74" fmla="*/ 43 w 87"/>
                <a:gd name="T75" fmla="*/ 28 h 96"/>
                <a:gd name="T76" fmla="*/ 20 w 87"/>
                <a:gd name="T77" fmla="*/ 2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7" h="96">
                  <a:moveTo>
                    <a:pt x="6" y="54"/>
                  </a:moveTo>
                  <a:cubicBezTo>
                    <a:pt x="6" y="54"/>
                    <a:pt x="6" y="54"/>
                    <a:pt x="6" y="54"/>
                  </a:cubicBezTo>
                  <a:cubicBezTo>
                    <a:pt x="2" y="55"/>
                    <a:pt x="0" y="60"/>
                    <a:pt x="1" y="66"/>
                  </a:cubicBezTo>
                  <a:cubicBezTo>
                    <a:pt x="3" y="71"/>
                    <a:pt x="6" y="74"/>
                    <a:pt x="10" y="74"/>
                  </a:cubicBezTo>
                  <a:cubicBezTo>
                    <a:pt x="11" y="74"/>
                    <a:pt x="11" y="74"/>
                    <a:pt x="11" y="74"/>
                  </a:cubicBezTo>
                  <a:cubicBezTo>
                    <a:pt x="18" y="87"/>
                    <a:pt x="31" y="96"/>
                    <a:pt x="44" y="96"/>
                  </a:cubicBezTo>
                  <a:cubicBezTo>
                    <a:pt x="57" y="96"/>
                    <a:pt x="69" y="87"/>
                    <a:pt x="76" y="74"/>
                  </a:cubicBezTo>
                  <a:cubicBezTo>
                    <a:pt x="76" y="74"/>
                    <a:pt x="77" y="74"/>
                    <a:pt x="77" y="74"/>
                  </a:cubicBezTo>
                  <a:cubicBezTo>
                    <a:pt x="77" y="74"/>
                    <a:pt x="77" y="74"/>
                    <a:pt x="77" y="74"/>
                  </a:cubicBezTo>
                  <a:cubicBezTo>
                    <a:pt x="81" y="74"/>
                    <a:pt x="84" y="71"/>
                    <a:pt x="86" y="66"/>
                  </a:cubicBezTo>
                  <a:cubicBezTo>
                    <a:pt x="87" y="60"/>
                    <a:pt x="85" y="55"/>
                    <a:pt x="81" y="54"/>
                  </a:cubicBezTo>
                  <a:cubicBezTo>
                    <a:pt x="81" y="54"/>
                    <a:pt x="81" y="54"/>
                    <a:pt x="81" y="54"/>
                  </a:cubicBezTo>
                  <a:cubicBezTo>
                    <a:pt x="81" y="44"/>
                    <a:pt x="77" y="36"/>
                    <a:pt x="71" y="29"/>
                  </a:cubicBezTo>
                  <a:cubicBezTo>
                    <a:pt x="71" y="20"/>
                    <a:pt x="71" y="20"/>
                    <a:pt x="71" y="20"/>
                  </a:cubicBezTo>
                  <a:cubicBezTo>
                    <a:pt x="85" y="15"/>
                    <a:pt x="85" y="15"/>
                    <a:pt x="85" y="15"/>
                  </a:cubicBezTo>
                  <a:cubicBezTo>
                    <a:pt x="85" y="15"/>
                    <a:pt x="86" y="15"/>
                    <a:pt x="86" y="14"/>
                  </a:cubicBezTo>
                  <a:cubicBezTo>
                    <a:pt x="86" y="13"/>
                    <a:pt x="85" y="13"/>
                    <a:pt x="85" y="12"/>
                  </a:cubicBezTo>
                  <a:cubicBezTo>
                    <a:pt x="44" y="0"/>
                    <a:pt x="44" y="0"/>
                    <a:pt x="44" y="0"/>
                  </a:cubicBezTo>
                  <a:cubicBezTo>
                    <a:pt x="44" y="0"/>
                    <a:pt x="43" y="0"/>
                    <a:pt x="43" y="0"/>
                  </a:cubicBezTo>
                  <a:cubicBezTo>
                    <a:pt x="3" y="12"/>
                    <a:pt x="3" y="12"/>
                    <a:pt x="3" y="12"/>
                  </a:cubicBezTo>
                  <a:cubicBezTo>
                    <a:pt x="3" y="12"/>
                    <a:pt x="3" y="12"/>
                    <a:pt x="3" y="12"/>
                  </a:cubicBezTo>
                  <a:cubicBezTo>
                    <a:pt x="2" y="12"/>
                    <a:pt x="2" y="13"/>
                    <a:pt x="2" y="13"/>
                  </a:cubicBezTo>
                  <a:cubicBezTo>
                    <a:pt x="2" y="13"/>
                    <a:pt x="2" y="13"/>
                    <a:pt x="2" y="13"/>
                  </a:cubicBezTo>
                  <a:cubicBezTo>
                    <a:pt x="2" y="13"/>
                    <a:pt x="2" y="13"/>
                    <a:pt x="2" y="14"/>
                  </a:cubicBezTo>
                  <a:cubicBezTo>
                    <a:pt x="2" y="14"/>
                    <a:pt x="2" y="14"/>
                    <a:pt x="2" y="14"/>
                  </a:cubicBezTo>
                  <a:cubicBezTo>
                    <a:pt x="2" y="14"/>
                    <a:pt x="2" y="14"/>
                    <a:pt x="2" y="14"/>
                  </a:cubicBezTo>
                  <a:cubicBezTo>
                    <a:pt x="2" y="14"/>
                    <a:pt x="2" y="14"/>
                    <a:pt x="2" y="14"/>
                  </a:cubicBezTo>
                  <a:cubicBezTo>
                    <a:pt x="2" y="34"/>
                    <a:pt x="2" y="34"/>
                    <a:pt x="2" y="34"/>
                  </a:cubicBezTo>
                  <a:cubicBezTo>
                    <a:pt x="2" y="35"/>
                    <a:pt x="2" y="36"/>
                    <a:pt x="3" y="36"/>
                  </a:cubicBezTo>
                  <a:cubicBezTo>
                    <a:pt x="4" y="36"/>
                    <a:pt x="5" y="35"/>
                    <a:pt x="5" y="34"/>
                  </a:cubicBezTo>
                  <a:cubicBezTo>
                    <a:pt x="5" y="16"/>
                    <a:pt x="5" y="16"/>
                    <a:pt x="5" y="16"/>
                  </a:cubicBezTo>
                  <a:cubicBezTo>
                    <a:pt x="17" y="20"/>
                    <a:pt x="17" y="20"/>
                    <a:pt x="17" y="20"/>
                  </a:cubicBezTo>
                  <a:cubicBezTo>
                    <a:pt x="17" y="29"/>
                    <a:pt x="17" y="29"/>
                    <a:pt x="17" y="29"/>
                  </a:cubicBezTo>
                  <a:cubicBezTo>
                    <a:pt x="10" y="36"/>
                    <a:pt x="7" y="45"/>
                    <a:pt x="6" y="54"/>
                  </a:cubicBezTo>
                  <a:close/>
                  <a:moveTo>
                    <a:pt x="68" y="31"/>
                  </a:moveTo>
                  <a:cubicBezTo>
                    <a:pt x="74" y="37"/>
                    <a:pt x="77" y="44"/>
                    <a:pt x="77" y="51"/>
                  </a:cubicBezTo>
                  <a:cubicBezTo>
                    <a:pt x="61" y="37"/>
                    <a:pt x="61" y="37"/>
                    <a:pt x="61" y="37"/>
                  </a:cubicBezTo>
                  <a:cubicBezTo>
                    <a:pt x="60" y="37"/>
                    <a:pt x="59" y="37"/>
                    <a:pt x="59" y="37"/>
                  </a:cubicBezTo>
                  <a:cubicBezTo>
                    <a:pt x="58" y="37"/>
                    <a:pt x="38" y="55"/>
                    <a:pt x="16" y="48"/>
                  </a:cubicBezTo>
                  <a:cubicBezTo>
                    <a:pt x="16" y="48"/>
                    <a:pt x="15" y="48"/>
                    <a:pt x="15" y="48"/>
                  </a:cubicBezTo>
                  <a:cubicBezTo>
                    <a:pt x="10" y="52"/>
                    <a:pt x="10" y="52"/>
                    <a:pt x="10" y="52"/>
                  </a:cubicBezTo>
                  <a:cubicBezTo>
                    <a:pt x="10" y="44"/>
                    <a:pt x="14" y="37"/>
                    <a:pt x="19" y="31"/>
                  </a:cubicBezTo>
                  <a:lnTo>
                    <a:pt x="68" y="31"/>
                  </a:lnTo>
                  <a:close/>
                  <a:moveTo>
                    <a:pt x="83" y="65"/>
                  </a:moveTo>
                  <a:cubicBezTo>
                    <a:pt x="82" y="68"/>
                    <a:pt x="79" y="71"/>
                    <a:pt x="77" y="71"/>
                  </a:cubicBezTo>
                  <a:cubicBezTo>
                    <a:pt x="77" y="71"/>
                    <a:pt x="76" y="71"/>
                    <a:pt x="76" y="71"/>
                  </a:cubicBezTo>
                  <a:cubicBezTo>
                    <a:pt x="76" y="71"/>
                    <a:pt x="76" y="71"/>
                    <a:pt x="76" y="71"/>
                  </a:cubicBezTo>
                  <a:cubicBezTo>
                    <a:pt x="75" y="70"/>
                    <a:pt x="74" y="71"/>
                    <a:pt x="74" y="71"/>
                  </a:cubicBezTo>
                  <a:cubicBezTo>
                    <a:pt x="67" y="84"/>
                    <a:pt x="56" y="93"/>
                    <a:pt x="44" y="93"/>
                  </a:cubicBezTo>
                  <a:cubicBezTo>
                    <a:pt x="32" y="93"/>
                    <a:pt x="20" y="84"/>
                    <a:pt x="14" y="71"/>
                  </a:cubicBezTo>
                  <a:cubicBezTo>
                    <a:pt x="13" y="71"/>
                    <a:pt x="13" y="70"/>
                    <a:pt x="12" y="70"/>
                  </a:cubicBezTo>
                  <a:cubicBezTo>
                    <a:pt x="12" y="70"/>
                    <a:pt x="12" y="71"/>
                    <a:pt x="11" y="71"/>
                  </a:cubicBezTo>
                  <a:cubicBezTo>
                    <a:pt x="11" y="71"/>
                    <a:pt x="11" y="71"/>
                    <a:pt x="11" y="71"/>
                  </a:cubicBezTo>
                  <a:cubicBezTo>
                    <a:pt x="9" y="71"/>
                    <a:pt x="6" y="69"/>
                    <a:pt x="4" y="65"/>
                  </a:cubicBezTo>
                  <a:cubicBezTo>
                    <a:pt x="3" y="61"/>
                    <a:pt x="5" y="57"/>
                    <a:pt x="7" y="57"/>
                  </a:cubicBezTo>
                  <a:cubicBezTo>
                    <a:pt x="7" y="57"/>
                    <a:pt x="8" y="57"/>
                    <a:pt x="8" y="57"/>
                  </a:cubicBezTo>
                  <a:cubicBezTo>
                    <a:pt x="8" y="57"/>
                    <a:pt x="8" y="57"/>
                    <a:pt x="9" y="56"/>
                  </a:cubicBezTo>
                  <a:cubicBezTo>
                    <a:pt x="9" y="56"/>
                    <a:pt x="9" y="56"/>
                    <a:pt x="9" y="56"/>
                  </a:cubicBezTo>
                  <a:cubicBezTo>
                    <a:pt x="16" y="51"/>
                    <a:pt x="16" y="51"/>
                    <a:pt x="16" y="51"/>
                  </a:cubicBezTo>
                  <a:cubicBezTo>
                    <a:pt x="37" y="57"/>
                    <a:pt x="55" y="44"/>
                    <a:pt x="60" y="40"/>
                  </a:cubicBezTo>
                  <a:cubicBezTo>
                    <a:pt x="78" y="55"/>
                    <a:pt x="78" y="55"/>
                    <a:pt x="78" y="55"/>
                  </a:cubicBezTo>
                  <a:cubicBezTo>
                    <a:pt x="78" y="56"/>
                    <a:pt x="78" y="56"/>
                    <a:pt x="78" y="56"/>
                  </a:cubicBezTo>
                  <a:cubicBezTo>
                    <a:pt x="79" y="57"/>
                    <a:pt x="79" y="57"/>
                    <a:pt x="80" y="57"/>
                  </a:cubicBezTo>
                  <a:cubicBezTo>
                    <a:pt x="83" y="57"/>
                    <a:pt x="84" y="61"/>
                    <a:pt x="83" y="65"/>
                  </a:cubicBezTo>
                  <a:close/>
                  <a:moveTo>
                    <a:pt x="68" y="28"/>
                  </a:moveTo>
                  <a:cubicBezTo>
                    <a:pt x="44" y="28"/>
                    <a:pt x="44" y="28"/>
                    <a:pt x="44" y="28"/>
                  </a:cubicBezTo>
                  <a:cubicBezTo>
                    <a:pt x="44" y="28"/>
                    <a:pt x="44" y="28"/>
                    <a:pt x="44" y="28"/>
                  </a:cubicBezTo>
                  <a:cubicBezTo>
                    <a:pt x="68" y="21"/>
                    <a:pt x="68" y="21"/>
                    <a:pt x="68" y="21"/>
                  </a:cubicBezTo>
                  <a:lnTo>
                    <a:pt x="68" y="28"/>
                  </a:lnTo>
                  <a:close/>
                  <a:moveTo>
                    <a:pt x="44" y="3"/>
                  </a:moveTo>
                  <a:cubicBezTo>
                    <a:pt x="79" y="14"/>
                    <a:pt x="79" y="14"/>
                    <a:pt x="79" y="14"/>
                  </a:cubicBezTo>
                  <a:cubicBezTo>
                    <a:pt x="44" y="25"/>
                    <a:pt x="44" y="25"/>
                    <a:pt x="44" y="25"/>
                  </a:cubicBezTo>
                  <a:cubicBezTo>
                    <a:pt x="9" y="14"/>
                    <a:pt x="9" y="14"/>
                    <a:pt x="9" y="14"/>
                  </a:cubicBezTo>
                  <a:lnTo>
                    <a:pt x="44" y="3"/>
                  </a:lnTo>
                  <a:close/>
                  <a:moveTo>
                    <a:pt x="43" y="28"/>
                  </a:moveTo>
                  <a:cubicBezTo>
                    <a:pt x="43" y="28"/>
                    <a:pt x="43" y="28"/>
                    <a:pt x="43" y="28"/>
                  </a:cubicBezTo>
                  <a:cubicBezTo>
                    <a:pt x="20" y="28"/>
                    <a:pt x="20" y="28"/>
                    <a:pt x="20" y="28"/>
                  </a:cubicBezTo>
                  <a:cubicBezTo>
                    <a:pt x="20" y="21"/>
                    <a:pt x="20" y="21"/>
                    <a:pt x="20" y="21"/>
                  </a:cubicBezTo>
                  <a:lnTo>
                    <a:pt x="43" y="28"/>
                  </a:lnTo>
                  <a:close/>
                </a:path>
              </a:pathLst>
            </a:custGeom>
            <a:grp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
          <p:nvSpPr>
            <p:cNvPr id="30" name="Freeform 15">
              <a:extLst>
                <a:ext uri="{FF2B5EF4-FFF2-40B4-BE49-F238E27FC236}">
                  <a16:creationId xmlns:a16="http://schemas.microsoft.com/office/drawing/2014/main" id="{4C0CDF20-DFE9-4A9E-81DD-42D3FD08218B}"/>
                </a:ext>
              </a:extLst>
            </p:cNvPr>
            <p:cNvSpPr>
              <a:spLocks noEditPoints="1"/>
            </p:cNvSpPr>
            <p:nvPr/>
          </p:nvSpPr>
          <p:spPr bwMode="auto">
            <a:xfrm>
              <a:off x="8769350" y="3927476"/>
              <a:ext cx="387350" cy="131763"/>
            </a:xfrm>
            <a:custGeom>
              <a:avLst/>
              <a:gdLst>
                <a:gd name="T0" fmla="*/ 81 w 100"/>
                <a:gd name="T1" fmla="*/ 0 h 34"/>
                <a:gd name="T2" fmla="*/ 70 w 100"/>
                <a:gd name="T3" fmla="*/ 0 h 34"/>
                <a:gd name="T4" fmla="*/ 69 w 100"/>
                <a:gd name="T5" fmla="*/ 1 h 34"/>
                <a:gd name="T6" fmla="*/ 50 w 100"/>
                <a:gd name="T7" fmla="*/ 9 h 34"/>
                <a:gd name="T8" fmla="*/ 30 w 100"/>
                <a:gd name="T9" fmla="*/ 1 h 34"/>
                <a:gd name="T10" fmla="*/ 29 w 100"/>
                <a:gd name="T11" fmla="*/ 0 h 34"/>
                <a:gd name="T12" fmla="*/ 18 w 100"/>
                <a:gd name="T13" fmla="*/ 0 h 34"/>
                <a:gd name="T14" fmla="*/ 0 w 100"/>
                <a:gd name="T15" fmla="*/ 27 h 34"/>
                <a:gd name="T16" fmla="*/ 0 w 100"/>
                <a:gd name="T17" fmla="*/ 32 h 34"/>
                <a:gd name="T18" fmla="*/ 1 w 100"/>
                <a:gd name="T19" fmla="*/ 34 h 34"/>
                <a:gd name="T20" fmla="*/ 49 w 100"/>
                <a:gd name="T21" fmla="*/ 34 h 34"/>
                <a:gd name="T22" fmla="*/ 49 w 100"/>
                <a:gd name="T23" fmla="*/ 34 h 34"/>
                <a:gd name="T24" fmla="*/ 98 w 100"/>
                <a:gd name="T25" fmla="*/ 34 h 34"/>
                <a:gd name="T26" fmla="*/ 100 w 100"/>
                <a:gd name="T27" fmla="*/ 32 h 34"/>
                <a:gd name="T28" fmla="*/ 100 w 100"/>
                <a:gd name="T29" fmla="*/ 27 h 34"/>
                <a:gd name="T30" fmla="*/ 81 w 100"/>
                <a:gd name="T31" fmla="*/ 0 h 34"/>
                <a:gd name="T32" fmla="*/ 50 w 100"/>
                <a:gd name="T33" fmla="*/ 13 h 34"/>
                <a:gd name="T34" fmla="*/ 71 w 100"/>
                <a:gd name="T35" fmla="*/ 3 h 34"/>
                <a:gd name="T36" fmla="*/ 72 w 100"/>
                <a:gd name="T37" fmla="*/ 3 h 34"/>
                <a:gd name="T38" fmla="*/ 49 w 100"/>
                <a:gd name="T39" fmla="*/ 30 h 34"/>
                <a:gd name="T40" fmla="*/ 27 w 100"/>
                <a:gd name="T41" fmla="*/ 3 h 34"/>
                <a:gd name="T42" fmla="*/ 28 w 100"/>
                <a:gd name="T43" fmla="*/ 3 h 34"/>
                <a:gd name="T44" fmla="*/ 50 w 100"/>
                <a:gd name="T45" fmla="*/ 13 h 34"/>
                <a:gd name="T46" fmla="*/ 3 w 100"/>
                <a:gd name="T47" fmla="*/ 27 h 34"/>
                <a:gd name="T48" fmla="*/ 18 w 100"/>
                <a:gd name="T49" fmla="*/ 3 h 34"/>
                <a:gd name="T50" fmla="*/ 23 w 100"/>
                <a:gd name="T51" fmla="*/ 3 h 34"/>
                <a:gd name="T52" fmla="*/ 46 w 100"/>
                <a:gd name="T53" fmla="*/ 31 h 34"/>
                <a:gd name="T54" fmla="*/ 3 w 100"/>
                <a:gd name="T55" fmla="*/ 31 h 34"/>
                <a:gd name="T56" fmla="*/ 3 w 100"/>
                <a:gd name="T57" fmla="*/ 27 h 34"/>
                <a:gd name="T58" fmla="*/ 96 w 100"/>
                <a:gd name="T59" fmla="*/ 31 h 34"/>
                <a:gd name="T60" fmla="*/ 53 w 100"/>
                <a:gd name="T61" fmla="*/ 31 h 34"/>
                <a:gd name="T62" fmla="*/ 76 w 100"/>
                <a:gd name="T63" fmla="*/ 3 h 34"/>
                <a:gd name="T64" fmla="*/ 81 w 100"/>
                <a:gd name="T65" fmla="*/ 3 h 34"/>
                <a:gd name="T66" fmla="*/ 96 w 100"/>
                <a:gd name="T67" fmla="*/ 27 h 34"/>
                <a:gd name="T68" fmla="*/ 96 w 100"/>
                <a:gd name="T6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0" h="34">
                  <a:moveTo>
                    <a:pt x="81" y="0"/>
                  </a:moveTo>
                  <a:cubicBezTo>
                    <a:pt x="70" y="0"/>
                    <a:pt x="70" y="0"/>
                    <a:pt x="70" y="0"/>
                  </a:cubicBezTo>
                  <a:cubicBezTo>
                    <a:pt x="70" y="0"/>
                    <a:pt x="69" y="0"/>
                    <a:pt x="69" y="1"/>
                  </a:cubicBezTo>
                  <a:cubicBezTo>
                    <a:pt x="64" y="8"/>
                    <a:pt x="57" y="9"/>
                    <a:pt x="50" y="9"/>
                  </a:cubicBezTo>
                  <a:cubicBezTo>
                    <a:pt x="43" y="9"/>
                    <a:pt x="35" y="8"/>
                    <a:pt x="30" y="1"/>
                  </a:cubicBezTo>
                  <a:cubicBezTo>
                    <a:pt x="30" y="0"/>
                    <a:pt x="30" y="0"/>
                    <a:pt x="29" y="0"/>
                  </a:cubicBezTo>
                  <a:cubicBezTo>
                    <a:pt x="18" y="0"/>
                    <a:pt x="18" y="0"/>
                    <a:pt x="18" y="0"/>
                  </a:cubicBezTo>
                  <a:cubicBezTo>
                    <a:pt x="8" y="0"/>
                    <a:pt x="0" y="12"/>
                    <a:pt x="0" y="27"/>
                  </a:cubicBezTo>
                  <a:cubicBezTo>
                    <a:pt x="0" y="32"/>
                    <a:pt x="0" y="32"/>
                    <a:pt x="0" y="32"/>
                  </a:cubicBezTo>
                  <a:cubicBezTo>
                    <a:pt x="0" y="33"/>
                    <a:pt x="0" y="34"/>
                    <a:pt x="1" y="34"/>
                  </a:cubicBezTo>
                  <a:cubicBezTo>
                    <a:pt x="49" y="34"/>
                    <a:pt x="49" y="34"/>
                    <a:pt x="49" y="34"/>
                  </a:cubicBezTo>
                  <a:cubicBezTo>
                    <a:pt x="49" y="34"/>
                    <a:pt x="49" y="34"/>
                    <a:pt x="49" y="34"/>
                  </a:cubicBezTo>
                  <a:cubicBezTo>
                    <a:pt x="98" y="34"/>
                    <a:pt x="98" y="34"/>
                    <a:pt x="98" y="34"/>
                  </a:cubicBezTo>
                  <a:cubicBezTo>
                    <a:pt x="99" y="34"/>
                    <a:pt x="100" y="33"/>
                    <a:pt x="100" y="32"/>
                  </a:cubicBezTo>
                  <a:cubicBezTo>
                    <a:pt x="100" y="27"/>
                    <a:pt x="100" y="27"/>
                    <a:pt x="100" y="27"/>
                  </a:cubicBezTo>
                  <a:cubicBezTo>
                    <a:pt x="100" y="12"/>
                    <a:pt x="91" y="0"/>
                    <a:pt x="81" y="0"/>
                  </a:cubicBezTo>
                  <a:close/>
                  <a:moveTo>
                    <a:pt x="50" y="13"/>
                  </a:moveTo>
                  <a:cubicBezTo>
                    <a:pt x="57" y="13"/>
                    <a:pt x="65" y="11"/>
                    <a:pt x="71" y="3"/>
                  </a:cubicBezTo>
                  <a:cubicBezTo>
                    <a:pt x="72" y="3"/>
                    <a:pt x="72" y="3"/>
                    <a:pt x="72" y="3"/>
                  </a:cubicBezTo>
                  <a:cubicBezTo>
                    <a:pt x="49" y="30"/>
                    <a:pt x="49" y="30"/>
                    <a:pt x="49" y="30"/>
                  </a:cubicBezTo>
                  <a:cubicBezTo>
                    <a:pt x="27" y="3"/>
                    <a:pt x="27" y="3"/>
                    <a:pt x="27" y="3"/>
                  </a:cubicBezTo>
                  <a:cubicBezTo>
                    <a:pt x="28" y="3"/>
                    <a:pt x="28" y="3"/>
                    <a:pt x="28" y="3"/>
                  </a:cubicBezTo>
                  <a:cubicBezTo>
                    <a:pt x="34" y="11"/>
                    <a:pt x="42" y="13"/>
                    <a:pt x="50" y="13"/>
                  </a:cubicBezTo>
                  <a:close/>
                  <a:moveTo>
                    <a:pt x="3" y="27"/>
                  </a:moveTo>
                  <a:cubicBezTo>
                    <a:pt x="3" y="14"/>
                    <a:pt x="10" y="3"/>
                    <a:pt x="18" y="3"/>
                  </a:cubicBezTo>
                  <a:cubicBezTo>
                    <a:pt x="23" y="3"/>
                    <a:pt x="23" y="3"/>
                    <a:pt x="23" y="3"/>
                  </a:cubicBezTo>
                  <a:cubicBezTo>
                    <a:pt x="46" y="31"/>
                    <a:pt x="46" y="31"/>
                    <a:pt x="46" y="31"/>
                  </a:cubicBezTo>
                  <a:cubicBezTo>
                    <a:pt x="3" y="31"/>
                    <a:pt x="3" y="31"/>
                    <a:pt x="3" y="31"/>
                  </a:cubicBezTo>
                  <a:lnTo>
                    <a:pt x="3" y="27"/>
                  </a:lnTo>
                  <a:close/>
                  <a:moveTo>
                    <a:pt x="96" y="31"/>
                  </a:moveTo>
                  <a:cubicBezTo>
                    <a:pt x="53" y="31"/>
                    <a:pt x="53" y="31"/>
                    <a:pt x="53" y="31"/>
                  </a:cubicBezTo>
                  <a:cubicBezTo>
                    <a:pt x="76" y="3"/>
                    <a:pt x="76" y="3"/>
                    <a:pt x="76" y="3"/>
                  </a:cubicBezTo>
                  <a:cubicBezTo>
                    <a:pt x="81" y="3"/>
                    <a:pt x="81" y="3"/>
                    <a:pt x="81" y="3"/>
                  </a:cubicBezTo>
                  <a:cubicBezTo>
                    <a:pt x="90" y="3"/>
                    <a:pt x="96" y="14"/>
                    <a:pt x="96" y="27"/>
                  </a:cubicBezTo>
                  <a:lnTo>
                    <a:pt x="96" y="31"/>
                  </a:lnTo>
                  <a:close/>
                </a:path>
              </a:pathLst>
            </a:custGeom>
            <a:grp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grpSp>
      <p:grpSp>
        <p:nvGrpSpPr>
          <p:cNvPr id="31" name="Group 30">
            <a:extLst>
              <a:ext uri="{FF2B5EF4-FFF2-40B4-BE49-F238E27FC236}">
                <a16:creationId xmlns:a16="http://schemas.microsoft.com/office/drawing/2014/main" id="{CE161C10-9852-4328-968C-1D62FB48449C}"/>
              </a:ext>
            </a:extLst>
          </p:cNvPr>
          <p:cNvGrpSpPr/>
          <p:nvPr/>
        </p:nvGrpSpPr>
        <p:grpSpPr>
          <a:xfrm>
            <a:off x="544643" y="2584178"/>
            <a:ext cx="2514516" cy="2532161"/>
            <a:chOff x="408482" y="2103850"/>
            <a:chExt cx="1885887" cy="1899121"/>
          </a:xfrm>
        </p:grpSpPr>
        <p:sp>
          <p:nvSpPr>
            <p:cNvPr id="32" name="Oval 9">
              <a:extLst>
                <a:ext uri="{FF2B5EF4-FFF2-40B4-BE49-F238E27FC236}">
                  <a16:creationId xmlns:a16="http://schemas.microsoft.com/office/drawing/2014/main" id="{F0B5B032-EB41-4BA0-9A0A-1F88A4B97C4C}"/>
                </a:ext>
              </a:extLst>
            </p:cNvPr>
            <p:cNvSpPr>
              <a:spLocks noChangeArrowheads="1"/>
            </p:cNvSpPr>
            <p:nvPr/>
          </p:nvSpPr>
          <p:spPr bwMode="auto">
            <a:xfrm>
              <a:off x="408482" y="2103850"/>
              <a:ext cx="1885887" cy="1899121"/>
            </a:xfrm>
            <a:prstGeom prst="ellipse">
              <a:avLst/>
            </a:prstGeom>
            <a:solidFill>
              <a:schemeClr val="accent5"/>
            </a:solidFill>
            <a:ln w="9525">
              <a:noFill/>
              <a:round/>
              <a:headEnd/>
              <a:tailEnd/>
            </a:ln>
          </p:spPr>
          <p:txBody>
            <a:bodyPr vert="horz" wrap="square" lIns="121317" tIns="60659" rIns="121317" bIns="60659" numCol="1" anchor="t" anchorCtr="0" compatLnSpc="1">
              <a:prstTxWarp prst="textNoShape">
                <a:avLst/>
              </a:prstTxWarp>
            </a:bodyPr>
            <a:lstStyle/>
            <a:p>
              <a:endParaRPr lang="en-US" sz="2388" dirty="0">
                <a:latin typeface="Raleway" panose="020B0503030101060003" pitchFamily="34" charset="0"/>
              </a:endParaRPr>
            </a:p>
          </p:txBody>
        </p:sp>
        <p:sp>
          <p:nvSpPr>
            <p:cNvPr id="33" name="Oval 32">
              <a:extLst>
                <a:ext uri="{FF2B5EF4-FFF2-40B4-BE49-F238E27FC236}">
                  <a16:creationId xmlns:a16="http://schemas.microsoft.com/office/drawing/2014/main" id="{2D0397C7-399B-4F6B-B131-686C03EEF96C}"/>
                </a:ext>
              </a:extLst>
            </p:cNvPr>
            <p:cNvSpPr/>
            <p:nvPr/>
          </p:nvSpPr>
          <p:spPr>
            <a:xfrm>
              <a:off x="758845" y="2456034"/>
              <a:ext cx="1185157" cy="118515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Raleway" panose="020B0503030101060003" pitchFamily="34" charset="0"/>
              </a:endParaRPr>
            </a:p>
          </p:txBody>
        </p:sp>
      </p:grpSp>
      <p:sp>
        <p:nvSpPr>
          <p:cNvPr id="35" name="Freeform 51">
            <a:extLst>
              <a:ext uri="{FF2B5EF4-FFF2-40B4-BE49-F238E27FC236}">
                <a16:creationId xmlns:a16="http://schemas.microsoft.com/office/drawing/2014/main" id="{EC3277C1-76A3-4C45-AF92-4922A4CF8C9C}"/>
              </a:ext>
            </a:extLst>
          </p:cNvPr>
          <p:cNvSpPr>
            <a:spLocks noEditPoints="1"/>
          </p:cNvSpPr>
          <p:nvPr/>
        </p:nvSpPr>
        <p:spPr bwMode="auto">
          <a:xfrm>
            <a:off x="1505430" y="3434985"/>
            <a:ext cx="580007" cy="912203"/>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Raleway" panose="020B0503030101060003" pitchFamily="34" charset="0"/>
            </a:endParaRPr>
          </a:p>
        </p:txBody>
      </p:sp>
    </p:spTree>
    <p:extLst>
      <p:ext uri="{BB962C8B-B14F-4D97-AF65-F5344CB8AC3E}">
        <p14:creationId xmlns:p14="http://schemas.microsoft.com/office/powerpoint/2010/main" val="11499581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2B9F2A-05E8-4B0F-AC10-C0543EAE54D9}"/>
              </a:ext>
            </a:extLst>
          </p:cNvPr>
          <p:cNvSpPr/>
          <p:nvPr/>
        </p:nvSpPr>
        <p:spPr>
          <a:xfrm>
            <a:off x="6289962" y="4519503"/>
            <a:ext cx="1320801" cy="830997"/>
          </a:xfrm>
          <a:prstGeom prst="rect">
            <a:avLst/>
          </a:prstGeom>
        </p:spPr>
        <p:txBody>
          <a:bodyPr wrap="square">
            <a:spAutoFit/>
          </a:bodyPr>
          <a:lstStyle/>
          <a:p>
            <a:r>
              <a:rPr lang="en-AU" sz="4800" dirty="0">
                <a:solidFill>
                  <a:schemeClr val="tx2"/>
                </a:solidFill>
              </a:rPr>
              <a:t>END</a:t>
            </a:r>
          </a:p>
        </p:txBody>
      </p:sp>
      <p:sp>
        <p:nvSpPr>
          <p:cNvPr id="3" name="Rectangle 2">
            <a:extLst>
              <a:ext uri="{FF2B5EF4-FFF2-40B4-BE49-F238E27FC236}">
                <a16:creationId xmlns:a16="http://schemas.microsoft.com/office/drawing/2014/main" id="{50264BFE-5C2B-46D2-A17A-C62CEF96FE28}"/>
              </a:ext>
            </a:extLst>
          </p:cNvPr>
          <p:cNvSpPr/>
          <p:nvPr/>
        </p:nvSpPr>
        <p:spPr>
          <a:xfrm>
            <a:off x="5227780" y="5759271"/>
            <a:ext cx="3445164" cy="923330"/>
          </a:xfrm>
          <a:prstGeom prst="rect">
            <a:avLst/>
          </a:prstGeom>
        </p:spPr>
        <p:txBody>
          <a:bodyPr wrap="square">
            <a:spAutoFit/>
          </a:bodyPr>
          <a:lstStyle/>
          <a:p>
            <a:pPr algn="ctr"/>
            <a:r>
              <a:rPr lang="en-AU" dirty="0">
                <a:solidFill>
                  <a:schemeClr val="tx2"/>
                </a:solidFill>
              </a:rPr>
              <a:t>Professor Marcus Bowles </a:t>
            </a:r>
            <a:br>
              <a:rPr lang="en-AU" dirty="0">
                <a:solidFill>
                  <a:schemeClr val="tx2"/>
                </a:solidFill>
              </a:rPr>
            </a:br>
            <a:r>
              <a:rPr lang="en-AU" dirty="0">
                <a:solidFill>
                  <a:schemeClr val="tx2"/>
                </a:solidFill>
              </a:rPr>
              <a:t>mbowles@workingfutures.com.au </a:t>
            </a:r>
          </a:p>
          <a:p>
            <a:pPr algn="ctr"/>
            <a:r>
              <a:rPr lang="en-AU" dirty="0">
                <a:solidFill>
                  <a:schemeClr val="tx2"/>
                </a:solidFill>
              </a:rPr>
              <a:t>0412439009</a:t>
            </a:r>
          </a:p>
        </p:txBody>
      </p:sp>
    </p:spTree>
    <p:extLst>
      <p:ext uri="{BB962C8B-B14F-4D97-AF65-F5344CB8AC3E}">
        <p14:creationId xmlns:p14="http://schemas.microsoft.com/office/powerpoint/2010/main" val="743161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0000D7DC-BB55-4B70-B7BA-24DF0CDCF4EC}"/>
              </a:ext>
            </a:extLst>
          </p:cNvPr>
          <p:cNvSpPr>
            <a:spLocks/>
          </p:cNvSpPr>
          <p:nvPr/>
        </p:nvSpPr>
        <p:spPr>
          <a:xfrm>
            <a:off x="10271649" y="1018319"/>
            <a:ext cx="1152000" cy="67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2400" dirty="0"/>
              <a:t> </a:t>
            </a:r>
          </a:p>
        </p:txBody>
      </p:sp>
      <p:sp>
        <p:nvSpPr>
          <p:cNvPr id="17" name="Text Placeholder 6">
            <a:extLst>
              <a:ext uri="{FF2B5EF4-FFF2-40B4-BE49-F238E27FC236}">
                <a16:creationId xmlns:a16="http://schemas.microsoft.com/office/drawing/2014/main" id="{025BFC8C-4C82-4381-B5D6-5EA6A64BED46}"/>
              </a:ext>
            </a:extLst>
          </p:cNvPr>
          <p:cNvSpPr>
            <a:spLocks noGrp="1"/>
          </p:cNvSpPr>
          <p:nvPr>
            <p:ph type="body" sz="quarter" idx="4294967295"/>
          </p:nvPr>
        </p:nvSpPr>
        <p:spPr>
          <a:xfrm>
            <a:off x="3659188" y="2670175"/>
            <a:ext cx="8532812" cy="671513"/>
          </a:xfrm>
        </p:spPr>
        <p:txBody>
          <a:bodyPr/>
          <a:lstStyle/>
          <a:p>
            <a:r>
              <a:rPr lang="en-NZ" dirty="0"/>
              <a:t>Duplicate this slide</a:t>
            </a:r>
          </a:p>
        </p:txBody>
      </p:sp>
      <p:cxnSp>
        <p:nvCxnSpPr>
          <p:cNvPr id="18" name="Straight Connector 17">
            <a:extLst>
              <a:ext uri="{FF2B5EF4-FFF2-40B4-BE49-F238E27FC236}">
                <a16:creationId xmlns:a16="http://schemas.microsoft.com/office/drawing/2014/main" id="{559C771F-47D0-4C58-A76E-3D4A457E23D5}"/>
              </a:ext>
            </a:extLst>
          </p:cNvPr>
          <p:cNvCxnSpPr/>
          <p:nvPr/>
        </p:nvCxnSpPr>
        <p:spPr>
          <a:xfrm>
            <a:off x="11782469" y="2623172"/>
            <a:ext cx="115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Placeholder 3">
            <a:extLst>
              <a:ext uri="{FF2B5EF4-FFF2-40B4-BE49-F238E27FC236}">
                <a16:creationId xmlns:a16="http://schemas.microsoft.com/office/drawing/2014/main" id="{3C609D55-498B-46DC-86DD-F1DF24D2BFF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t="16559" b="16559"/>
          <a:stretch>
            <a:fillRect/>
          </a:stretch>
        </p:blipFill>
        <p:spPr>
          <a:xfrm>
            <a:off x="385543" y="951345"/>
            <a:ext cx="11420913" cy="5125760"/>
          </a:xfrm>
          <a:prstGeom prst="rect">
            <a:avLst/>
          </a:prstGeom>
          <a:solidFill>
            <a:srgbClr val="D8117D"/>
          </a:solidFill>
        </p:spPr>
      </p:pic>
      <p:sp>
        <p:nvSpPr>
          <p:cNvPr id="3" name="Rectangle 2">
            <a:extLst>
              <a:ext uri="{FF2B5EF4-FFF2-40B4-BE49-F238E27FC236}">
                <a16:creationId xmlns:a16="http://schemas.microsoft.com/office/drawing/2014/main" id="{97418F42-03FE-403D-8100-0B36907D5FE6}"/>
              </a:ext>
            </a:extLst>
          </p:cNvPr>
          <p:cNvSpPr/>
          <p:nvPr/>
        </p:nvSpPr>
        <p:spPr>
          <a:xfrm>
            <a:off x="385543" y="951345"/>
            <a:ext cx="11420913" cy="5125760"/>
          </a:xfrm>
          <a:prstGeom prst="rect">
            <a:avLst/>
          </a:prstGeom>
          <a:solidFill>
            <a:schemeClr val="bg1">
              <a:alpha val="38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extBox 1">
            <a:extLst>
              <a:ext uri="{FF2B5EF4-FFF2-40B4-BE49-F238E27FC236}">
                <a16:creationId xmlns:a16="http://schemas.microsoft.com/office/drawing/2014/main" id="{51FF0C38-C761-4AB1-A246-514FD6157399}"/>
              </a:ext>
            </a:extLst>
          </p:cNvPr>
          <p:cNvSpPr txBox="1"/>
          <p:nvPr/>
        </p:nvSpPr>
        <p:spPr>
          <a:xfrm>
            <a:off x="603694" y="1158665"/>
            <a:ext cx="10079298" cy="708592"/>
          </a:xfrm>
          <a:prstGeom prst="rect">
            <a:avLst/>
          </a:prstGeom>
          <a:noFill/>
        </p:spPr>
        <p:txBody>
          <a:bodyPr wrap="square" rtlCol="0">
            <a:spAutoFit/>
          </a:bodyPr>
          <a:lstStyle/>
          <a:p>
            <a:pPr>
              <a:lnSpc>
                <a:spcPts val="2500"/>
              </a:lnSpc>
              <a:spcBef>
                <a:spcPts val="600"/>
              </a:spcBef>
            </a:pPr>
            <a:r>
              <a:rPr lang="en-AU" sz="1800" b="0" i="0" u="none" strike="noStrike" baseline="0" dirty="0">
                <a:latin typeface="Raleway" panose="020B0503030101060003" pitchFamily="34" charset="0"/>
              </a:rPr>
              <a:t>In late 2018, before COVID-19, our work with Faethm </a:t>
            </a:r>
            <a:r>
              <a:rPr lang="en-AU" dirty="0">
                <a:latin typeface="Raleway" panose="020B0503030101060003" pitchFamily="34" charset="0"/>
              </a:rPr>
              <a:t>generated the following 10 year predictions for the Australian workforce by 2028…</a:t>
            </a:r>
            <a:endParaRPr lang="en-AU" sz="1800" b="0" i="0" u="none" strike="noStrike" baseline="0" dirty="0">
              <a:latin typeface="Raleway" panose="020B0503030101060003" pitchFamily="34" charset="0"/>
            </a:endParaRPr>
          </a:p>
        </p:txBody>
      </p:sp>
      <p:sp>
        <p:nvSpPr>
          <p:cNvPr id="4" name="Title 4">
            <a:extLst>
              <a:ext uri="{FF2B5EF4-FFF2-40B4-BE49-F238E27FC236}">
                <a16:creationId xmlns:a16="http://schemas.microsoft.com/office/drawing/2014/main" id="{F8ADF30C-AA56-4781-923A-BA605C3F33C0}"/>
              </a:ext>
            </a:extLst>
          </p:cNvPr>
          <p:cNvSpPr txBox="1">
            <a:spLocks/>
          </p:cNvSpPr>
          <p:nvPr/>
        </p:nvSpPr>
        <p:spPr>
          <a:xfrm>
            <a:off x="385543" y="439983"/>
            <a:ext cx="10515600" cy="578336"/>
          </a:xfrm>
          <a:prstGeom prst="rect">
            <a:avLst/>
          </a:prstGeom>
        </p:spPr>
        <p:txBody>
          <a:bodyPr>
            <a:normAutofit/>
          </a:bodyPr>
          <a:lstStyle>
            <a:lvl1pPr algn="l" defTabSz="914400" rtl="0" eaLnBrk="1" latinLnBrk="0" hangingPunct="1">
              <a:lnSpc>
                <a:spcPts val="2700"/>
              </a:lnSpc>
              <a:spcBef>
                <a:spcPct val="0"/>
              </a:spcBef>
              <a:buNone/>
              <a:defRPr sz="2500" b="0" i="0" u="none" kern="1200">
                <a:solidFill>
                  <a:schemeClr val="tx2"/>
                </a:solidFill>
                <a:latin typeface="Chronicle Text G1" pitchFamily="50" charset="0"/>
                <a:ea typeface="+mj-ea"/>
                <a:cs typeface="+mj-cs"/>
              </a:defRPr>
            </a:lvl1pPr>
          </a:lstStyle>
          <a:p>
            <a:r>
              <a:rPr lang="en-AU" sz="2800" dirty="0">
                <a:solidFill>
                  <a:schemeClr val="bg2">
                    <a:lumMod val="25000"/>
                  </a:schemeClr>
                </a:solidFill>
              </a:rPr>
              <a:t>Pre-COVOD-19 workforce 10 year predictions 2018 to 2028</a:t>
            </a:r>
          </a:p>
        </p:txBody>
      </p:sp>
      <p:graphicFrame>
        <p:nvGraphicFramePr>
          <p:cNvPr id="10" name="Chart 9">
            <a:extLst>
              <a:ext uri="{FF2B5EF4-FFF2-40B4-BE49-F238E27FC236}">
                <a16:creationId xmlns:a16="http://schemas.microsoft.com/office/drawing/2014/main" id="{FEDC27F9-D1E5-463E-9384-37131C623B02}"/>
              </a:ext>
            </a:extLst>
          </p:cNvPr>
          <p:cNvGraphicFramePr/>
          <p:nvPr>
            <p:extLst>
              <p:ext uri="{D42A27DB-BD31-4B8C-83A1-F6EECF244321}">
                <p14:modId xmlns:p14="http://schemas.microsoft.com/office/powerpoint/2010/main" val="2483354628"/>
              </p:ext>
            </p:extLst>
          </p:nvPr>
        </p:nvGraphicFramePr>
        <p:xfrm>
          <a:off x="5494091" y="2062911"/>
          <a:ext cx="1613192" cy="226522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hart 10">
            <a:extLst>
              <a:ext uri="{FF2B5EF4-FFF2-40B4-BE49-F238E27FC236}">
                <a16:creationId xmlns:a16="http://schemas.microsoft.com/office/drawing/2014/main" id="{B27E46BE-0403-4ED3-9852-2ABAC56634C5}"/>
              </a:ext>
            </a:extLst>
          </p:cNvPr>
          <p:cNvGraphicFramePr/>
          <p:nvPr>
            <p:extLst>
              <p:ext uri="{D42A27DB-BD31-4B8C-83A1-F6EECF244321}">
                <p14:modId xmlns:p14="http://schemas.microsoft.com/office/powerpoint/2010/main" val="1337878940"/>
              </p:ext>
            </p:extLst>
          </p:nvPr>
        </p:nvGraphicFramePr>
        <p:xfrm>
          <a:off x="2329137" y="2146627"/>
          <a:ext cx="2036941" cy="204937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 name="Chart 11">
            <a:extLst>
              <a:ext uri="{FF2B5EF4-FFF2-40B4-BE49-F238E27FC236}">
                <a16:creationId xmlns:a16="http://schemas.microsoft.com/office/drawing/2014/main" id="{A8E4B04E-388D-49EE-9CBA-11B4A9368AA2}"/>
              </a:ext>
            </a:extLst>
          </p:cNvPr>
          <p:cNvGraphicFramePr/>
          <p:nvPr>
            <p:extLst>
              <p:ext uri="{D42A27DB-BD31-4B8C-83A1-F6EECF244321}">
                <p14:modId xmlns:p14="http://schemas.microsoft.com/office/powerpoint/2010/main" val="1592266290"/>
              </p:ext>
            </p:extLst>
          </p:nvPr>
        </p:nvGraphicFramePr>
        <p:xfrm>
          <a:off x="8357826" y="2146627"/>
          <a:ext cx="1567427" cy="2097787"/>
        </p:xfrm>
        <a:graphic>
          <a:graphicData uri="http://schemas.openxmlformats.org/drawingml/2006/chart">
            <c:chart xmlns:c="http://schemas.openxmlformats.org/drawingml/2006/chart" xmlns:r="http://schemas.openxmlformats.org/officeDocument/2006/relationships" r:id="rId7"/>
          </a:graphicData>
        </a:graphic>
      </p:graphicFrame>
      <p:sp>
        <p:nvSpPr>
          <p:cNvPr id="13" name="TextBox 12">
            <a:extLst>
              <a:ext uri="{FF2B5EF4-FFF2-40B4-BE49-F238E27FC236}">
                <a16:creationId xmlns:a16="http://schemas.microsoft.com/office/drawing/2014/main" id="{E0193501-86F8-4E14-9C2F-0FE0B7E7476E}"/>
              </a:ext>
            </a:extLst>
          </p:cNvPr>
          <p:cNvSpPr txBox="1"/>
          <p:nvPr/>
        </p:nvSpPr>
        <p:spPr>
          <a:xfrm>
            <a:off x="2427937" y="3910145"/>
            <a:ext cx="2036942" cy="1426032"/>
          </a:xfrm>
          <a:prstGeom prst="rect">
            <a:avLst/>
          </a:prstGeom>
          <a:noFill/>
        </p:spPr>
        <p:txBody>
          <a:bodyPr wrap="square" rtlCol="0">
            <a:spAutoFit/>
          </a:bodyPr>
          <a:lstStyle/>
          <a:p>
            <a:pPr algn="ctr">
              <a:lnSpc>
                <a:spcPts val="2600"/>
              </a:lnSpc>
            </a:pPr>
            <a:r>
              <a:rPr lang="en-JM" sz="2000" b="1" cap="small" dirty="0">
                <a:latin typeface="Poppins" panose="02000000000000000000" pitchFamily="2" charset="0"/>
                <a:ea typeface="Open Sans" panose="020B0606030504020204" pitchFamily="34" charset="0"/>
                <a:cs typeface="Poppins" panose="02000000000000000000" pitchFamily="2" charset="0"/>
              </a:rPr>
              <a:t>Replace</a:t>
            </a:r>
          </a:p>
          <a:p>
            <a:pPr algn="ctr">
              <a:lnSpc>
                <a:spcPts val="2600"/>
              </a:lnSpc>
            </a:pPr>
            <a:r>
              <a:rPr lang="en-JM" sz="2000" dirty="0">
                <a:latin typeface="Poppins" panose="02000000000000000000" pitchFamily="2" charset="0"/>
                <a:ea typeface="Open Sans" panose="020B0606030504020204" pitchFamily="34" charset="0"/>
                <a:cs typeface="Poppins" panose="02000000000000000000" pitchFamily="2" charset="0"/>
              </a:rPr>
              <a:t>Some </a:t>
            </a:r>
            <a:r>
              <a:rPr lang="en-JM" sz="2000" b="1" dirty="0">
                <a:solidFill>
                  <a:srgbClr val="00B0F0"/>
                </a:solidFill>
                <a:latin typeface="Poppins" panose="02000000000000000000" pitchFamily="2" charset="0"/>
                <a:ea typeface="Open Sans" panose="020B0606030504020204" pitchFamily="34" charset="0"/>
                <a:cs typeface="Poppins" panose="02000000000000000000" pitchFamily="2" charset="0"/>
              </a:rPr>
              <a:t>1.9m</a:t>
            </a:r>
            <a:r>
              <a:rPr lang="en-JM" sz="2000" dirty="0">
                <a:solidFill>
                  <a:srgbClr val="00B0F0"/>
                </a:solidFill>
                <a:latin typeface="Poppins" panose="02000000000000000000" pitchFamily="2" charset="0"/>
                <a:ea typeface="Open Sans" panose="020B0606030504020204" pitchFamily="34" charset="0"/>
                <a:cs typeface="Poppins" panose="02000000000000000000" pitchFamily="2" charset="0"/>
              </a:rPr>
              <a:t> </a:t>
            </a:r>
            <a:r>
              <a:rPr lang="en-JM" sz="2000" dirty="0">
                <a:latin typeface="Poppins" panose="02000000000000000000" pitchFamily="2" charset="0"/>
                <a:ea typeface="Open Sans" panose="020B0606030504020204" pitchFamily="34" charset="0"/>
                <a:cs typeface="Poppins" panose="02000000000000000000" pitchFamily="2" charset="0"/>
              </a:rPr>
              <a:t>job loss</a:t>
            </a:r>
          </a:p>
          <a:p>
            <a:pPr algn="ctr">
              <a:lnSpc>
                <a:spcPts val="2600"/>
              </a:lnSpc>
            </a:pPr>
            <a:endParaRPr lang="en-JM" sz="2000" dirty="0">
              <a:solidFill>
                <a:schemeClr val="accent6">
                  <a:lumMod val="75000"/>
                </a:schemeClr>
              </a:solidFill>
              <a:latin typeface="Poppins" panose="02000000000000000000" pitchFamily="2" charset="0"/>
              <a:ea typeface="Open Sans" panose="020B0606030504020204" pitchFamily="34" charset="0"/>
              <a:cs typeface="Poppins" panose="02000000000000000000" pitchFamily="2" charset="0"/>
            </a:endParaRPr>
          </a:p>
        </p:txBody>
      </p:sp>
      <p:sp>
        <p:nvSpPr>
          <p:cNvPr id="14" name="TextBox 13">
            <a:extLst>
              <a:ext uri="{FF2B5EF4-FFF2-40B4-BE49-F238E27FC236}">
                <a16:creationId xmlns:a16="http://schemas.microsoft.com/office/drawing/2014/main" id="{340BEE1C-9B18-4E33-B7DE-2F733FC6C3E9}"/>
              </a:ext>
            </a:extLst>
          </p:cNvPr>
          <p:cNvSpPr txBox="1"/>
          <p:nvPr/>
        </p:nvSpPr>
        <p:spPr>
          <a:xfrm>
            <a:off x="5149812" y="3853050"/>
            <a:ext cx="2517319" cy="1426032"/>
          </a:xfrm>
          <a:prstGeom prst="rect">
            <a:avLst/>
          </a:prstGeom>
          <a:noFill/>
        </p:spPr>
        <p:txBody>
          <a:bodyPr wrap="square" rtlCol="0">
            <a:spAutoFit/>
          </a:bodyPr>
          <a:lstStyle/>
          <a:p>
            <a:pPr algn="ctr">
              <a:lnSpc>
                <a:spcPts val="2600"/>
              </a:lnSpc>
            </a:pPr>
            <a:r>
              <a:rPr lang="en-JM" sz="2000" b="1" cap="small" dirty="0">
                <a:latin typeface="Poppins" panose="02000000000000000000" pitchFamily="2" charset="0"/>
                <a:ea typeface="Open Sans" panose="020B0606030504020204" pitchFamily="34" charset="0"/>
                <a:cs typeface="Poppins" panose="02000000000000000000" pitchFamily="2" charset="0"/>
              </a:rPr>
              <a:t>Augment </a:t>
            </a:r>
          </a:p>
          <a:p>
            <a:pPr algn="ctr">
              <a:lnSpc>
                <a:spcPts val="2600"/>
              </a:lnSpc>
            </a:pPr>
            <a:r>
              <a:rPr lang="en-JM" sz="2000" dirty="0">
                <a:latin typeface="Poppins" panose="02000000000000000000" pitchFamily="2" charset="0"/>
                <a:ea typeface="Open Sans" panose="020B0606030504020204" pitchFamily="34" charset="0"/>
                <a:cs typeface="Poppins" panose="02000000000000000000" pitchFamily="2" charset="0"/>
              </a:rPr>
              <a:t>Some</a:t>
            </a:r>
            <a:r>
              <a:rPr lang="en-JM" sz="2000" dirty="0">
                <a:solidFill>
                  <a:srgbClr val="C00000"/>
                </a:solidFill>
                <a:latin typeface="Poppins" panose="02000000000000000000" pitchFamily="2" charset="0"/>
                <a:ea typeface="Open Sans" panose="020B0606030504020204" pitchFamily="34" charset="0"/>
                <a:cs typeface="Poppins" panose="02000000000000000000" pitchFamily="2" charset="0"/>
              </a:rPr>
              <a:t> </a:t>
            </a:r>
            <a:r>
              <a:rPr lang="en-JM" sz="2000" b="1" dirty="0">
                <a:solidFill>
                  <a:srgbClr val="00B0F0"/>
                </a:solidFill>
                <a:latin typeface="Poppins" panose="02000000000000000000" pitchFamily="2" charset="0"/>
                <a:ea typeface="Open Sans" panose="020B0606030504020204" pitchFamily="34" charset="0"/>
                <a:cs typeface="Poppins" panose="02000000000000000000" pitchFamily="2" charset="0"/>
              </a:rPr>
              <a:t>2m</a:t>
            </a:r>
            <a:r>
              <a:rPr lang="en-JM" sz="2000" dirty="0">
                <a:solidFill>
                  <a:srgbClr val="C00000"/>
                </a:solidFill>
                <a:latin typeface="Poppins" panose="02000000000000000000" pitchFamily="2" charset="0"/>
                <a:ea typeface="Open Sans" panose="020B0606030504020204" pitchFamily="34" charset="0"/>
                <a:cs typeface="Poppins" panose="02000000000000000000" pitchFamily="2" charset="0"/>
              </a:rPr>
              <a:t> </a:t>
            </a:r>
            <a:r>
              <a:rPr lang="en-JM" sz="2000" dirty="0">
                <a:latin typeface="Poppins" panose="02000000000000000000" pitchFamily="2" charset="0"/>
                <a:ea typeface="Open Sans" panose="020B0606030504020204" pitchFamily="34" charset="0"/>
                <a:cs typeface="Poppins" panose="02000000000000000000" pitchFamily="2" charset="0"/>
              </a:rPr>
              <a:t>reskilled for  reshaped jobs</a:t>
            </a:r>
          </a:p>
          <a:p>
            <a:pPr algn="ctr">
              <a:lnSpc>
                <a:spcPts val="2600"/>
              </a:lnSpc>
            </a:pPr>
            <a:endParaRPr lang="en-JM" sz="2000" dirty="0">
              <a:solidFill>
                <a:schemeClr val="accent6">
                  <a:lumMod val="75000"/>
                </a:schemeClr>
              </a:solidFill>
              <a:latin typeface="Poppins" panose="02000000000000000000" pitchFamily="2" charset="0"/>
              <a:ea typeface="Open Sans" panose="020B0606030504020204" pitchFamily="34" charset="0"/>
              <a:cs typeface="Poppins" panose="02000000000000000000" pitchFamily="2" charset="0"/>
            </a:endParaRPr>
          </a:p>
        </p:txBody>
      </p:sp>
      <p:sp>
        <p:nvSpPr>
          <p:cNvPr id="15" name="TextBox 14">
            <a:extLst>
              <a:ext uri="{FF2B5EF4-FFF2-40B4-BE49-F238E27FC236}">
                <a16:creationId xmlns:a16="http://schemas.microsoft.com/office/drawing/2014/main" id="{FF8EC9CD-7154-45C4-9E89-581141700ED6}"/>
              </a:ext>
            </a:extLst>
          </p:cNvPr>
          <p:cNvSpPr txBox="1"/>
          <p:nvPr/>
        </p:nvSpPr>
        <p:spPr>
          <a:xfrm>
            <a:off x="8113592" y="3842123"/>
            <a:ext cx="2176167" cy="1092607"/>
          </a:xfrm>
          <a:prstGeom prst="rect">
            <a:avLst/>
          </a:prstGeom>
          <a:noFill/>
        </p:spPr>
        <p:txBody>
          <a:bodyPr wrap="square" rtlCol="0">
            <a:spAutoFit/>
          </a:bodyPr>
          <a:lstStyle/>
          <a:p>
            <a:pPr algn="ctr">
              <a:lnSpc>
                <a:spcPts val="2600"/>
              </a:lnSpc>
            </a:pPr>
            <a:r>
              <a:rPr lang="en-JM" sz="2000" b="1" cap="small" dirty="0">
                <a:latin typeface="Poppins" panose="02000000000000000000" pitchFamily="2" charset="0"/>
                <a:ea typeface="Open Sans" panose="020B0606030504020204" pitchFamily="34" charset="0"/>
                <a:cs typeface="Poppins" panose="02000000000000000000" pitchFamily="2" charset="0"/>
              </a:rPr>
              <a:t>Create </a:t>
            </a:r>
            <a:br>
              <a:rPr lang="en-JM" sz="2000" b="1" cap="small" dirty="0">
                <a:latin typeface="Poppins" panose="02000000000000000000" pitchFamily="2" charset="0"/>
                <a:ea typeface="Open Sans" panose="020B0606030504020204" pitchFamily="34" charset="0"/>
                <a:cs typeface="Poppins" panose="02000000000000000000" pitchFamily="2" charset="0"/>
              </a:rPr>
            </a:br>
            <a:r>
              <a:rPr lang="en-JM" sz="2000" b="1" dirty="0">
                <a:solidFill>
                  <a:srgbClr val="00B0F0"/>
                </a:solidFill>
                <a:latin typeface="Poppins" panose="02000000000000000000" pitchFamily="2" charset="0"/>
                <a:ea typeface="Open Sans" panose="020B0606030504020204" pitchFamily="34" charset="0"/>
                <a:cs typeface="Poppins" panose="02000000000000000000" pitchFamily="2" charset="0"/>
              </a:rPr>
              <a:t>2.4m</a:t>
            </a:r>
            <a:r>
              <a:rPr lang="en-JM" sz="2000" dirty="0">
                <a:solidFill>
                  <a:srgbClr val="C00000"/>
                </a:solidFill>
                <a:latin typeface="Poppins" panose="02000000000000000000" pitchFamily="2" charset="0"/>
                <a:ea typeface="Open Sans" panose="020B0606030504020204" pitchFamily="34" charset="0"/>
                <a:cs typeface="Poppins" panose="02000000000000000000" pitchFamily="2" charset="0"/>
              </a:rPr>
              <a:t> </a:t>
            </a:r>
            <a:r>
              <a:rPr lang="en-JM" sz="2000" dirty="0">
                <a:latin typeface="Poppins" panose="02000000000000000000" pitchFamily="2" charset="0"/>
                <a:ea typeface="Open Sans" panose="020B0606030504020204" pitchFamily="34" charset="0"/>
                <a:cs typeface="Poppins" panose="02000000000000000000" pitchFamily="2" charset="0"/>
              </a:rPr>
              <a:t>will move to new jobs</a:t>
            </a:r>
            <a:endParaRPr lang="en-JM" sz="2000" dirty="0">
              <a:solidFill>
                <a:schemeClr val="accent6">
                  <a:lumMod val="75000"/>
                </a:schemeClr>
              </a:solidFill>
              <a:latin typeface="Poppins" panose="02000000000000000000" pitchFamily="2" charset="0"/>
              <a:ea typeface="Open Sans" panose="020B0606030504020204" pitchFamily="34" charset="0"/>
              <a:cs typeface="Poppins" panose="02000000000000000000" pitchFamily="2" charset="0"/>
            </a:endParaRPr>
          </a:p>
        </p:txBody>
      </p:sp>
      <p:sp>
        <p:nvSpPr>
          <p:cNvPr id="16" name="TextBox 15">
            <a:extLst>
              <a:ext uri="{FF2B5EF4-FFF2-40B4-BE49-F238E27FC236}">
                <a16:creationId xmlns:a16="http://schemas.microsoft.com/office/drawing/2014/main" id="{C0563B43-44D4-40D4-973A-71B1112D54EF}"/>
              </a:ext>
            </a:extLst>
          </p:cNvPr>
          <p:cNvSpPr txBox="1"/>
          <p:nvPr/>
        </p:nvSpPr>
        <p:spPr>
          <a:xfrm>
            <a:off x="2847957" y="2807908"/>
            <a:ext cx="1198697" cy="94777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ts val="2600"/>
              </a:lnSpc>
            </a:pPr>
            <a:r>
              <a:rPr lang="en-JM" sz="2000" b="1" dirty="0">
                <a:latin typeface="Poppins" panose="02000000000000000000" pitchFamily="2" charset="0"/>
                <a:ea typeface="Open Sans" panose="020B0606030504020204" pitchFamily="34" charset="0"/>
                <a:cs typeface="Poppins" panose="02000000000000000000" pitchFamily="2" charset="0"/>
              </a:rPr>
              <a:t>15%</a:t>
            </a:r>
          </a:p>
          <a:p>
            <a:pPr algn="ctr">
              <a:lnSpc>
                <a:spcPts val="2600"/>
              </a:lnSpc>
            </a:pPr>
            <a:r>
              <a:rPr lang="en-JM" sz="2000" b="1" dirty="0">
                <a:latin typeface="Poppins" panose="02000000000000000000" pitchFamily="2" charset="0"/>
                <a:ea typeface="Open Sans" panose="020B0606030504020204" pitchFamily="34" charset="0"/>
                <a:cs typeface="Poppins" panose="02000000000000000000" pitchFamily="2" charset="0"/>
              </a:rPr>
              <a:t>of us</a:t>
            </a:r>
          </a:p>
          <a:p>
            <a:pPr algn="ctr">
              <a:lnSpc>
                <a:spcPts val="2600"/>
              </a:lnSpc>
            </a:pPr>
            <a:endParaRPr lang="en-JM" sz="2000" b="1" dirty="0">
              <a:solidFill>
                <a:srgbClr val="B4B4B4"/>
              </a:solidFill>
              <a:latin typeface="Poppins" panose="02000000000000000000" pitchFamily="2" charset="0"/>
              <a:ea typeface="Open Sans" panose="020B0606030504020204" pitchFamily="34" charset="0"/>
              <a:cs typeface="Poppins" panose="02000000000000000000" pitchFamily="2" charset="0"/>
            </a:endParaRPr>
          </a:p>
        </p:txBody>
      </p:sp>
      <p:sp>
        <p:nvSpPr>
          <p:cNvPr id="19" name="TextBox 18">
            <a:extLst>
              <a:ext uri="{FF2B5EF4-FFF2-40B4-BE49-F238E27FC236}">
                <a16:creationId xmlns:a16="http://schemas.microsoft.com/office/drawing/2014/main" id="{E99A282B-4BCE-4CC9-A632-B32A53BFA382}"/>
              </a:ext>
            </a:extLst>
          </p:cNvPr>
          <p:cNvSpPr txBox="1"/>
          <p:nvPr/>
        </p:nvSpPr>
        <p:spPr>
          <a:xfrm>
            <a:off x="5643772" y="2799478"/>
            <a:ext cx="1314574" cy="93524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ts val="2600"/>
              </a:lnSpc>
            </a:pPr>
            <a:r>
              <a:rPr lang="en-JM" sz="2000" b="1" dirty="0">
                <a:latin typeface="Poppins" panose="02000000000000000000" pitchFamily="2" charset="0"/>
                <a:ea typeface="Open Sans" panose="020B0606030504020204" pitchFamily="34" charset="0"/>
                <a:cs typeface="Poppins" panose="02000000000000000000" pitchFamily="2" charset="0"/>
              </a:rPr>
              <a:t>16%</a:t>
            </a:r>
          </a:p>
          <a:p>
            <a:pPr algn="ctr">
              <a:lnSpc>
                <a:spcPts val="2600"/>
              </a:lnSpc>
            </a:pPr>
            <a:r>
              <a:rPr lang="en-JM" sz="2000" b="1" dirty="0">
                <a:latin typeface="Poppins" panose="02000000000000000000" pitchFamily="2" charset="0"/>
                <a:ea typeface="Open Sans" panose="020B0606030504020204" pitchFamily="34" charset="0"/>
                <a:cs typeface="Poppins" panose="02000000000000000000" pitchFamily="2" charset="0"/>
              </a:rPr>
              <a:t>of us</a:t>
            </a:r>
          </a:p>
          <a:p>
            <a:pPr algn="ctr">
              <a:lnSpc>
                <a:spcPts val="2600"/>
              </a:lnSpc>
            </a:pPr>
            <a:endParaRPr lang="en-JM" sz="2000" b="1" dirty="0">
              <a:solidFill>
                <a:srgbClr val="B4B4B4"/>
              </a:solidFill>
              <a:latin typeface="Poppins" panose="02000000000000000000" pitchFamily="2" charset="0"/>
              <a:ea typeface="Open Sans" panose="020B0606030504020204" pitchFamily="34" charset="0"/>
              <a:cs typeface="Poppins" panose="02000000000000000000" pitchFamily="2" charset="0"/>
            </a:endParaRPr>
          </a:p>
          <a:p>
            <a:pPr algn="ctr">
              <a:lnSpc>
                <a:spcPts val="2600"/>
              </a:lnSpc>
            </a:pPr>
            <a:endParaRPr lang="en-JM" sz="2000" b="1" dirty="0">
              <a:solidFill>
                <a:srgbClr val="B4B4B4"/>
              </a:solidFill>
              <a:latin typeface="Poppins" panose="02000000000000000000" pitchFamily="2" charset="0"/>
              <a:ea typeface="Open Sans" panose="020B0606030504020204" pitchFamily="34" charset="0"/>
              <a:cs typeface="Poppins" panose="02000000000000000000" pitchFamily="2" charset="0"/>
            </a:endParaRPr>
          </a:p>
        </p:txBody>
      </p:sp>
      <p:sp>
        <p:nvSpPr>
          <p:cNvPr id="20" name="TextBox 19">
            <a:extLst>
              <a:ext uri="{FF2B5EF4-FFF2-40B4-BE49-F238E27FC236}">
                <a16:creationId xmlns:a16="http://schemas.microsoft.com/office/drawing/2014/main" id="{819B60C6-DA82-48AA-A702-92D28CEF1BA6}"/>
              </a:ext>
            </a:extLst>
          </p:cNvPr>
          <p:cNvSpPr txBox="1"/>
          <p:nvPr/>
        </p:nvSpPr>
        <p:spPr>
          <a:xfrm>
            <a:off x="8570585" y="2758404"/>
            <a:ext cx="1262179" cy="87423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ts val="2600"/>
              </a:lnSpc>
            </a:pPr>
            <a:r>
              <a:rPr lang="en-JM" sz="2000" b="1" dirty="0">
                <a:latin typeface="Poppins" panose="02000000000000000000" pitchFamily="2" charset="0"/>
                <a:ea typeface="Open Sans" panose="020B0606030504020204" pitchFamily="34" charset="0"/>
                <a:cs typeface="Poppins" panose="02000000000000000000" pitchFamily="2" charset="0"/>
              </a:rPr>
              <a:t>20%</a:t>
            </a:r>
          </a:p>
          <a:p>
            <a:pPr algn="ctr">
              <a:lnSpc>
                <a:spcPts val="2600"/>
              </a:lnSpc>
            </a:pPr>
            <a:r>
              <a:rPr lang="en-JM" sz="2000" b="1" dirty="0">
                <a:latin typeface="Poppins" panose="02000000000000000000" pitchFamily="2" charset="0"/>
                <a:ea typeface="Open Sans" panose="020B0606030504020204" pitchFamily="34" charset="0"/>
                <a:cs typeface="Poppins" panose="02000000000000000000" pitchFamily="2" charset="0"/>
              </a:rPr>
              <a:t>of us</a:t>
            </a:r>
          </a:p>
          <a:p>
            <a:pPr algn="ctr">
              <a:lnSpc>
                <a:spcPts val="2600"/>
              </a:lnSpc>
            </a:pPr>
            <a:endParaRPr lang="en-JM" sz="2000" b="1" dirty="0">
              <a:solidFill>
                <a:srgbClr val="B4B4B4"/>
              </a:solidFill>
              <a:latin typeface="Poppins" panose="02000000000000000000" pitchFamily="2" charset="0"/>
              <a:ea typeface="Open Sans" panose="020B0606030504020204" pitchFamily="34" charset="0"/>
              <a:cs typeface="Poppins" panose="02000000000000000000" pitchFamily="2" charset="0"/>
            </a:endParaRPr>
          </a:p>
        </p:txBody>
      </p:sp>
      <p:sp>
        <p:nvSpPr>
          <p:cNvPr id="21" name="TextBox 20">
            <a:extLst>
              <a:ext uri="{FF2B5EF4-FFF2-40B4-BE49-F238E27FC236}">
                <a16:creationId xmlns:a16="http://schemas.microsoft.com/office/drawing/2014/main" id="{85AF8507-13A1-4D36-B6A0-E2DEC30B4C8F}"/>
              </a:ext>
            </a:extLst>
          </p:cNvPr>
          <p:cNvSpPr txBox="1"/>
          <p:nvPr/>
        </p:nvSpPr>
        <p:spPr>
          <a:xfrm>
            <a:off x="4881776" y="5123298"/>
            <a:ext cx="3053389" cy="425758"/>
          </a:xfrm>
          <a:prstGeom prst="rect">
            <a:avLst/>
          </a:prstGeom>
          <a:noFill/>
        </p:spPr>
        <p:txBody>
          <a:bodyPr wrap="square" rtlCol="0">
            <a:spAutoFit/>
          </a:bodyPr>
          <a:lstStyle/>
          <a:p>
            <a:pPr algn="ctr">
              <a:lnSpc>
                <a:spcPts val="2600"/>
              </a:lnSpc>
            </a:pPr>
            <a:r>
              <a:rPr lang="en-AU" sz="2000" b="1" dirty="0">
                <a:solidFill>
                  <a:srgbClr val="C00000"/>
                </a:solidFill>
                <a:latin typeface="Poppins" panose="02000000000000000000" pitchFamily="2" charset="0"/>
                <a:cs typeface="Poppins" panose="02000000000000000000" pitchFamily="2" charset="0"/>
              </a:rPr>
              <a:t>Total 6.3 million</a:t>
            </a:r>
          </a:p>
        </p:txBody>
      </p:sp>
    </p:spTree>
    <p:extLst>
      <p:ext uri="{BB962C8B-B14F-4D97-AF65-F5344CB8AC3E}">
        <p14:creationId xmlns:p14="http://schemas.microsoft.com/office/powerpoint/2010/main" val="2071864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070F53-6585-48DC-B0FC-4C58E31C8014}"/>
              </a:ext>
            </a:extLst>
          </p:cNvPr>
          <p:cNvSpPr>
            <a:spLocks noGrp="1"/>
          </p:cNvSpPr>
          <p:nvPr>
            <p:ph type="title"/>
          </p:nvPr>
        </p:nvSpPr>
        <p:spPr>
          <a:xfrm>
            <a:off x="838200" y="365127"/>
            <a:ext cx="8178478" cy="1325563"/>
          </a:xfrm>
        </p:spPr>
        <p:txBody>
          <a:bodyPr/>
          <a:lstStyle/>
          <a:p>
            <a:r>
              <a:rPr lang="en-AU" sz="2400" b="0" i="0" u="none" strike="noStrike" baseline="0" dirty="0">
                <a:solidFill>
                  <a:schemeClr val="bg2">
                    <a:lumMod val="25000"/>
                  </a:schemeClr>
                </a:solidFill>
              </a:rPr>
              <a:t>Career Outlook: Impact of technology on Australia workers, 2020-2035</a:t>
            </a:r>
            <a:endParaRPr lang="en-AU" sz="3200" dirty="0">
              <a:solidFill>
                <a:schemeClr val="bg2">
                  <a:lumMod val="25000"/>
                </a:schemeClr>
              </a:solidFill>
            </a:endParaRPr>
          </a:p>
        </p:txBody>
      </p:sp>
      <p:pic>
        <p:nvPicPr>
          <p:cNvPr id="5" name="Picture 4">
            <a:extLst>
              <a:ext uri="{FF2B5EF4-FFF2-40B4-BE49-F238E27FC236}">
                <a16:creationId xmlns:a16="http://schemas.microsoft.com/office/drawing/2014/main" id="{9DBA3685-8BFA-4DDA-9F40-0C1830B1FA87}"/>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838200" y="1397786"/>
            <a:ext cx="6384691" cy="4763327"/>
          </a:xfrm>
          <a:prstGeom prst="rect">
            <a:avLst/>
          </a:prstGeom>
        </p:spPr>
      </p:pic>
      <p:sp>
        <p:nvSpPr>
          <p:cNvPr id="6" name="TextBox 5">
            <a:extLst>
              <a:ext uri="{FF2B5EF4-FFF2-40B4-BE49-F238E27FC236}">
                <a16:creationId xmlns:a16="http://schemas.microsoft.com/office/drawing/2014/main" id="{E242C92F-5F17-4288-8AE4-1BC25C7FB508}"/>
              </a:ext>
            </a:extLst>
          </p:cNvPr>
          <p:cNvSpPr txBox="1"/>
          <p:nvPr/>
        </p:nvSpPr>
        <p:spPr>
          <a:xfrm>
            <a:off x="7914045" y="5646870"/>
            <a:ext cx="3316934" cy="230832"/>
          </a:xfrm>
          <a:prstGeom prst="rect">
            <a:avLst/>
          </a:prstGeom>
          <a:noFill/>
        </p:spPr>
        <p:txBody>
          <a:bodyPr wrap="none" rtlCol="0">
            <a:spAutoFit/>
          </a:bodyPr>
          <a:lstStyle/>
          <a:p>
            <a:r>
              <a:rPr lang="en-AU" sz="900" dirty="0">
                <a:latin typeface="Raleway" panose="020B0503030101060003" pitchFamily="34" charset="0"/>
              </a:rPr>
              <a:t>Source: PwC (August 2020), </a:t>
            </a:r>
            <a:r>
              <a:rPr lang="en-AU" sz="900" i="1" dirty="0">
                <a:latin typeface="Raleway" panose="020B0503030101060003" pitchFamily="34" charset="0"/>
              </a:rPr>
              <a:t>Where next for skills?, </a:t>
            </a:r>
            <a:r>
              <a:rPr lang="en-AU" sz="900" dirty="0">
                <a:latin typeface="Raleway" panose="020B0503030101060003" pitchFamily="34" charset="0"/>
              </a:rPr>
              <a:t>page 21 </a:t>
            </a:r>
          </a:p>
        </p:txBody>
      </p:sp>
      <p:sp>
        <p:nvSpPr>
          <p:cNvPr id="2" name="TextBox 1">
            <a:extLst>
              <a:ext uri="{FF2B5EF4-FFF2-40B4-BE49-F238E27FC236}">
                <a16:creationId xmlns:a16="http://schemas.microsoft.com/office/drawing/2014/main" id="{F432BC64-9343-4BF1-951D-4C085CCA465C}"/>
              </a:ext>
            </a:extLst>
          </p:cNvPr>
          <p:cNvSpPr txBox="1"/>
          <p:nvPr/>
        </p:nvSpPr>
        <p:spPr>
          <a:xfrm>
            <a:off x="7789761" y="2070253"/>
            <a:ext cx="3874212" cy="1816266"/>
          </a:xfrm>
          <a:prstGeom prst="rect">
            <a:avLst/>
          </a:prstGeom>
          <a:noFill/>
        </p:spPr>
        <p:txBody>
          <a:bodyPr wrap="square" rtlCol="0">
            <a:spAutoFit/>
          </a:bodyPr>
          <a:lstStyle/>
          <a:p>
            <a:r>
              <a:rPr lang="en-AU" sz="1867" dirty="0">
                <a:latin typeface="Raleway" panose="020B0503030101060003" pitchFamily="34" charset="0"/>
              </a:rPr>
              <a:t>If you want to target a secure </a:t>
            </a:r>
            <a:r>
              <a:rPr lang="en-AU" sz="1867" dirty="0">
                <a:solidFill>
                  <a:srgbClr val="00B0F0"/>
                </a:solidFill>
                <a:latin typeface="Raleway" panose="020B0503030101060003" pitchFamily="34" charset="0"/>
              </a:rPr>
              <a:t>job</a:t>
            </a:r>
            <a:r>
              <a:rPr lang="en-AU" sz="1867" dirty="0">
                <a:latin typeface="Raleway" panose="020B0503030101060003" pitchFamily="34" charset="0"/>
              </a:rPr>
              <a:t> in future this data tells you to focus on gaining a professional degree in health, wholesale, retail, education, construction or professional &amp; scientific services. </a:t>
            </a:r>
          </a:p>
        </p:txBody>
      </p:sp>
    </p:spTree>
    <p:extLst>
      <p:ext uri="{BB962C8B-B14F-4D97-AF65-F5344CB8AC3E}">
        <p14:creationId xmlns:p14="http://schemas.microsoft.com/office/powerpoint/2010/main" val="204760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11E08-08F6-4218-856A-5C3434060921}"/>
              </a:ext>
            </a:extLst>
          </p:cNvPr>
          <p:cNvSpPr>
            <a:spLocks noGrp="1"/>
          </p:cNvSpPr>
          <p:nvPr>
            <p:ph type="title"/>
          </p:nvPr>
        </p:nvSpPr>
        <p:spPr>
          <a:xfrm>
            <a:off x="542925" y="352201"/>
            <a:ext cx="10515600" cy="1325563"/>
          </a:xfrm>
        </p:spPr>
        <p:txBody>
          <a:bodyPr/>
          <a:lstStyle/>
          <a:p>
            <a:pPr>
              <a:lnSpc>
                <a:spcPts val="3200"/>
              </a:lnSpc>
            </a:pPr>
            <a:r>
              <a:rPr lang="en-AU" sz="3200" dirty="0">
                <a:solidFill>
                  <a:schemeClr val="bg2">
                    <a:lumMod val="25000"/>
                  </a:schemeClr>
                </a:solidFill>
              </a:rPr>
              <a:t>No New Normal: Automation and AI continue</a:t>
            </a:r>
            <a:br>
              <a:rPr lang="en-AU" sz="3200" dirty="0">
                <a:solidFill>
                  <a:schemeClr val="bg2">
                    <a:lumMod val="25000"/>
                  </a:schemeClr>
                </a:solidFill>
              </a:rPr>
            </a:br>
            <a:r>
              <a:rPr lang="en-AU" sz="3200" dirty="0">
                <a:solidFill>
                  <a:schemeClr val="bg2">
                    <a:lumMod val="25000"/>
                  </a:schemeClr>
                </a:solidFill>
              </a:rPr>
              <a:t>to shift skills and concept of a ‘job’</a:t>
            </a:r>
          </a:p>
        </p:txBody>
      </p:sp>
      <p:pic>
        <p:nvPicPr>
          <p:cNvPr id="4" name="Picture 3">
            <a:extLst>
              <a:ext uri="{FF2B5EF4-FFF2-40B4-BE49-F238E27FC236}">
                <a16:creationId xmlns:a16="http://schemas.microsoft.com/office/drawing/2014/main" id="{CFA3B834-1AD3-431A-B54B-3253A22B30D7}"/>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2459139" y="1247003"/>
            <a:ext cx="6961086" cy="5092696"/>
          </a:xfrm>
          <a:prstGeom prst="rect">
            <a:avLst/>
          </a:prstGeom>
        </p:spPr>
      </p:pic>
      <p:sp>
        <p:nvSpPr>
          <p:cNvPr id="6" name="TextBox 5">
            <a:extLst>
              <a:ext uri="{FF2B5EF4-FFF2-40B4-BE49-F238E27FC236}">
                <a16:creationId xmlns:a16="http://schemas.microsoft.com/office/drawing/2014/main" id="{BF6E5A00-B3B3-4FCB-BBAC-9FAF7934CB01}"/>
              </a:ext>
            </a:extLst>
          </p:cNvPr>
          <p:cNvSpPr txBox="1"/>
          <p:nvPr/>
        </p:nvSpPr>
        <p:spPr>
          <a:xfrm>
            <a:off x="9420225" y="6170422"/>
            <a:ext cx="2876550" cy="338554"/>
          </a:xfrm>
          <a:prstGeom prst="rect">
            <a:avLst/>
          </a:prstGeom>
          <a:noFill/>
        </p:spPr>
        <p:txBody>
          <a:bodyPr wrap="square">
            <a:spAutoFit/>
          </a:bodyPr>
          <a:lstStyle/>
          <a:p>
            <a:pPr algn="l"/>
            <a:r>
              <a:rPr lang="en-AU" sz="800" b="0" i="0" u="none" strike="noStrike" baseline="0" dirty="0">
                <a:latin typeface="HelveticaNeueLTStd-BdCn"/>
              </a:rPr>
              <a:t>Source: McKinsey Global Institute (2018). </a:t>
            </a:r>
            <a:r>
              <a:rPr lang="en-AU" sz="800" b="0" i="1" u="none" strike="noStrike" baseline="0" dirty="0">
                <a:latin typeface="HelveticaNeueLTStd-BdCn"/>
              </a:rPr>
              <a:t>Skill Shift: Automation and the future of the workforce</a:t>
            </a:r>
            <a:r>
              <a:rPr lang="en-AU" sz="800" b="0" i="0" u="none" strike="noStrike" baseline="0" dirty="0">
                <a:latin typeface="HelveticaNeueLTStd-BdCn"/>
              </a:rPr>
              <a:t>, p. 7</a:t>
            </a:r>
            <a:endParaRPr lang="en-AU" sz="800" dirty="0"/>
          </a:p>
        </p:txBody>
      </p:sp>
    </p:spTree>
    <p:extLst>
      <p:ext uri="{BB962C8B-B14F-4D97-AF65-F5344CB8AC3E}">
        <p14:creationId xmlns:p14="http://schemas.microsoft.com/office/powerpoint/2010/main" val="1142949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09346-9147-4C58-B128-ECDC1C92192B}"/>
              </a:ext>
            </a:extLst>
          </p:cNvPr>
          <p:cNvPicPr>
            <a:picLocks noChangeAspect="1"/>
          </p:cNvPicPr>
          <p:nvPr/>
        </p:nvPicPr>
        <p:blipFill>
          <a:blip r:embed="rId2"/>
          <a:stretch>
            <a:fillRect/>
          </a:stretch>
        </p:blipFill>
        <p:spPr>
          <a:xfrm>
            <a:off x="6267450" y="3740473"/>
            <a:ext cx="5793266" cy="3015039"/>
          </a:xfrm>
          <a:prstGeom prst="rect">
            <a:avLst/>
          </a:prstGeom>
        </p:spPr>
      </p:pic>
      <p:sp>
        <p:nvSpPr>
          <p:cNvPr id="3" name="Title 2">
            <a:extLst>
              <a:ext uri="{FF2B5EF4-FFF2-40B4-BE49-F238E27FC236}">
                <a16:creationId xmlns:a16="http://schemas.microsoft.com/office/drawing/2014/main" id="{0BB19E69-4DD4-4EFC-92B3-F82BD9255D16}"/>
              </a:ext>
            </a:extLst>
          </p:cNvPr>
          <p:cNvSpPr>
            <a:spLocks noGrp="1"/>
          </p:cNvSpPr>
          <p:nvPr>
            <p:ph type="title"/>
          </p:nvPr>
        </p:nvSpPr>
        <p:spPr>
          <a:xfrm>
            <a:off x="504825" y="358747"/>
            <a:ext cx="9215980" cy="1325563"/>
          </a:xfrm>
        </p:spPr>
        <p:txBody>
          <a:bodyPr/>
          <a:lstStyle/>
          <a:p>
            <a:r>
              <a:rPr lang="en-AU" dirty="0">
                <a:solidFill>
                  <a:schemeClr val="bg2">
                    <a:lumMod val="25000"/>
                  </a:schemeClr>
                </a:solidFill>
              </a:rPr>
              <a:t>Maritime and transport trade is growing, but automation and modal changes place downward pressure on employment</a:t>
            </a:r>
          </a:p>
        </p:txBody>
      </p:sp>
      <p:sp>
        <p:nvSpPr>
          <p:cNvPr id="7" name="TextBox 6">
            <a:extLst>
              <a:ext uri="{FF2B5EF4-FFF2-40B4-BE49-F238E27FC236}">
                <a16:creationId xmlns:a16="http://schemas.microsoft.com/office/drawing/2014/main" id="{5827649B-27EF-453D-8705-D0D9F8B4E678}"/>
              </a:ext>
            </a:extLst>
          </p:cNvPr>
          <p:cNvSpPr txBox="1"/>
          <p:nvPr/>
        </p:nvSpPr>
        <p:spPr>
          <a:xfrm>
            <a:off x="7409244" y="1743771"/>
            <a:ext cx="4162425" cy="1200329"/>
          </a:xfrm>
          <a:prstGeom prst="rect">
            <a:avLst/>
          </a:prstGeom>
          <a:noFill/>
        </p:spPr>
        <p:txBody>
          <a:bodyPr wrap="square">
            <a:spAutoFit/>
          </a:bodyPr>
          <a:lstStyle/>
          <a:p>
            <a:r>
              <a:rPr lang="en-AU" dirty="0">
                <a:latin typeface="Raleway" panose="020B0503030101060003" pitchFamily="34" charset="0"/>
              </a:rPr>
              <a:t>Research undertaken shows automation potential for transport workers is high, particularly for some job profiles. </a:t>
            </a:r>
          </a:p>
        </p:txBody>
      </p:sp>
      <p:sp>
        <p:nvSpPr>
          <p:cNvPr id="11" name="TextBox 10">
            <a:extLst>
              <a:ext uri="{FF2B5EF4-FFF2-40B4-BE49-F238E27FC236}">
                <a16:creationId xmlns:a16="http://schemas.microsoft.com/office/drawing/2014/main" id="{30661553-5153-432C-A6BB-FE634E21DCF6}"/>
              </a:ext>
            </a:extLst>
          </p:cNvPr>
          <p:cNvSpPr txBox="1"/>
          <p:nvPr/>
        </p:nvSpPr>
        <p:spPr>
          <a:xfrm>
            <a:off x="2743201" y="4768083"/>
            <a:ext cx="3181350" cy="646331"/>
          </a:xfrm>
          <a:prstGeom prst="rect">
            <a:avLst/>
          </a:prstGeom>
          <a:noFill/>
        </p:spPr>
        <p:txBody>
          <a:bodyPr wrap="square">
            <a:spAutoFit/>
          </a:bodyPr>
          <a:lstStyle/>
          <a:p>
            <a:r>
              <a:rPr lang="en-AU" dirty="0">
                <a:latin typeface="Raleway" panose="020B0503030101060003" pitchFamily="34" charset="0"/>
              </a:rPr>
              <a:t>Modal changes will also be significant in ASEA region. </a:t>
            </a:r>
          </a:p>
        </p:txBody>
      </p:sp>
      <p:pic>
        <p:nvPicPr>
          <p:cNvPr id="15" name="Picture 14">
            <a:extLst>
              <a:ext uri="{FF2B5EF4-FFF2-40B4-BE49-F238E27FC236}">
                <a16:creationId xmlns:a16="http://schemas.microsoft.com/office/drawing/2014/main" id="{188ACA09-79A4-49F2-AEBA-4370265DEB31}"/>
              </a:ext>
            </a:extLst>
          </p:cNvPr>
          <p:cNvPicPr>
            <a:picLocks noChangeAspect="1"/>
          </p:cNvPicPr>
          <p:nvPr/>
        </p:nvPicPr>
        <p:blipFill>
          <a:blip r:embed="rId3"/>
          <a:stretch>
            <a:fillRect/>
          </a:stretch>
        </p:blipFill>
        <p:spPr>
          <a:xfrm>
            <a:off x="504825" y="1443586"/>
            <a:ext cx="6696075" cy="2772741"/>
          </a:xfrm>
          <a:prstGeom prst="rect">
            <a:avLst/>
          </a:prstGeom>
        </p:spPr>
      </p:pic>
      <p:sp>
        <p:nvSpPr>
          <p:cNvPr id="13" name="TextBox 12">
            <a:extLst>
              <a:ext uri="{FF2B5EF4-FFF2-40B4-BE49-F238E27FC236}">
                <a16:creationId xmlns:a16="http://schemas.microsoft.com/office/drawing/2014/main" id="{B4D41F45-9CDF-4A69-8FE9-2BE0268268FF}"/>
              </a:ext>
            </a:extLst>
          </p:cNvPr>
          <p:cNvSpPr txBox="1"/>
          <p:nvPr/>
        </p:nvSpPr>
        <p:spPr>
          <a:xfrm>
            <a:off x="6267450" y="6512439"/>
            <a:ext cx="5581650" cy="215444"/>
          </a:xfrm>
          <a:prstGeom prst="rect">
            <a:avLst/>
          </a:prstGeom>
          <a:solidFill>
            <a:schemeClr val="bg1"/>
          </a:solidFill>
        </p:spPr>
        <p:txBody>
          <a:bodyPr wrap="square">
            <a:spAutoFit/>
          </a:bodyPr>
          <a:lstStyle/>
          <a:p>
            <a:r>
              <a:rPr lang="en-AU" sz="800" dirty="0">
                <a:latin typeface="Raleway" panose="020B0503030101060003" pitchFamily="34" charset="0"/>
              </a:rPr>
              <a:t>Source: WMU/ The future for Work (2019). </a:t>
            </a:r>
            <a:r>
              <a:rPr lang="en-AU" sz="800" i="1" dirty="0">
                <a:latin typeface="Raleway" panose="020B0503030101060003" pitchFamily="34" charset="0"/>
              </a:rPr>
              <a:t>Transport 2040 – Automation, Technology and Employment</a:t>
            </a:r>
          </a:p>
        </p:txBody>
      </p:sp>
    </p:spTree>
    <p:extLst>
      <p:ext uri="{BB962C8B-B14F-4D97-AF65-F5344CB8AC3E}">
        <p14:creationId xmlns:p14="http://schemas.microsoft.com/office/powerpoint/2010/main" val="184896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p Arrow 4"/>
          <p:cNvSpPr/>
          <p:nvPr/>
        </p:nvSpPr>
        <p:spPr>
          <a:xfrm rot="5400000">
            <a:off x="6813722" y="1037005"/>
            <a:ext cx="1124507" cy="2020633"/>
          </a:xfrm>
          <a:prstGeom prst="upArrow">
            <a:avLst>
              <a:gd name="adj1" fmla="val 70870"/>
              <a:gd name="adj2" fmla="val 559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6" name="Group 5"/>
          <p:cNvGrpSpPr/>
          <p:nvPr/>
        </p:nvGrpSpPr>
        <p:grpSpPr>
          <a:xfrm rot="5400000">
            <a:off x="5531793" y="1496842"/>
            <a:ext cx="1100964" cy="1100964"/>
            <a:chOff x="5636478" y="2642352"/>
            <a:chExt cx="981676" cy="981676"/>
          </a:xfrm>
          <a:solidFill>
            <a:schemeClr val="accent4"/>
          </a:solidFill>
        </p:grpSpPr>
        <p:sp>
          <p:nvSpPr>
            <p:cNvPr id="7" name="Oval 6"/>
            <p:cNvSpPr/>
            <p:nvPr/>
          </p:nvSpPr>
          <p:spPr>
            <a:xfrm>
              <a:off x="5636478" y="2642352"/>
              <a:ext cx="981676" cy="9816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Oval 7"/>
            <p:cNvSpPr/>
            <p:nvPr/>
          </p:nvSpPr>
          <p:spPr>
            <a:xfrm>
              <a:off x="5741094" y="2767285"/>
              <a:ext cx="748024" cy="748023"/>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3733" dirty="0"/>
            </a:p>
          </p:txBody>
        </p:sp>
      </p:grpSp>
      <p:sp>
        <p:nvSpPr>
          <p:cNvPr id="10" name="Up Arrow 9"/>
          <p:cNvSpPr/>
          <p:nvPr/>
        </p:nvSpPr>
        <p:spPr>
          <a:xfrm rot="16200000" flipH="1">
            <a:off x="4226318" y="2172703"/>
            <a:ext cx="1124507" cy="2020633"/>
          </a:xfrm>
          <a:prstGeom prst="upArrow">
            <a:avLst>
              <a:gd name="adj1" fmla="val 70870"/>
              <a:gd name="adj2" fmla="val 559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1" name="Group 10"/>
          <p:cNvGrpSpPr/>
          <p:nvPr/>
        </p:nvGrpSpPr>
        <p:grpSpPr>
          <a:xfrm rot="16200000" flipH="1">
            <a:off x="5531797" y="2632540"/>
            <a:ext cx="1100964" cy="1100964"/>
            <a:chOff x="5636478" y="2642352"/>
            <a:chExt cx="981676" cy="981676"/>
          </a:xfrm>
          <a:solidFill>
            <a:schemeClr val="accent3"/>
          </a:solidFill>
        </p:grpSpPr>
        <p:sp>
          <p:nvSpPr>
            <p:cNvPr id="12" name="Oval 11"/>
            <p:cNvSpPr/>
            <p:nvPr/>
          </p:nvSpPr>
          <p:spPr>
            <a:xfrm>
              <a:off x="5636478" y="2642352"/>
              <a:ext cx="981676" cy="9816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p:cNvSpPr/>
            <p:nvPr/>
          </p:nvSpPr>
          <p:spPr>
            <a:xfrm>
              <a:off x="5753306" y="2759177"/>
              <a:ext cx="748024" cy="748023"/>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3733" dirty="0"/>
            </a:p>
          </p:txBody>
        </p:sp>
      </p:grpSp>
      <p:sp>
        <p:nvSpPr>
          <p:cNvPr id="15" name="Up Arrow 14"/>
          <p:cNvSpPr/>
          <p:nvPr/>
        </p:nvSpPr>
        <p:spPr>
          <a:xfrm rot="5400000">
            <a:off x="7068754" y="3053369"/>
            <a:ext cx="1124507" cy="2530699"/>
          </a:xfrm>
          <a:prstGeom prst="upArrow">
            <a:avLst>
              <a:gd name="adj1" fmla="val 70870"/>
              <a:gd name="adj2" fmla="val 559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6" name="Group 15"/>
          <p:cNvGrpSpPr/>
          <p:nvPr/>
        </p:nvGrpSpPr>
        <p:grpSpPr>
          <a:xfrm rot="5400000">
            <a:off x="5531793" y="3768239"/>
            <a:ext cx="1100964" cy="1100964"/>
            <a:chOff x="5636478" y="2642352"/>
            <a:chExt cx="981676" cy="981676"/>
          </a:xfrm>
          <a:solidFill>
            <a:schemeClr val="accent2"/>
          </a:solidFill>
        </p:grpSpPr>
        <p:sp>
          <p:nvSpPr>
            <p:cNvPr id="17" name="Oval 16"/>
            <p:cNvSpPr/>
            <p:nvPr/>
          </p:nvSpPr>
          <p:spPr>
            <a:xfrm>
              <a:off x="5636478" y="2642352"/>
              <a:ext cx="981676" cy="9816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Oval 17"/>
            <p:cNvSpPr/>
            <p:nvPr/>
          </p:nvSpPr>
          <p:spPr>
            <a:xfrm>
              <a:off x="5753306" y="2759177"/>
              <a:ext cx="748024" cy="748023"/>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3733" dirty="0"/>
            </a:p>
          </p:txBody>
        </p:sp>
      </p:grpSp>
      <p:sp>
        <p:nvSpPr>
          <p:cNvPr id="20" name="Up Arrow 19"/>
          <p:cNvSpPr/>
          <p:nvPr/>
        </p:nvSpPr>
        <p:spPr>
          <a:xfrm rot="16200000" flipH="1">
            <a:off x="4226318" y="4444102"/>
            <a:ext cx="1124507" cy="2020633"/>
          </a:xfrm>
          <a:prstGeom prst="upArrow">
            <a:avLst>
              <a:gd name="adj1" fmla="val 70870"/>
              <a:gd name="adj2" fmla="val 559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21" name="Group 20"/>
          <p:cNvGrpSpPr/>
          <p:nvPr/>
        </p:nvGrpSpPr>
        <p:grpSpPr>
          <a:xfrm rot="16200000" flipH="1">
            <a:off x="5531797" y="4903939"/>
            <a:ext cx="1100964" cy="1100964"/>
            <a:chOff x="5636478" y="2642352"/>
            <a:chExt cx="981676" cy="981676"/>
          </a:xfrm>
          <a:solidFill>
            <a:schemeClr val="accent1"/>
          </a:solidFill>
        </p:grpSpPr>
        <p:sp>
          <p:nvSpPr>
            <p:cNvPr id="22" name="Oval 21"/>
            <p:cNvSpPr/>
            <p:nvPr/>
          </p:nvSpPr>
          <p:spPr>
            <a:xfrm>
              <a:off x="5636478" y="2642352"/>
              <a:ext cx="981676" cy="9816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Oval 22"/>
            <p:cNvSpPr/>
            <p:nvPr/>
          </p:nvSpPr>
          <p:spPr>
            <a:xfrm>
              <a:off x="5753306" y="2759177"/>
              <a:ext cx="748024" cy="748023"/>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3733" dirty="0"/>
            </a:p>
          </p:txBody>
        </p:sp>
      </p:grpSp>
      <p:sp>
        <p:nvSpPr>
          <p:cNvPr id="2" name="Text Placeholder 1"/>
          <p:cNvSpPr>
            <a:spLocks noGrp="1"/>
          </p:cNvSpPr>
          <p:nvPr>
            <p:ph type="body" sz="half" idx="2"/>
          </p:nvPr>
        </p:nvSpPr>
        <p:spPr>
          <a:xfrm>
            <a:off x="520977" y="989322"/>
            <a:ext cx="11157817" cy="231006"/>
          </a:xfrm>
        </p:spPr>
        <p:txBody>
          <a:bodyPr/>
          <a:lstStyle/>
          <a:p>
            <a:r>
              <a:rPr lang="en-US" dirty="0"/>
              <a:t>Indicative statistics covering March to mid-July 2020</a:t>
            </a:r>
          </a:p>
        </p:txBody>
      </p:sp>
      <p:sp>
        <p:nvSpPr>
          <p:cNvPr id="4" name="Title 3"/>
          <p:cNvSpPr>
            <a:spLocks noGrp="1"/>
          </p:cNvSpPr>
          <p:nvPr>
            <p:ph type="title"/>
          </p:nvPr>
        </p:nvSpPr>
        <p:spPr>
          <a:xfrm>
            <a:off x="514490" y="339291"/>
            <a:ext cx="11164304" cy="660511"/>
          </a:xfrm>
          <a:solidFill>
            <a:schemeClr val="bg1"/>
          </a:solidFill>
        </p:spPr>
        <p:txBody>
          <a:bodyPr/>
          <a:lstStyle/>
          <a:p>
            <a:r>
              <a:rPr lang="en-US" sz="4400" dirty="0">
                <a:latin typeface="Source Sans Pro SemiBold" panose="020B0603030403020204" pitchFamily="34" charset="0"/>
                <a:ea typeface="Source Sans Pro SemiBold" panose="020B0603030403020204" pitchFamily="34" charset="0"/>
              </a:rPr>
              <a:t>The COVID-19 </a:t>
            </a:r>
            <a:r>
              <a:rPr lang="en-US" sz="4400" dirty="0">
                <a:solidFill>
                  <a:schemeClr val="bg2">
                    <a:lumMod val="25000"/>
                  </a:schemeClr>
                </a:solidFill>
                <a:latin typeface="Source Sans Pro SemiBold" panose="020B0603030403020204" pitchFamily="34" charset="0"/>
                <a:ea typeface="Source Sans Pro SemiBold" panose="020B0603030403020204" pitchFamily="34" charset="0"/>
              </a:rPr>
              <a:t>New Work Normal is Remote </a:t>
            </a:r>
          </a:p>
        </p:txBody>
      </p:sp>
      <p:sp>
        <p:nvSpPr>
          <p:cNvPr id="28" name="TextBox 27"/>
          <p:cNvSpPr txBox="1"/>
          <p:nvPr/>
        </p:nvSpPr>
        <p:spPr>
          <a:xfrm flipH="1">
            <a:off x="9031328" y="3915203"/>
            <a:ext cx="2997684" cy="798039"/>
          </a:xfrm>
          <a:prstGeom prst="rect">
            <a:avLst/>
          </a:prstGeom>
          <a:noFill/>
          <a:ln>
            <a:noFill/>
          </a:ln>
        </p:spPr>
        <p:txBody>
          <a:bodyPr wrap="square" lIns="0" tIns="0" rIns="0" bIns="0" rtlCol="0" anchor="ctr">
            <a:spAutoFit/>
          </a:bodyPr>
          <a:lstStyle/>
          <a:p>
            <a:pPr>
              <a:lnSpc>
                <a:spcPct val="140000"/>
              </a:lnSpc>
            </a:pPr>
            <a:r>
              <a:rPr lang="en-US" b="1" dirty="0">
                <a:solidFill>
                  <a:schemeClr val="accent2"/>
                </a:solidFill>
              </a:rPr>
              <a:t>Improved productivity</a:t>
            </a:r>
          </a:p>
          <a:p>
            <a:r>
              <a:rPr lang="en-US" sz="1333" dirty="0">
                <a:solidFill>
                  <a:schemeClr val="bg1">
                    <a:lumMod val="50000"/>
                  </a:schemeClr>
                </a:solidFill>
              </a:rPr>
              <a:t>Percentage of companies reporting improved productivity.</a:t>
            </a:r>
          </a:p>
        </p:txBody>
      </p:sp>
      <p:sp>
        <p:nvSpPr>
          <p:cNvPr id="29" name="TextBox 28"/>
          <p:cNvSpPr txBox="1"/>
          <p:nvPr/>
        </p:nvSpPr>
        <p:spPr>
          <a:xfrm flipH="1">
            <a:off x="8530646" y="1603156"/>
            <a:ext cx="2997684" cy="798039"/>
          </a:xfrm>
          <a:prstGeom prst="rect">
            <a:avLst/>
          </a:prstGeom>
          <a:noFill/>
          <a:ln>
            <a:noFill/>
          </a:ln>
        </p:spPr>
        <p:txBody>
          <a:bodyPr wrap="square" lIns="0" tIns="0" rIns="0" bIns="0" rtlCol="0" anchor="ctr">
            <a:spAutoFit/>
          </a:bodyPr>
          <a:lstStyle/>
          <a:p>
            <a:pPr>
              <a:lnSpc>
                <a:spcPct val="140000"/>
              </a:lnSpc>
            </a:pPr>
            <a:r>
              <a:rPr lang="en-US" b="1" dirty="0">
                <a:solidFill>
                  <a:schemeClr val="accent4"/>
                </a:solidFill>
              </a:rPr>
              <a:t>Working from home</a:t>
            </a:r>
          </a:p>
          <a:p>
            <a:r>
              <a:rPr lang="en-US" sz="1333" dirty="0">
                <a:solidFill>
                  <a:schemeClr val="bg1">
                    <a:lumMod val="50000"/>
                  </a:schemeClr>
                </a:solidFill>
              </a:rPr>
              <a:t>Australians working from home more than two days per week during lockdown.</a:t>
            </a:r>
          </a:p>
        </p:txBody>
      </p:sp>
      <p:sp>
        <p:nvSpPr>
          <p:cNvPr id="30" name="TextBox 29"/>
          <p:cNvSpPr txBox="1"/>
          <p:nvPr/>
        </p:nvSpPr>
        <p:spPr>
          <a:xfrm flipH="1">
            <a:off x="514489" y="2373757"/>
            <a:ext cx="3119410" cy="1618520"/>
          </a:xfrm>
          <a:prstGeom prst="rect">
            <a:avLst/>
          </a:prstGeom>
          <a:noFill/>
          <a:ln>
            <a:noFill/>
          </a:ln>
        </p:spPr>
        <p:txBody>
          <a:bodyPr wrap="square" lIns="0" tIns="0" rIns="0" bIns="0" rtlCol="0" anchor="ctr">
            <a:spAutoFit/>
          </a:bodyPr>
          <a:lstStyle/>
          <a:p>
            <a:pPr algn="r">
              <a:lnSpc>
                <a:spcPct val="140000"/>
              </a:lnSpc>
            </a:pPr>
            <a:r>
              <a:rPr lang="en-US" b="1" dirty="0">
                <a:solidFill>
                  <a:schemeClr val="accent3"/>
                </a:solidFill>
              </a:rPr>
              <a:t>Loss of Employment</a:t>
            </a:r>
          </a:p>
          <a:p>
            <a:pPr algn="r"/>
            <a:r>
              <a:rPr lang="en-US" sz="1333" dirty="0">
                <a:solidFill>
                  <a:schemeClr val="bg1">
                    <a:lumMod val="50000"/>
                  </a:schemeClr>
                </a:solidFill>
              </a:rPr>
              <a:t>In the 3 months to May 2020 over 1.4m Australians have lost their jobs and another 3.92m are under-employed due to COVID-19. Projections for December 2020, suggest 370,000 jobs will be lost from the economy for ever.</a:t>
            </a:r>
          </a:p>
        </p:txBody>
      </p:sp>
      <p:sp>
        <p:nvSpPr>
          <p:cNvPr id="31" name="TextBox 30"/>
          <p:cNvSpPr txBox="1"/>
          <p:nvPr/>
        </p:nvSpPr>
        <p:spPr>
          <a:xfrm flipH="1">
            <a:off x="494275" y="5051452"/>
            <a:ext cx="2997684" cy="798039"/>
          </a:xfrm>
          <a:prstGeom prst="rect">
            <a:avLst/>
          </a:prstGeom>
          <a:noFill/>
          <a:ln>
            <a:noFill/>
          </a:ln>
        </p:spPr>
        <p:txBody>
          <a:bodyPr wrap="square" lIns="0" tIns="0" rIns="0" bIns="0" rtlCol="0" anchor="ctr">
            <a:spAutoFit/>
          </a:bodyPr>
          <a:lstStyle/>
          <a:p>
            <a:pPr algn="r">
              <a:lnSpc>
                <a:spcPct val="140000"/>
              </a:lnSpc>
            </a:pPr>
            <a:r>
              <a:rPr lang="en-US" b="1" dirty="0">
                <a:solidFill>
                  <a:schemeClr val="accent1"/>
                </a:solidFill>
              </a:rPr>
              <a:t>Continue working from home</a:t>
            </a:r>
          </a:p>
          <a:p>
            <a:pPr algn="r"/>
            <a:r>
              <a:rPr lang="en-US" sz="1333" dirty="0">
                <a:solidFill>
                  <a:schemeClr val="bg1">
                    <a:lumMod val="50000"/>
                  </a:schemeClr>
                </a:solidFill>
              </a:rPr>
              <a:t>Percentage of Australian workforce wanting to continue working from home.</a:t>
            </a:r>
          </a:p>
        </p:txBody>
      </p:sp>
      <p:sp>
        <p:nvSpPr>
          <p:cNvPr id="32" name="Text Placeholder 3"/>
          <p:cNvSpPr txBox="1">
            <a:spLocks/>
          </p:cNvSpPr>
          <p:nvPr/>
        </p:nvSpPr>
        <p:spPr>
          <a:xfrm>
            <a:off x="4386982" y="5249200"/>
            <a:ext cx="1144808" cy="410433"/>
          </a:xfrm>
          <a:prstGeom prst="rect">
            <a:avLst/>
          </a:prstGeom>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667" dirty="0">
                <a:solidFill>
                  <a:schemeClr val="bg1"/>
                </a:solidFill>
              </a:rPr>
              <a:t>36%</a:t>
            </a:r>
          </a:p>
        </p:txBody>
      </p:sp>
      <p:sp>
        <p:nvSpPr>
          <p:cNvPr id="33" name="Text Placeholder 3"/>
          <p:cNvSpPr txBox="1">
            <a:spLocks/>
          </p:cNvSpPr>
          <p:nvPr/>
        </p:nvSpPr>
        <p:spPr>
          <a:xfrm>
            <a:off x="6632174" y="4113500"/>
            <a:ext cx="1144808" cy="410433"/>
          </a:xfrm>
          <a:prstGeom prst="rect">
            <a:avLst/>
          </a:prstGeom>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667" dirty="0">
                <a:solidFill>
                  <a:schemeClr val="bg1"/>
                </a:solidFill>
              </a:rPr>
              <a:t>72%</a:t>
            </a:r>
          </a:p>
        </p:txBody>
      </p:sp>
      <p:sp>
        <p:nvSpPr>
          <p:cNvPr id="34" name="Text Placeholder 3"/>
          <p:cNvSpPr txBox="1">
            <a:spLocks/>
          </p:cNvSpPr>
          <p:nvPr/>
        </p:nvSpPr>
        <p:spPr>
          <a:xfrm>
            <a:off x="4386982" y="2977803"/>
            <a:ext cx="1144808" cy="410433"/>
          </a:xfrm>
          <a:prstGeom prst="rect">
            <a:avLst/>
          </a:prstGeom>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667" dirty="0">
                <a:solidFill>
                  <a:schemeClr val="bg1"/>
                </a:solidFill>
              </a:rPr>
              <a:t>1.4m</a:t>
            </a:r>
          </a:p>
        </p:txBody>
      </p:sp>
      <p:sp>
        <p:nvSpPr>
          <p:cNvPr id="35" name="Text Placeholder 3"/>
          <p:cNvSpPr txBox="1">
            <a:spLocks/>
          </p:cNvSpPr>
          <p:nvPr/>
        </p:nvSpPr>
        <p:spPr>
          <a:xfrm>
            <a:off x="6632174" y="1842104"/>
            <a:ext cx="1144808" cy="410433"/>
          </a:xfrm>
          <a:prstGeom prst="rect">
            <a:avLst/>
          </a:prstGeom>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667" dirty="0">
                <a:solidFill>
                  <a:schemeClr val="bg1"/>
                </a:solidFill>
              </a:rPr>
              <a:t>67%</a:t>
            </a:r>
          </a:p>
        </p:txBody>
      </p:sp>
      <p:sp>
        <p:nvSpPr>
          <p:cNvPr id="3" name="Rectangle 2">
            <a:extLst>
              <a:ext uri="{FF2B5EF4-FFF2-40B4-BE49-F238E27FC236}">
                <a16:creationId xmlns:a16="http://schemas.microsoft.com/office/drawing/2014/main" id="{44FBEB46-EE49-4177-94DB-601AC5930668}"/>
              </a:ext>
            </a:extLst>
          </p:cNvPr>
          <p:cNvSpPr/>
          <p:nvPr/>
        </p:nvSpPr>
        <p:spPr>
          <a:xfrm>
            <a:off x="7776982" y="6096712"/>
            <a:ext cx="4213705" cy="369332"/>
          </a:xfrm>
          <a:prstGeom prst="rect">
            <a:avLst/>
          </a:prstGeom>
        </p:spPr>
        <p:txBody>
          <a:bodyPr wrap="square">
            <a:spAutoFit/>
          </a:bodyPr>
          <a:lstStyle/>
          <a:p>
            <a:r>
              <a:rPr lang="en-AU" sz="900" dirty="0">
                <a:solidFill>
                  <a:schemeClr val="tx1">
                    <a:lumMod val="65000"/>
                    <a:lumOff val="35000"/>
                  </a:schemeClr>
                </a:solidFill>
                <a:latin typeface="Open Sans" panose="020B0606030504020204" pitchFamily="34" charset="0"/>
                <a:ea typeface="Calibri Light" panose="020F0302020204030204" pitchFamily="34" charset="0"/>
                <a:cs typeface="Times New Roman" panose="02020603050405020304" pitchFamily="18" charset="0"/>
              </a:rPr>
              <a:t>Bowles, M. (June 2020), </a:t>
            </a:r>
            <a:r>
              <a:rPr lang="en-AU" sz="900" i="1" dirty="0">
                <a:solidFill>
                  <a:schemeClr val="tx1">
                    <a:lumMod val="65000"/>
                    <a:lumOff val="35000"/>
                  </a:schemeClr>
                </a:solidFill>
                <a:latin typeface="Open Sans" panose="020B0606030504020204" pitchFamily="34" charset="0"/>
                <a:ea typeface="Calibri Light" panose="020F0302020204030204" pitchFamily="34" charset="0"/>
                <a:cs typeface="Times New Roman" panose="02020603050405020304" pitchFamily="18" charset="0"/>
              </a:rPr>
              <a:t>New Normal Part 2</a:t>
            </a:r>
            <a:r>
              <a:rPr lang="en-AU" sz="900" dirty="0">
                <a:solidFill>
                  <a:schemeClr val="tx1">
                    <a:lumMod val="65000"/>
                    <a:lumOff val="35000"/>
                  </a:schemeClr>
                </a:solidFill>
                <a:latin typeface="Open Sans" panose="020B0606030504020204" pitchFamily="34" charset="0"/>
                <a:ea typeface="Calibri Light" panose="020F0302020204030204" pitchFamily="34" charset="0"/>
                <a:cs typeface="Times New Roman" panose="02020603050405020304" pitchFamily="18" charset="0"/>
              </a:rPr>
              <a:t>, reporting on non-comparable studies surveying those working from home during COVID-19 lockdown.</a:t>
            </a:r>
            <a:endParaRPr lang="en-AU" sz="900" dirty="0">
              <a:solidFill>
                <a:schemeClr val="tx1">
                  <a:lumMod val="65000"/>
                  <a:lumOff val="35000"/>
                </a:schemeClr>
              </a:solidFill>
            </a:endParaRPr>
          </a:p>
        </p:txBody>
      </p:sp>
      <p:sp>
        <p:nvSpPr>
          <p:cNvPr id="41" name="Freeform 412">
            <a:extLst>
              <a:ext uri="{FF2B5EF4-FFF2-40B4-BE49-F238E27FC236}">
                <a16:creationId xmlns:a16="http://schemas.microsoft.com/office/drawing/2014/main" id="{CDE2AFF7-32D9-4918-B5E6-C7672F3FA4A1}"/>
              </a:ext>
            </a:extLst>
          </p:cNvPr>
          <p:cNvSpPr>
            <a:spLocks noEditPoints="1"/>
          </p:cNvSpPr>
          <p:nvPr/>
        </p:nvSpPr>
        <p:spPr bwMode="auto">
          <a:xfrm>
            <a:off x="5920433" y="2976006"/>
            <a:ext cx="336567" cy="401140"/>
          </a:xfrm>
          <a:custGeom>
            <a:avLst/>
            <a:gdLst/>
            <a:ahLst/>
            <a:cxnLst>
              <a:cxn ang="0">
                <a:pos x="99" y="116"/>
              </a:cxn>
              <a:cxn ang="0">
                <a:pos x="88" y="103"/>
              </a:cxn>
              <a:cxn ang="0">
                <a:pos x="76" y="116"/>
              </a:cxn>
              <a:cxn ang="0">
                <a:pos x="83" y="116"/>
              </a:cxn>
              <a:cxn ang="0">
                <a:pos x="83" y="132"/>
              </a:cxn>
              <a:cxn ang="0">
                <a:pos x="92" y="132"/>
              </a:cxn>
              <a:cxn ang="0">
                <a:pos x="92" y="116"/>
              </a:cxn>
              <a:cxn ang="0">
                <a:pos x="99" y="116"/>
              </a:cxn>
              <a:cxn ang="0">
                <a:pos x="119" y="97"/>
              </a:cxn>
              <a:cxn ang="0">
                <a:pos x="119" y="131"/>
              </a:cxn>
              <a:cxn ang="0">
                <a:pos x="108" y="142"/>
              </a:cxn>
              <a:cxn ang="0">
                <a:pos x="69" y="142"/>
              </a:cxn>
              <a:cxn ang="0">
                <a:pos x="59" y="131"/>
              </a:cxn>
              <a:cxn ang="0">
                <a:pos x="59" y="97"/>
              </a:cxn>
              <a:cxn ang="0">
                <a:pos x="69" y="86"/>
              </a:cxn>
              <a:cxn ang="0">
                <a:pos x="85" y="86"/>
              </a:cxn>
              <a:cxn ang="0">
                <a:pos x="85" y="94"/>
              </a:cxn>
              <a:cxn ang="0">
                <a:pos x="93" y="94"/>
              </a:cxn>
              <a:cxn ang="0">
                <a:pos x="93" y="86"/>
              </a:cxn>
              <a:cxn ang="0">
                <a:pos x="108" y="86"/>
              </a:cxn>
              <a:cxn ang="0">
                <a:pos x="119" y="97"/>
              </a:cxn>
              <a:cxn ang="0">
                <a:pos x="86" y="36"/>
              </a:cxn>
              <a:cxn ang="0">
                <a:pos x="39" y="36"/>
              </a:cxn>
              <a:cxn ang="0">
                <a:pos x="33" y="45"/>
              </a:cxn>
              <a:cxn ang="0">
                <a:pos x="31" y="40"/>
              </a:cxn>
              <a:cxn ang="0">
                <a:pos x="32" y="39"/>
              </a:cxn>
              <a:cxn ang="0">
                <a:pos x="32" y="34"/>
              </a:cxn>
              <a:cxn ang="0">
                <a:pos x="28" y="34"/>
              </a:cxn>
              <a:cxn ang="0">
                <a:pos x="24" y="34"/>
              </a:cxn>
              <a:cxn ang="0">
                <a:pos x="24" y="39"/>
              </a:cxn>
              <a:cxn ang="0">
                <a:pos x="26" y="40"/>
              </a:cxn>
              <a:cxn ang="0">
                <a:pos x="23" y="45"/>
              </a:cxn>
              <a:cxn ang="0">
                <a:pos x="16" y="36"/>
              </a:cxn>
              <a:cxn ang="0">
                <a:pos x="8" y="36"/>
              </a:cxn>
              <a:cxn ang="0">
                <a:pos x="0" y="44"/>
              </a:cxn>
              <a:cxn ang="0">
                <a:pos x="0" y="83"/>
              </a:cxn>
              <a:cxn ang="0">
                <a:pos x="7" y="91"/>
              </a:cxn>
              <a:cxn ang="0">
                <a:pos x="13" y="89"/>
              </a:cxn>
              <a:cxn ang="0">
                <a:pos x="13" y="133"/>
              </a:cxn>
              <a:cxn ang="0">
                <a:pos x="22" y="142"/>
              </a:cxn>
              <a:cxn ang="0">
                <a:pos x="40" y="142"/>
              </a:cxn>
              <a:cxn ang="0">
                <a:pos x="48" y="133"/>
              </a:cxn>
              <a:cxn ang="0">
                <a:pos x="48" y="54"/>
              </a:cxn>
              <a:cxn ang="0">
                <a:pos x="51" y="51"/>
              </a:cxn>
              <a:cxn ang="0">
                <a:pos x="86" y="51"/>
              </a:cxn>
              <a:cxn ang="0">
                <a:pos x="93" y="45"/>
              </a:cxn>
              <a:cxn ang="0">
                <a:pos x="86" y="36"/>
              </a:cxn>
              <a:cxn ang="0">
                <a:pos x="13" y="16"/>
              </a:cxn>
              <a:cxn ang="0">
                <a:pos x="28" y="0"/>
              </a:cxn>
              <a:cxn ang="0">
                <a:pos x="43" y="16"/>
              </a:cxn>
              <a:cxn ang="0">
                <a:pos x="28" y="31"/>
              </a:cxn>
              <a:cxn ang="0">
                <a:pos x="13" y="16"/>
              </a:cxn>
            </a:cxnLst>
            <a:rect l="0" t="0" r="r" b="b"/>
            <a:pathLst>
              <a:path w="119" h="142">
                <a:moveTo>
                  <a:pt x="99" y="116"/>
                </a:moveTo>
                <a:cubicBezTo>
                  <a:pt x="88" y="103"/>
                  <a:pt x="88" y="103"/>
                  <a:pt x="88" y="103"/>
                </a:cubicBezTo>
                <a:cubicBezTo>
                  <a:pt x="76" y="116"/>
                  <a:pt x="76" y="116"/>
                  <a:pt x="76" y="116"/>
                </a:cubicBezTo>
                <a:cubicBezTo>
                  <a:pt x="83" y="116"/>
                  <a:pt x="83" y="116"/>
                  <a:pt x="83" y="116"/>
                </a:cubicBezTo>
                <a:cubicBezTo>
                  <a:pt x="83" y="132"/>
                  <a:pt x="83" y="132"/>
                  <a:pt x="83" y="132"/>
                </a:cubicBezTo>
                <a:cubicBezTo>
                  <a:pt x="92" y="132"/>
                  <a:pt x="92" y="132"/>
                  <a:pt x="92" y="132"/>
                </a:cubicBezTo>
                <a:cubicBezTo>
                  <a:pt x="92" y="116"/>
                  <a:pt x="92" y="116"/>
                  <a:pt x="92" y="116"/>
                </a:cubicBezTo>
                <a:cubicBezTo>
                  <a:pt x="99" y="116"/>
                  <a:pt x="99" y="116"/>
                  <a:pt x="99" y="116"/>
                </a:cubicBezTo>
                <a:moveTo>
                  <a:pt x="119" y="97"/>
                </a:moveTo>
                <a:cubicBezTo>
                  <a:pt x="119" y="131"/>
                  <a:pt x="119" y="131"/>
                  <a:pt x="119" y="131"/>
                </a:cubicBezTo>
                <a:cubicBezTo>
                  <a:pt x="119" y="137"/>
                  <a:pt x="114" y="142"/>
                  <a:pt x="108" y="142"/>
                </a:cubicBezTo>
                <a:cubicBezTo>
                  <a:pt x="69" y="142"/>
                  <a:pt x="69" y="142"/>
                  <a:pt x="69" y="142"/>
                </a:cubicBezTo>
                <a:cubicBezTo>
                  <a:pt x="64" y="142"/>
                  <a:pt x="59" y="137"/>
                  <a:pt x="59" y="131"/>
                </a:cubicBezTo>
                <a:cubicBezTo>
                  <a:pt x="59" y="97"/>
                  <a:pt x="59" y="97"/>
                  <a:pt x="59" y="97"/>
                </a:cubicBezTo>
                <a:cubicBezTo>
                  <a:pt x="59" y="91"/>
                  <a:pt x="64" y="86"/>
                  <a:pt x="69" y="86"/>
                </a:cubicBezTo>
                <a:cubicBezTo>
                  <a:pt x="85" y="86"/>
                  <a:pt x="85" y="86"/>
                  <a:pt x="85" y="86"/>
                </a:cubicBezTo>
                <a:cubicBezTo>
                  <a:pt x="85" y="94"/>
                  <a:pt x="85" y="94"/>
                  <a:pt x="85" y="94"/>
                </a:cubicBezTo>
                <a:cubicBezTo>
                  <a:pt x="93" y="94"/>
                  <a:pt x="93" y="94"/>
                  <a:pt x="93" y="94"/>
                </a:cubicBezTo>
                <a:cubicBezTo>
                  <a:pt x="93" y="86"/>
                  <a:pt x="93" y="86"/>
                  <a:pt x="93" y="86"/>
                </a:cubicBezTo>
                <a:cubicBezTo>
                  <a:pt x="108" y="86"/>
                  <a:pt x="108" y="86"/>
                  <a:pt x="108" y="86"/>
                </a:cubicBezTo>
                <a:cubicBezTo>
                  <a:pt x="114" y="86"/>
                  <a:pt x="119" y="91"/>
                  <a:pt x="119" y="97"/>
                </a:cubicBezTo>
                <a:moveTo>
                  <a:pt x="86" y="36"/>
                </a:moveTo>
                <a:cubicBezTo>
                  <a:pt x="39" y="36"/>
                  <a:pt x="39" y="36"/>
                  <a:pt x="39" y="36"/>
                </a:cubicBezTo>
                <a:cubicBezTo>
                  <a:pt x="33" y="45"/>
                  <a:pt x="33" y="45"/>
                  <a:pt x="33" y="45"/>
                </a:cubicBezTo>
                <a:cubicBezTo>
                  <a:pt x="31" y="40"/>
                  <a:pt x="31" y="40"/>
                  <a:pt x="31" y="40"/>
                </a:cubicBezTo>
                <a:cubicBezTo>
                  <a:pt x="31" y="40"/>
                  <a:pt x="32" y="40"/>
                  <a:pt x="32" y="39"/>
                </a:cubicBezTo>
                <a:cubicBezTo>
                  <a:pt x="33" y="38"/>
                  <a:pt x="34" y="36"/>
                  <a:pt x="32" y="34"/>
                </a:cubicBezTo>
                <a:cubicBezTo>
                  <a:pt x="31" y="34"/>
                  <a:pt x="29" y="34"/>
                  <a:pt x="28" y="34"/>
                </a:cubicBezTo>
                <a:cubicBezTo>
                  <a:pt x="27" y="34"/>
                  <a:pt x="25" y="34"/>
                  <a:pt x="24" y="34"/>
                </a:cubicBezTo>
                <a:cubicBezTo>
                  <a:pt x="22" y="36"/>
                  <a:pt x="23" y="38"/>
                  <a:pt x="24" y="39"/>
                </a:cubicBezTo>
                <a:cubicBezTo>
                  <a:pt x="24" y="40"/>
                  <a:pt x="25" y="40"/>
                  <a:pt x="26" y="40"/>
                </a:cubicBezTo>
                <a:cubicBezTo>
                  <a:pt x="23" y="45"/>
                  <a:pt x="23" y="45"/>
                  <a:pt x="23" y="45"/>
                </a:cubicBezTo>
                <a:cubicBezTo>
                  <a:pt x="16" y="36"/>
                  <a:pt x="16" y="36"/>
                  <a:pt x="16" y="36"/>
                </a:cubicBezTo>
                <a:cubicBezTo>
                  <a:pt x="8" y="36"/>
                  <a:pt x="8" y="36"/>
                  <a:pt x="8" y="36"/>
                </a:cubicBezTo>
                <a:cubicBezTo>
                  <a:pt x="4" y="36"/>
                  <a:pt x="0" y="40"/>
                  <a:pt x="0" y="44"/>
                </a:cubicBezTo>
                <a:cubicBezTo>
                  <a:pt x="0" y="83"/>
                  <a:pt x="0" y="83"/>
                  <a:pt x="0" y="83"/>
                </a:cubicBezTo>
                <a:cubicBezTo>
                  <a:pt x="0" y="88"/>
                  <a:pt x="3" y="91"/>
                  <a:pt x="7" y="91"/>
                </a:cubicBezTo>
                <a:cubicBezTo>
                  <a:pt x="10" y="91"/>
                  <a:pt x="12" y="91"/>
                  <a:pt x="13" y="89"/>
                </a:cubicBezTo>
                <a:cubicBezTo>
                  <a:pt x="13" y="133"/>
                  <a:pt x="13" y="133"/>
                  <a:pt x="13" y="133"/>
                </a:cubicBezTo>
                <a:cubicBezTo>
                  <a:pt x="13" y="138"/>
                  <a:pt x="17" y="142"/>
                  <a:pt x="22" y="142"/>
                </a:cubicBezTo>
                <a:cubicBezTo>
                  <a:pt x="40" y="142"/>
                  <a:pt x="40" y="142"/>
                  <a:pt x="40" y="142"/>
                </a:cubicBezTo>
                <a:cubicBezTo>
                  <a:pt x="45" y="142"/>
                  <a:pt x="48" y="138"/>
                  <a:pt x="48" y="133"/>
                </a:cubicBezTo>
                <a:cubicBezTo>
                  <a:pt x="48" y="54"/>
                  <a:pt x="48" y="54"/>
                  <a:pt x="48" y="54"/>
                </a:cubicBezTo>
                <a:cubicBezTo>
                  <a:pt x="48" y="52"/>
                  <a:pt x="49" y="51"/>
                  <a:pt x="51" y="51"/>
                </a:cubicBezTo>
                <a:cubicBezTo>
                  <a:pt x="86" y="51"/>
                  <a:pt x="86" y="51"/>
                  <a:pt x="86" y="51"/>
                </a:cubicBezTo>
                <a:cubicBezTo>
                  <a:pt x="89" y="51"/>
                  <a:pt x="92" y="49"/>
                  <a:pt x="93" y="45"/>
                </a:cubicBezTo>
                <a:cubicBezTo>
                  <a:pt x="94" y="41"/>
                  <a:pt x="90" y="36"/>
                  <a:pt x="86" y="36"/>
                </a:cubicBezTo>
                <a:moveTo>
                  <a:pt x="13" y="16"/>
                </a:moveTo>
                <a:cubicBezTo>
                  <a:pt x="13" y="7"/>
                  <a:pt x="20" y="0"/>
                  <a:pt x="28" y="0"/>
                </a:cubicBezTo>
                <a:cubicBezTo>
                  <a:pt x="36" y="0"/>
                  <a:pt x="43" y="7"/>
                  <a:pt x="43" y="16"/>
                </a:cubicBezTo>
                <a:cubicBezTo>
                  <a:pt x="43" y="24"/>
                  <a:pt x="36" y="31"/>
                  <a:pt x="28" y="31"/>
                </a:cubicBezTo>
                <a:cubicBezTo>
                  <a:pt x="20" y="31"/>
                  <a:pt x="13" y="24"/>
                  <a:pt x="13" y="1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3" name="Group 42">
            <a:extLst>
              <a:ext uri="{FF2B5EF4-FFF2-40B4-BE49-F238E27FC236}">
                <a16:creationId xmlns:a16="http://schemas.microsoft.com/office/drawing/2014/main" id="{6A49E6F5-DED2-4EDC-A695-BB8932EF5090}"/>
              </a:ext>
            </a:extLst>
          </p:cNvPr>
          <p:cNvGrpSpPr/>
          <p:nvPr/>
        </p:nvGrpSpPr>
        <p:grpSpPr>
          <a:xfrm>
            <a:off x="5908488" y="5243830"/>
            <a:ext cx="353392" cy="501514"/>
            <a:chOff x="6743700" y="2347912"/>
            <a:chExt cx="273050" cy="342900"/>
          </a:xfrm>
          <a:solidFill>
            <a:schemeClr val="bg1"/>
          </a:solidFill>
        </p:grpSpPr>
        <p:sp>
          <p:nvSpPr>
            <p:cNvPr id="44" name="Freeform 268">
              <a:extLst>
                <a:ext uri="{FF2B5EF4-FFF2-40B4-BE49-F238E27FC236}">
                  <a16:creationId xmlns:a16="http://schemas.microsoft.com/office/drawing/2014/main" id="{12C2B65B-9191-40DD-B42B-D4FA2402AB79}"/>
                </a:ext>
              </a:extLst>
            </p:cNvPr>
            <p:cNvSpPr>
              <a:spLocks noEditPoints="1"/>
            </p:cNvSpPr>
            <p:nvPr/>
          </p:nvSpPr>
          <p:spPr bwMode="auto">
            <a:xfrm>
              <a:off x="6743700" y="2347912"/>
              <a:ext cx="273050" cy="342900"/>
            </a:xfrm>
            <a:custGeom>
              <a:avLst/>
              <a:gdLst/>
              <a:ahLst/>
              <a:cxnLst>
                <a:cxn ang="0">
                  <a:pos x="17" y="57"/>
                </a:cxn>
                <a:cxn ang="0">
                  <a:pos x="59" y="15"/>
                </a:cxn>
                <a:cxn ang="0">
                  <a:pos x="102" y="57"/>
                </a:cxn>
                <a:cxn ang="0">
                  <a:pos x="89" y="89"/>
                </a:cxn>
                <a:cxn ang="0">
                  <a:pos x="87" y="89"/>
                </a:cxn>
                <a:cxn ang="0">
                  <a:pos x="80" y="66"/>
                </a:cxn>
                <a:cxn ang="0">
                  <a:pos x="73" y="62"/>
                </a:cxn>
                <a:cxn ang="0">
                  <a:pos x="71" y="62"/>
                </a:cxn>
                <a:cxn ang="0">
                  <a:pos x="45" y="62"/>
                </a:cxn>
                <a:cxn ang="0">
                  <a:pos x="39" y="66"/>
                </a:cxn>
                <a:cxn ang="0">
                  <a:pos x="32" y="88"/>
                </a:cxn>
                <a:cxn ang="0">
                  <a:pos x="30" y="89"/>
                </a:cxn>
                <a:cxn ang="0">
                  <a:pos x="17" y="57"/>
                </a:cxn>
                <a:cxn ang="0">
                  <a:pos x="55" y="70"/>
                </a:cxn>
                <a:cxn ang="0">
                  <a:pos x="56" y="69"/>
                </a:cxn>
                <a:cxn ang="0">
                  <a:pos x="63" y="69"/>
                </a:cxn>
                <a:cxn ang="0">
                  <a:pos x="64" y="70"/>
                </a:cxn>
                <a:cxn ang="0">
                  <a:pos x="64" y="74"/>
                </a:cxn>
                <a:cxn ang="0">
                  <a:pos x="68" y="89"/>
                </a:cxn>
                <a:cxn ang="0">
                  <a:pos x="67" y="91"/>
                </a:cxn>
                <a:cxn ang="0">
                  <a:pos x="61" y="97"/>
                </a:cxn>
                <a:cxn ang="0">
                  <a:pos x="59" y="97"/>
                </a:cxn>
                <a:cxn ang="0">
                  <a:pos x="53" y="91"/>
                </a:cxn>
                <a:cxn ang="0">
                  <a:pos x="52" y="89"/>
                </a:cxn>
                <a:cxn ang="0">
                  <a:pos x="55" y="74"/>
                </a:cxn>
                <a:cxn ang="0">
                  <a:pos x="55" y="70"/>
                </a:cxn>
                <a:cxn ang="0">
                  <a:pos x="59" y="0"/>
                </a:cxn>
                <a:cxn ang="0">
                  <a:pos x="0" y="59"/>
                </a:cxn>
                <a:cxn ang="0">
                  <a:pos x="59" y="149"/>
                </a:cxn>
                <a:cxn ang="0">
                  <a:pos x="119" y="59"/>
                </a:cxn>
                <a:cxn ang="0">
                  <a:pos x="59" y="0"/>
                </a:cxn>
              </a:cxnLst>
              <a:rect l="0" t="0" r="r" b="b"/>
              <a:pathLst>
                <a:path w="119" h="149">
                  <a:moveTo>
                    <a:pt x="17" y="57"/>
                  </a:moveTo>
                  <a:cubicBezTo>
                    <a:pt x="17" y="34"/>
                    <a:pt x="36" y="15"/>
                    <a:pt x="59" y="15"/>
                  </a:cubicBezTo>
                  <a:cubicBezTo>
                    <a:pt x="83" y="15"/>
                    <a:pt x="102" y="34"/>
                    <a:pt x="102" y="57"/>
                  </a:cubicBezTo>
                  <a:cubicBezTo>
                    <a:pt x="102" y="70"/>
                    <a:pt x="97" y="81"/>
                    <a:pt x="89" y="89"/>
                  </a:cubicBezTo>
                  <a:cubicBezTo>
                    <a:pt x="89" y="89"/>
                    <a:pt x="88" y="89"/>
                    <a:pt x="87" y="89"/>
                  </a:cubicBezTo>
                  <a:cubicBezTo>
                    <a:pt x="80" y="66"/>
                    <a:pt x="80" y="66"/>
                    <a:pt x="80" y="66"/>
                  </a:cubicBezTo>
                  <a:cubicBezTo>
                    <a:pt x="79" y="64"/>
                    <a:pt x="76" y="62"/>
                    <a:pt x="73" y="62"/>
                  </a:cubicBezTo>
                  <a:cubicBezTo>
                    <a:pt x="72" y="62"/>
                    <a:pt x="72" y="62"/>
                    <a:pt x="71" y="62"/>
                  </a:cubicBezTo>
                  <a:cubicBezTo>
                    <a:pt x="45" y="62"/>
                    <a:pt x="45" y="62"/>
                    <a:pt x="45" y="62"/>
                  </a:cubicBezTo>
                  <a:cubicBezTo>
                    <a:pt x="42" y="62"/>
                    <a:pt x="40" y="64"/>
                    <a:pt x="39" y="66"/>
                  </a:cubicBezTo>
                  <a:cubicBezTo>
                    <a:pt x="32" y="88"/>
                    <a:pt x="32" y="88"/>
                    <a:pt x="32" y="88"/>
                  </a:cubicBezTo>
                  <a:cubicBezTo>
                    <a:pt x="31" y="89"/>
                    <a:pt x="30" y="89"/>
                    <a:pt x="30" y="89"/>
                  </a:cubicBezTo>
                  <a:cubicBezTo>
                    <a:pt x="22" y="81"/>
                    <a:pt x="17" y="70"/>
                    <a:pt x="17" y="57"/>
                  </a:cubicBezTo>
                  <a:moveTo>
                    <a:pt x="55" y="70"/>
                  </a:moveTo>
                  <a:cubicBezTo>
                    <a:pt x="55" y="69"/>
                    <a:pt x="55" y="69"/>
                    <a:pt x="56" y="69"/>
                  </a:cubicBezTo>
                  <a:cubicBezTo>
                    <a:pt x="63" y="69"/>
                    <a:pt x="63" y="69"/>
                    <a:pt x="63" y="69"/>
                  </a:cubicBezTo>
                  <a:cubicBezTo>
                    <a:pt x="64" y="69"/>
                    <a:pt x="65" y="69"/>
                    <a:pt x="64" y="70"/>
                  </a:cubicBezTo>
                  <a:cubicBezTo>
                    <a:pt x="64" y="70"/>
                    <a:pt x="64" y="73"/>
                    <a:pt x="64" y="74"/>
                  </a:cubicBezTo>
                  <a:cubicBezTo>
                    <a:pt x="65" y="77"/>
                    <a:pt x="68" y="89"/>
                    <a:pt x="68" y="89"/>
                  </a:cubicBezTo>
                  <a:cubicBezTo>
                    <a:pt x="68" y="90"/>
                    <a:pt x="67" y="91"/>
                    <a:pt x="67" y="91"/>
                  </a:cubicBezTo>
                  <a:cubicBezTo>
                    <a:pt x="61" y="97"/>
                    <a:pt x="61" y="97"/>
                    <a:pt x="61" y="97"/>
                  </a:cubicBezTo>
                  <a:cubicBezTo>
                    <a:pt x="60" y="97"/>
                    <a:pt x="59" y="97"/>
                    <a:pt x="59" y="97"/>
                  </a:cubicBezTo>
                  <a:cubicBezTo>
                    <a:pt x="53" y="91"/>
                    <a:pt x="53" y="91"/>
                    <a:pt x="53" y="91"/>
                  </a:cubicBezTo>
                  <a:cubicBezTo>
                    <a:pt x="52" y="91"/>
                    <a:pt x="52" y="90"/>
                    <a:pt x="52" y="89"/>
                  </a:cubicBezTo>
                  <a:cubicBezTo>
                    <a:pt x="52" y="89"/>
                    <a:pt x="54" y="77"/>
                    <a:pt x="55" y="74"/>
                  </a:cubicBezTo>
                  <a:cubicBezTo>
                    <a:pt x="55" y="73"/>
                    <a:pt x="55" y="70"/>
                    <a:pt x="55" y="70"/>
                  </a:cubicBezTo>
                  <a:moveTo>
                    <a:pt x="59" y="0"/>
                  </a:moveTo>
                  <a:cubicBezTo>
                    <a:pt x="27" y="0"/>
                    <a:pt x="0" y="26"/>
                    <a:pt x="0" y="59"/>
                  </a:cubicBezTo>
                  <a:cubicBezTo>
                    <a:pt x="0" y="92"/>
                    <a:pt x="53" y="149"/>
                    <a:pt x="59" y="149"/>
                  </a:cubicBezTo>
                  <a:cubicBezTo>
                    <a:pt x="66" y="149"/>
                    <a:pt x="119" y="92"/>
                    <a:pt x="119" y="59"/>
                  </a:cubicBezTo>
                  <a:cubicBezTo>
                    <a:pt x="119" y="26"/>
                    <a:pt x="92" y="0"/>
                    <a:pt x="5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Oval 269">
              <a:extLst>
                <a:ext uri="{FF2B5EF4-FFF2-40B4-BE49-F238E27FC236}">
                  <a16:creationId xmlns:a16="http://schemas.microsoft.com/office/drawing/2014/main" id="{E3D2B654-6143-4013-B69A-673DDA29B3FD}"/>
                </a:ext>
              </a:extLst>
            </p:cNvPr>
            <p:cNvSpPr>
              <a:spLocks noChangeArrowheads="1"/>
            </p:cNvSpPr>
            <p:nvPr/>
          </p:nvSpPr>
          <p:spPr bwMode="auto">
            <a:xfrm>
              <a:off x="6838950" y="2401887"/>
              <a:ext cx="80962" cy="7937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136">
            <a:extLst>
              <a:ext uri="{FF2B5EF4-FFF2-40B4-BE49-F238E27FC236}">
                <a16:creationId xmlns:a16="http://schemas.microsoft.com/office/drawing/2014/main" id="{E5FA177F-1C98-4F18-994B-E23AD35F2AA4}"/>
              </a:ext>
            </a:extLst>
          </p:cNvPr>
          <p:cNvGrpSpPr>
            <a:grpSpLocks noChangeAspect="1"/>
          </p:cNvGrpSpPr>
          <p:nvPr/>
        </p:nvGrpSpPr>
        <p:grpSpPr bwMode="auto">
          <a:xfrm>
            <a:off x="5862792" y="1792979"/>
            <a:ext cx="504628" cy="482100"/>
            <a:chOff x="3002" y="2187"/>
            <a:chExt cx="784" cy="749"/>
          </a:xfrm>
          <a:solidFill>
            <a:schemeClr val="bg1"/>
          </a:solidFill>
        </p:grpSpPr>
        <p:sp>
          <p:nvSpPr>
            <p:cNvPr id="47" name="Freeform 138">
              <a:extLst>
                <a:ext uri="{FF2B5EF4-FFF2-40B4-BE49-F238E27FC236}">
                  <a16:creationId xmlns:a16="http://schemas.microsoft.com/office/drawing/2014/main" id="{12F36C24-8B3A-4A4F-B9DC-C1D942DA319D}"/>
                </a:ext>
              </a:extLst>
            </p:cNvPr>
            <p:cNvSpPr>
              <a:spLocks/>
            </p:cNvSpPr>
            <p:nvPr/>
          </p:nvSpPr>
          <p:spPr bwMode="auto">
            <a:xfrm>
              <a:off x="3101" y="2187"/>
              <a:ext cx="176" cy="176"/>
            </a:xfrm>
            <a:custGeom>
              <a:avLst/>
              <a:gdLst>
                <a:gd name="T0" fmla="*/ 440 w 879"/>
                <a:gd name="T1" fmla="*/ 0 h 879"/>
                <a:gd name="T2" fmla="*/ 494 w 879"/>
                <a:gd name="T3" fmla="*/ 2 h 879"/>
                <a:gd name="T4" fmla="*/ 548 w 879"/>
                <a:gd name="T5" fmla="*/ 13 h 879"/>
                <a:gd name="T6" fmla="*/ 598 w 879"/>
                <a:gd name="T7" fmla="*/ 28 h 879"/>
                <a:gd name="T8" fmla="*/ 646 w 879"/>
                <a:gd name="T9" fmla="*/ 51 h 879"/>
                <a:gd name="T10" fmla="*/ 691 w 879"/>
                <a:gd name="T11" fmla="*/ 78 h 879"/>
                <a:gd name="T12" fmla="*/ 731 w 879"/>
                <a:gd name="T13" fmla="*/ 111 h 879"/>
                <a:gd name="T14" fmla="*/ 768 w 879"/>
                <a:gd name="T15" fmla="*/ 148 h 879"/>
                <a:gd name="T16" fmla="*/ 801 w 879"/>
                <a:gd name="T17" fmla="*/ 188 h 879"/>
                <a:gd name="T18" fmla="*/ 828 w 879"/>
                <a:gd name="T19" fmla="*/ 232 h 879"/>
                <a:gd name="T20" fmla="*/ 849 w 879"/>
                <a:gd name="T21" fmla="*/ 280 h 879"/>
                <a:gd name="T22" fmla="*/ 866 w 879"/>
                <a:gd name="T23" fmla="*/ 331 h 879"/>
                <a:gd name="T24" fmla="*/ 876 w 879"/>
                <a:gd name="T25" fmla="*/ 383 h 879"/>
                <a:gd name="T26" fmla="*/ 879 w 879"/>
                <a:gd name="T27" fmla="*/ 439 h 879"/>
                <a:gd name="T28" fmla="*/ 876 w 879"/>
                <a:gd name="T29" fmla="*/ 494 h 879"/>
                <a:gd name="T30" fmla="*/ 866 w 879"/>
                <a:gd name="T31" fmla="*/ 548 h 879"/>
                <a:gd name="T32" fmla="*/ 849 w 879"/>
                <a:gd name="T33" fmla="*/ 598 h 879"/>
                <a:gd name="T34" fmla="*/ 828 w 879"/>
                <a:gd name="T35" fmla="*/ 646 h 879"/>
                <a:gd name="T36" fmla="*/ 801 w 879"/>
                <a:gd name="T37" fmla="*/ 691 h 879"/>
                <a:gd name="T38" fmla="*/ 768 w 879"/>
                <a:gd name="T39" fmla="*/ 731 h 879"/>
                <a:gd name="T40" fmla="*/ 731 w 879"/>
                <a:gd name="T41" fmla="*/ 768 h 879"/>
                <a:gd name="T42" fmla="*/ 691 w 879"/>
                <a:gd name="T43" fmla="*/ 800 h 879"/>
                <a:gd name="T44" fmla="*/ 646 w 879"/>
                <a:gd name="T45" fmla="*/ 828 h 879"/>
                <a:gd name="T46" fmla="*/ 598 w 879"/>
                <a:gd name="T47" fmla="*/ 849 h 879"/>
                <a:gd name="T48" fmla="*/ 548 w 879"/>
                <a:gd name="T49" fmla="*/ 866 h 879"/>
                <a:gd name="T50" fmla="*/ 494 w 879"/>
                <a:gd name="T51" fmla="*/ 875 h 879"/>
                <a:gd name="T52" fmla="*/ 440 w 879"/>
                <a:gd name="T53" fmla="*/ 879 h 879"/>
                <a:gd name="T54" fmla="*/ 385 w 879"/>
                <a:gd name="T55" fmla="*/ 875 h 879"/>
                <a:gd name="T56" fmla="*/ 331 w 879"/>
                <a:gd name="T57" fmla="*/ 866 h 879"/>
                <a:gd name="T58" fmla="*/ 280 w 879"/>
                <a:gd name="T59" fmla="*/ 849 h 879"/>
                <a:gd name="T60" fmla="*/ 232 w 879"/>
                <a:gd name="T61" fmla="*/ 828 h 879"/>
                <a:gd name="T62" fmla="*/ 188 w 879"/>
                <a:gd name="T63" fmla="*/ 800 h 879"/>
                <a:gd name="T64" fmla="*/ 148 w 879"/>
                <a:gd name="T65" fmla="*/ 768 h 879"/>
                <a:gd name="T66" fmla="*/ 111 w 879"/>
                <a:gd name="T67" fmla="*/ 731 h 879"/>
                <a:gd name="T68" fmla="*/ 79 w 879"/>
                <a:gd name="T69" fmla="*/ 691 h 879"/>
                <a:gd name="T70" fmla="*/ 51 w 879"/>
                <a:gd name="T71" fmla="*/ 646 h 879"/>
                <a:gd name="T72" fmla="*/ 29 w 879"/>
                <a:gd name="T73" fmla="*/ 598 h 879"/>
                <a:gd name="T74" fmla="*/ 13 w 879"/>
                <a:gd name="T75" fmla="*/ 548 h 879"/>
                <a:gd name="T76" fmla="*/ 3 w 879"/>
                <a:gd name="T77" fmla="*/ 494 h 879"/>
                <a:gd name="T78" fmla="*/ 0 w 879"/>
                <a:gd name="T79" fmla="*/ 439 h 879"/>
                <a:gd name="T80" fmla="*/ 3 w 879"/>
                <a:gd name="T81" fmla="*/ 383 h 879"/>
                <a:gd name="T82" fmla="*/ 13 w 879"/>
                <a:gd name="T83" fmla="*/ 331 h 879"/>
                <a:gd name="T84" fmla="*/ 29 w 879"/>
                <a:gd name="T85" fmla="*/ 280 h 879"/>
                <a:gd name="T86" fmla="*/ 51 w 879"/>
                <a:gd name="T87" fmla="*/ 232 h 879"/>
                <a:gd name="T88" fmla="*/ 79 w 879"/>
                <a:gd name="T89" fmla="*/ 188 h 879"/>
                <a:gd name="T90" fmla="*/ 111 w 879"/>
                <a:gd name="T91" fmla="*/ 148 h 879"/>
                <a:gd name="T92" fmla="*/ 148 w 879"/>
                <a:gd name="T93" fmla="*/ 111 h 879"/>
                <a:gd name="T94" fmla="*/ 188 w 879"/>
                <a:gd name="T95" fmla="*/ 78 h 879"/>
                <a:gd name="T96" fmla="*/ 232 w 879"/>
                <a:gd name="T97" fmla="*/ 51 h 879"/>
                <a:gd name="T98" fmla="*/ 280 w 879"/>
                <a:gd name="T99" fmla="*/ 28 h 879"/>
                <a:gd name="T100" fmla="*/ 331 w 879"/>
                <a:gd name="T101" fmla="*/ 13 h 879"/>
                <a:gd name="T102" fmla="*/ 385 w 879"/>
                <a:gd name="T103" fmla="*/ 2 h 879"/>
                <a:gd name="T104" fmla="*/ 440 w 879"/>
                <a:gd name="T10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9" h="879">
                  <a:moveTo>
                    <a:pt x="440" y="0"/>
                  </a:moveTo>
                  <a:lnTo>
                    <a:pt x="494" y="2"/>
                  </a:lnTo>
                  <a:lnTo>
                    <a:pt x="548" y="13"/>
                  </a:lnTo>
                  <a:lnTo>
                    <a:pt x="598" y="28"/>
                  </a:lnTo>
                  <a:lnTo>
                    <a:pt x="646" y="51"/>
                  </a:lnTo>
                  <a:lnTo>
                    <a:pt x="691" y="78"/>
                  </a:lnTo>
                  <a:lnTo>
                    <a:pt x="731" y="111"/>
                  </a:lnTo>
                  <a:lnTo>
                    <a:pt x="768" y="148"/>
                  </a:lnTo>
                  <a:lnTo>
                    <a:pt x="801" y="188"/>
                  </a:lnTo>
                  <a:lnTo>
                    <a:pt x="828" y="232"/>
                  </a:lnTo>
                  <a:lnTo>
                    <a:pt x="849" y="280"/>
                  </a:lnTo>
                  <a:lnTo>
                    <a:pt x="866" y="331"/>
                  </a:lnTo>
                  <a:lnTo>
                    <a:pt x="876" y="383"/>
                  </a:lnTo>
                  <a:lnTo>
                    <a:pt x="879" y="439"/>
                  </a:lnTo>
                  <a:lnTo>
                    <a:pt x="876" y="494"/>
                  </a:lnTo>
                  <a:lnTo>
                    <a:pt x="866" y="548"/>
                  </a:lnTo>
                  <a:lnTo>
                    <a:pt x="849" y="598"/>
                  </a:lnTo>
                  <a:lnTo>
                    <a:pt x="828" y="646"/>
                  </a:lnTo>
                  <a:lnTo>
                    <a:pt x="801" y="691"/>
                  </a:lnTo>
                  <a:lnTo>
                    <a:pt x="768" y="731"/>
                  </a:lnTo>
                  <a:lnTo>
                    <a:pt x="731" y="768"/>
                  </a:lnTo>
                  <a:lnTo>
                    <a:pt x="691" y="800"/>
                  </a:lnTo>
                  <a:lnTo>
                    <a:pt x="646" y="828"/>
                  </a:lnTo>
                  <a:lnTo>
                    <a:pt x="598" y="849"/>
                  </a:lnTo>
                  <a:lnTo>
                    <a:pt x="548" y="866"/>
                  </a:lnTo>
                  <a:lnTo>
                    <a:pt x="494" y="875"/>
                  </a:lnTo>
                  <a:lnTo>
                    <a:pt x="440" y="879"/>
                  </a:lnTo>
                  <a:lnTo>
                    <a:pt x="385" y="875"/>
                  </a:lnTo>
                  <a:lnTo>
                    <a:pt x="331" y="866"/>
                  </a:lnTo>
                  <a:lnTo>
                    <a:pt x="280" y="849"/>
                  </a:lnTo>
                  <a:lnTo>
                    <a:pt x="232" y="828"/>
                  </a:lnTo>
                  <a:lnTo>
                    <a:pt x="188" y="800"/>
                  </a:lnTo>
                  <a:lnTo>
                    <a:pt x="148" y="768"/>
                  </a:lnTo>
                  <a:lnTo>
                    <a:pt x="111" y="731"/>
                  </a:lnTo>
                  <a:lnTo>
                    <a:pt x="79" y="691"/>
                  </a:lnTo>
                  <a:lnTo>
                    <a:pt x="51" y="646"/>
                  </a:lnTo>
                  <a:lnTo>
                    <a:pt x="29" y="598"/>
                  </a:lnTo>
                  <a:lnTo>
                    <a:pt x="13" y="548"/>
                  </a:lnTo>
                  <a:lnTo>
                    <a:pt x="3" y="494"/>
                  </a:lnTo>
                  <a:lnTo>
                    <a:pt x="0" y="439"/>
                  </a:lnTo>
                  <a:lnTo>
                    <a:pt x="3" y="383"/>
                  </a:lnTo>
                  <a:lnTo>
                    <a:pt x="13" y="331"/>
                  </a:lnTo>
                  <a:lnTo>
                    <a:pt x="29" y="280"/>
                  </a:lnTo>
                  <a:lnTo>
                    <a:pt x="51" y="232"/>
                  </a:lnTo>
                  <a:lnTo>
                    <a:pt x="79" y="188"/>
                  </a:lnTo>
                  <a:lnTo>
                    <a:pt x="111" y="148"/>
                  </a:lnTo>
                  <a:lnTo>
                    <a:pt x="148" y="111"/>
                  </a:lnTo>
                  <a:lnTo>
                    <a:pt x="188" y="78"/>
                  </a:lnTo>
                  <a:lnTo>
                    <a:pt x="232" y="51"/>
                  </a:lnTo>
                  <a:lnTo>
                    <a:pt x="280" y="28"/>
                  </a:lnTo>
                  <a:lnTo>
                    <a:pt x="331" y="13"/>
                  </a:lnTo>
                  <a:lnTo>
                    <a:pt x="385" y="2"/>
                  </a:lnTo>
                  <a:lnTo>
                    <a:pt x="44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8" name="Freeform 139">
              <a:extLst>
                <a:ext uri="{FF2B5EF4-FFF2-40B4-BE49-F238E27FC236}">
                  <a16:creationId xmlns:a16="http://schemas.microsoft.com/office/drawing/2014/main" id="{F9FD0DCA-5318-4F13-AF76-FBA4606D555C}"/>
                </a:ext>
              </a:extLst>
            </p:cNvPr>
            <p:cNvSpPr>
              <a:spLocks/>
            </p:cNvSpPr>
            <p:nvPr/>
          </p:nvSpPr>
          <p:spPr bwMode="auto">
            <a:xfrm>
              <a:off x="3088" y="2365"/>
              <a:ext cx="342" cy="568"/>
            </a:xfrm>
            <a:custGeom>
              <a:avLst/>
              <a:gdLst>
                <a:gd name="T0" fmla="*/ 448 w 1709"/>
                <a:gd name="T1" fmla="*/ 3 h 2837"/>
                <a:gd name="T2" fmla="*/ 492 w 1709"/>
                <a:gd name="T3" fmla="*/ 11 h 2837"/>
                <a:gd name="T4" fmla="*/ 544 w 1709"/>
                <a:gd name="T5" fmla="*/ 25 h 2837"/>
                <a:gd name="T6" fmla="*/ 665 w 1709"/>
                <a:gd name="T7" fmla="*/ 90 h 2837"/>
                <a:gd name="T8" fmla="*/ 760 w 1709"/>
                <a:gd name="T9" fmla="*/ 189 h 2837"/>
                <a:gd name="T10" fmla="*/ 846 w 1709"/>
                <a:gd name="T11" fmla="*/ 305 h 2837"/>
                <a:gd name="T12" fmla="*/ 953 w 1709"/>
                <a:gd name="T13" fmla="*/ 440 h 2837"/>
                <a:gd name="T14" fmla="*/ 1045 w 1709"/>
                <a:gd name="T15" fmla="*/ 533 h 2837"/>
                <a:gd name="T16" fmla="*/ 1133 w 1709"/>
                <a:gd name="T17" fmla="*/ 588 h 2837"/>
                <a:gd name="T18" fmla="*/ 1228 w 1709"/>
                <a:gd name="T19" fmla="*/ 607 h 2837"/>
                <a:gd name="T20" fmla="*/ 1339 w 1709"/>
                <a:gd name="T21" fmla="*/ 592 h 2837"/>
                <a:gd name="T22" fmla="*/ 1477 w 1709"/>
                <a:gd name="T23" fmla="*/ 547 h 2837"/>
                <a:gd name="T24" fmla="*/ 1566 w 1709"/>
                <a:gd name="T25" fmla="*/ 538 h 2837"/>
                <a:gd name="T26" fmla="*/ 1645 w 1709"/>
                <a:gd name="T27" fmla="*/ 573 h 2837"/>
                <a:gd name="T28" fmla="*/ 1697 w 1709"/>
                <a:gd name="T29" fmla="*/ 645 h 2837"/>
                <a:gd name="T30" fmla="*/ 1707 w 1709"/>
                <a:gd name="T31" fmla="*/ 734 h 2837"/>
                <a:gd name="T32" fmla="*/ 1671 w 1709"/>
                <a:gd name="T33" fmla="*/ 813 h 2837"/>
                <a:gd name="T34" fmla="*/ 1600 w 1709"/>
                <a:gd name="T35" fmla="*/ 866 h 2837"/>
                <a:gd name="T36" fmla="*/ 1402 w 1709"/>
                <a:gd name="T37" fmla="*/ 926 h 2837"/>
                <a:gd name="T38" fmla="*/ 1230 w 1709"/>
                <a:gd name="T39" fmla="*/ 944 h 2837"/>
                <a:gd name="T40" fmla="*/ 1071 w 1709"/>
                <a:gd name="T41" fmla="*/ 924 h 2837"/>
                <a:gd name="T42" fmla="*/ 931 w 1709"/>
                <a:gd name="T43" fmla="*/ 865 h 2837"/>
                <a:gd name="T44" fmla="*/ 808 w 1709"/>
                <a:gd name="T45" fmla="*/ 777 h 2837"/>
                <a:gd name="T46" fmla="*/ 1158 w 1709"/>
                <a:gd name="T47" fmla="*/ 1257 h 2837"/>
                <a:gd name="T48" fmla="*/ 1262 w 1709"/>
                <a:gd name="T49" fmla="*/ 1287 h 2837"/>
                <a:gd name="T50" fmla="*/ 1336 w 1709"/>
                <a:gd name="T51" fmla="*/ 1364 h 2837"/>
                <a:gd name="T52" fmla="*/ 1495 w 1709"/>
                <a:gd name="T53" fmla="*/ 2612 h 2837"/>
                <a:gd name="T54" fmla="*/ 1478 w 1709"/>
                <a:gd name="T55" fmla="*/ 2715 h 2837"/>
                <a:gd name="T56" fmla="*/ 1415 w 1709"/>
                <a:gd name="T57" fmla="*/ 2796 h 2837"/>
                <a:gd name="T58" fmla="*/ 1317 w 1709"/>
                <a:gd name="T59" fmla="*/ 2836 h 2837"/>
                <a:gd name="T60" fmla="*/ 1229 w 1709"/>
                <a:gd name="T61" fmla="*/ 2826 h 2837"/>
                <a:gd name="T62" fmla="*/ 1148 w 1709"/>
                <a:gd name="T63" fmla="*/ 2775 h 2837"/>
                <a:gd name="T64" fmla="*/ 1101 w 1709"/>
                <a:gd name="T65" fmla="*/ 2692 h 2837"/>
                <a:gd name="T66" fmla="*/ 436 w 1709"/>
                <a:gd name="T67" fmla="*/ 1661 h 2837"/>
                <a:gd name="T68" fmla="*/ 320 w 1709"/>
                <a:gd name="T69" fmla="*/ 1655 h 2837"/>
                <a:gd name="T70" fmla="*/ 200 w 1709"/>
                <a:gd name="T71" fmla="*/ 1616 h 2837"/>
                <a:gd name="T72" fmla="*/ 98 w 1709"/>
                <a:gd name="T73" fmla="*/ 1544 h 2837"/>
                <a:gd name="T74" fmla="*/ 28 w 1709"/>
                <a:gd name="T75" fmla="*/ 1445 h 2837"/>
                <a:gd name="T76" fmla="*/ 0 w 1709"/>
                <a:gd name="T77" fmla="*/ 1322 h 2837"/>
                <a:gd name="T78" fmla="*/ 13 w 1709"/>
                <a:gd name="T79" fmla="*/ 265 h 2837"/>
                <a:gd name="T80" fmla="*/ 70 w 1709"/>
                <a:gd name="T81" fmla="*/ 158 h 2837"/>
                <a:gd name="T82" fmla="*/ 161 w 1709"/>
                <a:gd name="T83" fmla="*/ 77 h 2837"/>
                <a:gd name="T84" fmla="*/ 269 w 1709"/>
                <a:gd name="T85" fmla="*/ 23 h 2837"/>
                <a:gd name="T86" fmla="*/ 310 w 1709"/>
                <a:gd name="T87" fmla="*/ 12 h 2837"/>
                <a:gd name="T88" fmla="*/ 348 w 1709"/>
                <a:gd name="T89" fmla="*/ 5 h 2837"/>
                <a:gd name="T90" fmla="*/ 407 w 1709"/>
                <a:gd name="T91" fmla="*/ 0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9" h="2837">
                  <a:moveTo>
                    <a:pt x="407" y="0"/>
                  </a:moveTo>
                  <a:lnTo>
                    <a:pt x="428" y="0"/>
                  </a:lnTo>
                  <a:lnTo>
                    <a:pt x="448" y="3"/>
                  </a:lnTo>
                  <a:lnTo>
                    <a:pt x="466" y="5"/>
                  </a:lnTo>
                  <a:lnTo>
                    <a:pt x="480" y="8"/>
                  </a:lnTo>
                  <a:lnTo>
                    <a:pt x="492" y="11"/>
                  </a:lnTo>
                  <a:lnTo>
                    <a:pt x="500" y="12"/>
                  </a:lnTo>
                  <a:lnTo>
                    <a:pt x="503" y="13"/>
                  </a:lnTo>
                  <a:lnTo>
                    <a:pt x="544" y="25"/>
                  </a:lnTo>
                  <a:lnTo>
                    <a:pt x="586" y="43"/>
                  </a:lnTo>
                  <a:lnTo>
                    <a:pt x="627" y="63"/>
                  </a:lnTo>
                  <a:lnTo>
                    <a:pt x="665" y="90"/>
                  </a:lnTo>
                  <a:lnTo>
                    <a:pt x="700" y="118"/>
                  </a:lnTo>
                  <a:lnTo>
                    <a:pt x="733" y="152"/>
                  </a:lnTo>
                  <a:lnTo>
                    <a:pt x="760" y="189"/>
                  </a:lnTo>
                  <a:lnTo>
                    <a:pt x="761" y="191"/>
                  </a:lnTo>
                  <a:lnTo>
                    <a:pt x="805" y="251"/>
                  </a:lnTo>
                  <a:lnTo>
                    <a:pt x="846" y="305"/>
                  </a:lnTo>
                  <a:lnTo>
                    <a:pt x="884" y="355"/>
                  </a:lnTo>
                  <a:lnTo>
                    <a:pt x="919" y="399"/>
                  </a:lnTo>
                  <a:lnTo>
                    <a:pt x="953" y="440"/>
                  </a:lnTo>
                  <a:lnTo>
                    <a:pt x="985" y="476"/>
                  </a:lnTo>
                  <a:lnTo>
                    <a:pt x="1015" y="507"/>
                  </a:lnTo>
                  <a:lnTo>
                    <a:pt x="1045" y="533"/>
                  </a:lnTo>
                  <a:lnTo>
                    <a:pt x="1074" y="556"/>
                  </a:lnTo>
                  <a:lnTo>
                    <a:pt x="1104" y="573"/>
                  </a:lnTo>
                  <a:lnTo>
                    <a:pt x="1133" y="588"/>
                  </a:lnTo>
                  <a:lnTo>
                    <a:pt x="1164" y="598"/>
                  </a:lnTo>
                  <a:lnTo>
                    <a:pt x="1195" y="604"/>
                  </a:lnTo>
                  <a:lnTo>
                    <a:pt x="1228" y="607"/>
                  </a:lnTo>
                  <a:lnTo>
                    <a:pt x="1262" y="606"/>
                  </a:lnTo>
                  <a:lnTo>
                    <a:pt x="1299" y="601"/>
                  </a:lnTo>
                  <a:lnTo>
                    <a:pt x="1339" y="592"/>
                  </a:lnTo>
                  <a:lnTo>
                    <a:pt x="1382" y="581"/>
                  </a:lnTo>
                  <a:lnTo>
                    <a:pt x="1427" y="565"/>
                  </a:lnTo>
                  <a:lnTo>
                    <a:pt x="1477" y="547"/>
                  </a:lnTo>
                  <a:lnTo>
                    <a:pt x="1507" y="539"/>
                  </a:lnTo>
                  <a:lnTo>
                    <a:pt x="1536" y="535"/>
                  </a:lnTo>
                  <a:lnTo>
                    <a:pt x="1566" y="538"/>
                  </a:lnTo>
                  <a:lnTo>
                    <a:pt x="1594" y="545"/>
                  </a:lnTo>
                  <a:lnTo>
                    <a:pt x="1621" y="557"/>
                  </a:lnTo>
                  <a:lnTo>
                    <a:pt x="1645" y="573"/>
                  </a:lnTo>
                  <a:lnTo>
                    <a:pt x="1666" y="594"/>
                  </a:lnTo>
                  <a:lnTo>
                    <a:pt x="1684" y="617"/>
                  </a:lnTo>
                  <a:lnTo>
                    <a:pt x="1697" y="645"/>
                  </a:lnTo>
                  <a:lnTo>
                    <a:pt x="1705" y="675"/>
                  </a:lnTo>
                  <a:lnTo>
                    <a:pt x="1709" y="704"/>
                  </a:lnTo>
                  <a:lnTo>
                    <a:pt x="1707" y="734"/>
                  </a:lnTo>
                  <a:lnTo>
                    <a:pt x="1700" y="763"/>
                  </a:lnTo>
                  <a:lnTo>
                    <a:pt x="1688" y="789"/>
                  </a:lnTo>
                  <a:lnTo>
                    <a:pt x="1671" y="813"/>
                  </a:lnTo>
                  <a:lnTo>
                    <a:pt x="1651" y="834"/>
                  </a:lnTo>
                  <a:lnTo>
                    <a:pt x="1627" y="852"/>
                  </a:lnTo>
                  <a:lnTo>
                    <a:pt x="1600" y="866"/>
                  </a:lnTo>
                  <a:lnTo>
                    <a:pt x="1530" y="890"/>
                  </a:lnTo>
                  <a:lnTo>
                    <a:pt x="1464" y="911"/>
                  </a:lnTo>
                  <a:lnTo>
                    <a:pt x="1402" y="926"/>
                  </a:lnTo>
                  <a:lnTo>
                    <a:pt x="1342" y="936"/>
                  </a:lnTo>
                  <a:lnTo>
                    <a:pt x="1285" y="943"/>
                  </a:lnTo>
                  <a:lnTo>
                    <a:pt x="1230" y="944"/>
                  </a:lnTo>
                  <a:lnTo>
                    <a:pt x="1174" y="942"/>
                  </a:lnTo>
                  <a:lnTo>
                    <a:pt x="1121" y="936"/>
                  </a:lnTo>
                  <a:lnTo>
                    <a:pt x="1071" y="924"/>
                  </a:lnTo>
                  <a:lnTo>
                    <a:pt x="1022" y="908"/>
                  </a:lnTo>
                  <a:lnTo>
                    <a:pt x="975" y="889"/>
                  </a:lnTo>
                  <a:lnTo>
                    <a:pt x="931" y="865"/>
                  </a:lnTo>
                  <a:lnTo>
                    <a:pt x="889" y="839"/>
                  </a:lnTo>
                  <a:lnTo>
                    <a:pt x="847" y="809"/>
                  </a:lnTo>
                  <a:lnTo>
                    <a:pt x="808" y="777"/>
                  </a:lnTo>
                  <a:lnTo>
                    <a:pt x="808" y="1257"/>
                  </a:lnTo>
                  <a:lnTo>
                    <a:pt x="1158" y="1257"/>
                  </a:lnTo>
                  <a:lnTo>
                    <a:pt x="1158" y="1257"/>
                  </a:lnTo>
                  <a:lnTo>
                    <a:pt x="1195" y="1261"/>
                  </a:lnTo>
                  <a:lnTo>
                    <a:pt x="1230" y="1270"/>
                  </a:lnTo>
                  <a:lnTo>
                    <a:pt x="1262" y="1287"/>
                  </a:lnTo>
                  <a:lnTo>
                    <a:pt x="1291" y="1308"/>
                  </a:lnTo>
                  <a:lnTo>
                    <a:pt x="1316" y="1335"/>
                  </a:lnTo>
                  <a:lnTo>
                    <a:pt x="1336" y="1364"/>
                  </a:lnTo>
                  <a:lnTo>
                    <a:pt x="1351" y="1399"/>
                  </a:lnTo>
                  <a:lnTo>
                    <a:pt x="1358" y="1436"/>
                  </a:lnTo>
                  <a:lnTo>
                    <a:pt x="1495" y="2612"/>
                  </a:lnTo>
                  <a:lnTo>
                    <a:pt x="1495" y="2648"/>
                  </a:lnTo>
                  <a:lnTo>
                    <a:pt x="1490" y="2683"/>
                  </a:lnTo>
                  <a:lnTo>
                    <a:pt x="1478" y="2715"/>
                  </a:lnTo>
                  <a:lnTo>
                    <a:pt x="1463" y="2746"/>
                  </a:lnTo>
                  <a:lnTo>
                    <a:pt x="1441" y="2773"/>
                  </a:lnTo>
                  <a:lnTo>
                    <a:pt x="1415" y="2796"/>
                  </a:lnTo>
                  <a:lnTo>
                    <a:pt x="1385" y="2814"/>
                  </a:lnTo>
                  <a:lnTo>
                    <a:pt x="1353" y="2827"/>
                  </a:lnTo>
                  <a:lnTo>
                    <a:pt x="1317" y="2836"/>
                  </a:lnTo>
                  <a:lnTo>
                    <a:pt x="1293" y="2837"/>
                  </a:lnTo>
                  <a:lnTo>
                    <a:pt x="1260" y="2835"/>
                  </a:lnTo>
                  <a:lnTo>
                    <a:pt x="1229" y="2826"/>
                  </a:lnTo>
                  <a:lnTo>
                    <a:pt x="1199" y="2813"/>
                  </a:lnTo>
                  <a:lnTo>
                    <a:pt x="1172" y="2796"/>
                  </a:lnTo>
                  <a:lnTo>
                    <a:pt x="1148" y="2775"/>
                  </a:lnTo>
                  <a:lnTo>
                    <a:pt x="1128" y="2750"/>
                  </a:lnTo>
                  <a:lnTo>
                    <a:pt x="1111" y="2723"/>
                  </a:lnTo>
                  <a:lnTo>
                    <a:pt x="1101" y="2692"/>
                  </a:lnTo>
                  <a:lnTo>
                    <a:pt x="1093" y="2658"/>
                  </a:lnTo>
                  <a:lnTo>
                    <a:pt x="978" y="1661"/>
                  </a:lnTo>
                  <a:lnTo>
                    <a:pt x="436" y="1661"/>
                  </a:lnTo>
                  <a:lnTo>
                    <a:pt x="404" y="1664"/>
                  </a:lnTo>
                  <a:lnTo>
                    <a:pt x="362" y="1661"/>
                  </a:lnTo>
                  <a:lnTo>
                    <a:pt x="320" y="1655"/>
                  </a:lnTo>
                  <a:lnTo>
                    <a:pt x="280" y="1646"/>
                  </a:lnTo>
                  <a:lnTo>
                    <a:pt x="239" y="1633"/>
                  </a:lnTo>
                  <a:lnTo>
                    <a:pt x="200" y="1616"/>
                  </a:lnTo>
                  <a:lnTo>
                    <a:pt x="163" y="1596"/>
                  </a:lnTo>
                  <a:lnTo>
                    <a:pt x="130" y="1572"/>
                  </a:lnTo>
                  <a:lnTo>
                    <a:pt x="98" y="1544"/>
                  </a:lnTo>
                  <a:lnTo>
                    <a:pt x="70" y="1515"/>
                  </a:lnTo>
                  <a:lnTo>
                    <a:pt x="47" y="1481"/>
                  </a:lnTo>
                  <a:lnTo>
                    <a:pt x="28" y="1445"/>
                  </a:lnTo>
                  <a:lnTo>
                    <a:pt x="13" y="1407"/>
                  </a:lnTo>
                  <a:lnTo>
                    <a:pt x="4" y="1366"/>
                  </a:lnTo>
                  <a:lnTo>
                    <a:pt x="0" y="1322"/>
                  </a:lnTo>
                  <a:lnTo>
                    <a:pt x="0" y="351"/>
                  </a:lnTo>
                  <a:lnTo>
                    <a:pt x="4" y="307"/>
                  </a:lnTo>
                  <a:lnTo>
                    <a:pt x="13" y="265"/>
                  </a:lnTo>
                  <a:lnTo>
                    <a:pt x="28" y="227"/>
                  </a:lnTo>
                  <a:lnTo>
                    <a:pt x="47" y="191"/>
                  </a:lnTo>
                  <a:lnTo>
                    <a:pt x="70" y="158"/>
                  </a:lnTo>
                  <a:lnTo>
                    <a:pt x="98" y="128"/>
                  </a:lnTo>
                  <a:lnTo>
                    <a:pt x="128" y="100"/>
                  </a:lnTo>
                  <a:lnTo>
                    <a:pt x="161" y="77"/>
                  </a:lnTo>
                  <a:lnTo>
                    <a:pt x="195" y="55"/>
                  </a:lnTo>
                  <a:lnTo>
                    <a:pt x="232" y="37"/>
                  </a:lnTo>
                  <a:lnTo>
                    <a:pt x="269" y="23"/>
                  </a:lnTo>
                  <a:lnTo>
                    <a:pt x="306" y="12"/>
                  </a:lnTo>
                  <a:lnTo>
                    <a:pt x="307" y="12"/>
                  </a:lnTo>
                  <a:lnTo>
                    <a:pt x="310" y="12"/>
                  </a:lnTo>
                  <a:lnTo>
                    <a:pt x="319" y="10"/>
                  </a:lnTo>
                  <a:lnTo>
                    <a:pt x="331" y="9"/>
                  </a:lnTo>
                  <a:lnTo>
                    <a:pt x="348" y="5"/>
                  </a:lnTo>
                  <a:lnTo>
                    <a:pt x="367" y="4"/>
                  </a:lnTo>
                  <a:lnTo>
                    <a:pt x="387" y="2"/>
                  </a:lnTo>
                  <a:lnTo>
                    <a:pt x="407"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9" name="Freeform 140">
              <a:extLst>
                <a:ext uri="{FF2B5EF4-FFF2-40B4-BE49-F238E27FC236}">
                  <a16:creationId xmlns:a16="http://schemas.microsoft.com/office/drawing/2014/main" id="{A082191D-38B0-4F3B-951A-FBABFD272204}"/>
                </a:ext>
              </a:extLst>
            </p:cNvPr>
            <p:cNvSpPr>
              <a:spLocks/>
            </p:cNvSpPr>
            <p:nvPr/>
          </p:nvSpPr>
          <p:spPr bwMode="auto">
            <a:xfrm>
              <a:off x="3002" y="2404"/>
              <a:ext cx="271" cy="532"/>
            </a:xfrm>
            <a:custGeom>
              <a:avLst/>
              <a:gdLst>
                <a:gd name="T0" fmla="*/ 205 w 1355"/>
                <a:gd name="T1" fmla="*/ 4 h 2661"/>
                <a:gd name="T2" fmla="*/ 267 w 1355"/>
                <a:gd name="T3" fmla="*/ 30 h 2661"/>
                <a:gd name="T4" fmla="*/ 312 w 1355"/>
                <a:gd name="T5" fmla="*/ 77 h 2661"/>
                <a:gd name="T6" fmla="*/ 338 w 1355"/>
                <a:gd name="T7" fmla="*/ 137 h 2661"/>
                <a:gd name="T8" fmla="*/ 342 w 1355"/>
                <a:gd name="T9" fmla="*/ 1527 h 2661"/>
                <a:gd name="T10" fmla="*/ 1219 w 1355"/>
                <a:gd name="T11" fmla="*/ 1530 h 2661"/>
                <a:gd name="T12" fmla="*/ 1280 w 1355"/>
                <a:gd name="T13" fmla="*/ 1555 h 2661"/>
                <a:gd name="T14" fmla="*/ 1327 w 1355"/>
                <a:gd name="T15" fmla="*/ 1602 h 2661"/>
                <a:gd name="T16" fmla="*/ 1352 w 1355"/>
                <a:gd name="T17" fmla="*/ 1662 h 2661"/>
                <a:gd name="T18" fmla="*/ 1353 w 1355"/>
                <a:gd name="T19" fmla="*/ 1729 h 2661"/>
                <a:gd name="T20" fmla="*/ 1331 w 1355"/>
                <a:gd name="T21" fmla="*/ 1785 h 2661"/>
                <a:gd name="T22" fmla="*/ 1291 w 1355"/>
                <a:gd name="T23" fmla="*/ 1830 h 2661"/>
                <a:gd name="T24" fmla="*/ 1287 w 1355"/>
                <a:gd name="T25" fmla="*/ 1891 h 2661"/>
                <a:gd name="T26" fmla="*/ 1312 w 1355"/>
                <a:gd name="T27" fmla="*/ 1989 h 2661"/>
                <a:gd name="T28" fmla="*/ 1316 w 1355"/>
                <a:gd name="T29" fmla="*/ 2518 h 2661"/>
                <a:gd name="T30" fmla="*/ 1304 w 1355"/>
                <a:gd name="T31" fmla="*/ 2573 h 2661"/>
                <a:gd name="T32" fmla="*/ 1274 w 1355"/>
                <a:gd name="T33" fmla="*/ 2619 h 2661"/>
                <a:gd name="T34" fmla="*/ 1229 w 1355"/>
                <a:gd name="T35" fmla="*/ 2649 h 2661"/>
                <a:gd name="T36" fmla="*/ 1173 w 1355"/>
                <a:gd name="T37" fmla="*/ 2661 h 2661"/>
                <a:gd name="T38" fmla="*/ 1117 w 1355"/>
                <a:gd name="T39" fmla="*/ 2649 h 2661"/>
                <a:gd name="T40" fmla="*/ 1072 w 1355"/>
                <a:gd name="T41" fmla="*/ 2619 h 2661"/>
                <a:gd name="T42" fmla="*/ 1041 w 1355"/>
                <a:gd name="T43" fmla="*/ 2573 h 2661"/>
                <a:gd name="T44" fmla="*/ 1030 w 1355"/>
                <a:gd name="T45" fmla="*/ 2518 h 2661"/>
                <a:gd name="T46" fmla="*/ 1027 w 1355"/>
                <a:gd name="T47" fmla="*/ 2013 h 2661"/>
                <a:gd name="T48" fmla="*/ 1004 w 1355"/>
                <a:gd name="T49" fmla="*/ 1967 h 2661"/>
                <a:gd name="T50" fmla="*/ 965 w 1355"/>
                <a:gd name="T51" fmla="*/ 1935 h 2661"/>
                <a:gd name="T52" fmla="*/ 913 w 1355"/>
                <a:gd name="T53" fmla="*/ 1923 h 2661"/>
                <a:gd name="T54" fmla="*/ 408 w 1355"/>
                <a:gd name="T55" fmla="*/ 1926 h 2661"/>
                <a:gd name="T56" fmla="*/ 362 w 1355"/>
                <a:gd name="T57" fmla="*/ 1948 h 2661"/>
                <a:gd name="T58" fmla="*/ 331 w 1355"/>
                <a:gd name="T59" fmla="*/ 1989 h 2661"/>
                <a:gd name="T60" fmla="*/ 319 w 1355"/>
                <a:gd name="T61" fmla="*/ 2040 h 2661"/>
                <a:gd name="T62" fmla="*/ 316 w 1355"/>
                <a:gd name="T63" fmla="*/ 2546 h 2661"/>
                <a:gd name="T64" fmla="*/ 294 w 1355"/>
                <a:gd name="T65" fmla="*/ 2598 h 2661"/>
                <a:gd name="T66" fmla="*/ 256 w 1355"/>
                <a:gd name="T67" fmla="*/ 2636 h 2661"/>
                <a:gd name="T68" fmla="*/ 205 w 1355"/>
                <a:gd name="T69" fmla="*/ 2657 h 2661"/>
                <a:gd name="T70" fmla="*/ 146 w 1355"/>
                <a:gd name="T71" fmla="*/ 2657 h 2661"/>
                <a:gd name="T72" fmla="*/ 95 w 1355"/>
                <a:gd name="T73" fmla="*/ 2636 h 2661"/>
                <a:gd name="T74" fmla="*/ 57 w 1355"/>
                <a:gd name="T75" fmla="*/ 2598 h 2661"/>
                <a:gd name="T76" fmla="*/ 36 w 1355"/>
                <a:gd name="T77" fmla="*/ 2546 h 2661"/>
                <a:gd name="T78" fmla="*/ 32 w 1355"/>
                <a:gd name="T79" fmla="*/ 2040 h 2661"/>
                <a:gd name="T80" fmla="*/ 46 w 1355"/>
                <a:gd name="T81" fmla="*/ 1938 h 2661"/>
                <a:gd name="T82" fmla="*/ 83 w 1355"/>
                <a:gd name="T83" fmla="*/ 1843 h 2661"/>
                <a:gd name="T84" fmla="*/ 39 w 1355"/>
                <a:gd name="T85" fmla="*/ 1806 h 2661"/>
                <a:gd name="T86" fmla="*/ 11 w 1355"/>
                <a:gd name="T87" fmla="*/ 1756 h 2661"/>
                <a:gd name="T88" fmla="*/ 0 w 1355"/>
                <a:gd name="T89" fmla="*/ 1697 h 2661"/>
                <a:gd name="T90" fmla="*/ 4 w 1355"/>
                <a:gd name="T91" fmla="*/ 137 h 2661"/>
                <a:gd name="T92" fmla="*/ 29 w 1355"/>
                <a:gd name="T93" fmla="*/ 77 h 2661"/>
                <a:gd name="T94" fmla="*/ 75 w 1355"/>
                <a:gd name="T95" fmla="*/ 30 h 2661"/>
                <a:gd name="T96" fmla="*/ 136 w 1355"/>
                <a:gd name="T97" fmla="*/ 4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5" h="2661">
                  <a:moveTo>
                    <a:pt x="170" y="0"/>
                  </a:moveTo>
                  <a:lnTo>
                    <a:pt x="205" y="4"/>
                  </a:lnTo>
                  <a:lnTo>
                    <a:pt x="237" y="15"/>
                  </a:lnTo>
                  <a:lnTo>
                    <a:pt x="267" y="30"/>
                  </a:lnTo>
                  <a:lnTo>
                    <a:pt x="292" y="50"/>
                  </a:lnTo>
                  <a:lnTo>
                    <a:pt x="312" y="77"/>
                  </a:lnTo>
                  <a:lnTo>
                    <a:pt x="328" y="105"/>
                  </a:lnTo>
                  <a:lnTo>
                    <a:pt x="338" y="137"/>
                  </a:lnTo>
                  <a:lnTo>
                    <a:pt x="342" y="172"/>
                  </a:lnTo>
                  <a:lnTo>
                    <a:pt x="342" y="1527"/>
                  </a:lnTo>
                  <a:lnTo>
                    <a:pt x="1185" y="1527"/>
                  </a:lnTo>
                  <a:lnTo>
                    <a:pt x="1219" y="1530"/>
                  </a:lnTo>
                  <a:lnTo>
                    <a:pt x="1252" y="1540"/>
                  </a:lnTo>
                  <a:lnTo>
                    <a:pt x="1280" y="1555"/>
                  </a:lnTo>
                  <a:lnTo>
                    <a:pt x="1305" y="1577"/>
                  </a:lnTo>
                  <a:lnTo>
                    <a:pt x="1327" y="1602"/>
                  </a:lnTo>
                  <a:lnTo>
                    <a:pt x="1342" y="1630"/>
                  </a:lnTo>
                  <a:lnTo>
                    <a:pt x="1352" y="1662"/>
                  </a:lnTo>
                  <a:lnTo>
                    <a:pt x="1355" y="1697"/>
                  </a:lnTo>
                  <a:lnTo>
                    <a:pt x="1353" y="1729"/>
                  </a:lnTo>
                  <a:lnTo>
                    <a:pt x="1345" y="1759"/>
                  </a:lnTo>
                  <a:lnTo>
                    <a:pt x="1331" y="1785"/>
                  </a:lnTo>
                  <a:lnTo>
                    <a:pt x="1314" y="1810"/>
                  </a:lnTo>
                  <a:lnTo>
                    <a:pt x="1291" y="1830"/>
                  </a:lnTo>
                  <a:lnTo>
                    <a:pt x="1266" y="1847"/>
                  </a:lnTo>
                  <a:lnTo>
                    <a:pt x="1287" y="1891"/>
                  </a:lnTo>
                  <a:lnTo>
                    <a:pt x="1303" y="1939"/>
                  </a:lnTo>
                  <a:lnTo>
                    <a:pt x="1312" y="1989"/>
                  </a:lnTo>
                  <a:lnTo>
                    <a:pt x="1316" y="2040"/>
                  </a:lnTo>
                  <a:lnTo>
                    <a:pt x="1316" y="2518"/>
                  </a:lnTo>
                  <a:lnTo>
                    <a:pt x="1312" y="2546"/>
                  </a:lnTo>
                  <a:lnTo>
                    <a:pt x="1304" y="2573"/>
                  </a:lnTo>
                  <a:lnTo>
                    <a:pt x="1291" y="2598"/>
                  </a:lnTo>
                  <a:lnTo>
                    <a:pt x="1274" y="2619"/>
                  </a:lnTo>
                  <a:lnTo>
                    <a:pt x="1253" y="2636"/>
                  </a:lnTo>
                  <a:lnTo>
                    <a:pt x="1229" y="2649"/>
                  </a:lnTo>
                  <a:lnTo>
                    <a:pt x="1202" y="2657"/>
                  </a:lnTo>
                  <a:lnTo>
                    <a:pt x="1173" y="2661"/>
                  </a:lnTo>
                  <a:lnTo>
                    <a:pt x="1144" y="2657"/>
                  </a:lnTo>
                  <a:lnTo>
                    <a:pt x="1117" y="2649"/>
                  </a:lnTo>
                  <a:lnTo>
                    <a:pt x="1093" y="2636"/>
                  </a:lnTo>
                  <a:lnTo>
                    <a:pt x="1072" y="2619"/>
                  </a:lnTo>
                  <a:lnTo>
                    <a:pt x="1054" y="2598"/>
                  </a:lnTo>
                  <a:lnTo>
                    <a:pt x="1041" y="2573"/>
                  </a:lnTo>
                  <a:lnTo>
                    <a:pt x="1033" y="2546"/>
                  </a:lnTo>
                  <a:lnTo>
                    <a:pt x="1030" y="2518"/>
                  </a:lnTo>
                  <a:lnTo>
                    <a:pt x="1030" y="2040"/>
                  </a:lnTo>
                  <a:lnTo>
                    <a:pt x="1027" y="2013"/>
                  </a:lnTo>
                  <a:lnTo>
                    <a:pt x="1018" y="1989"/>
                  </a:lnTo>
                  <a:lnTo>
                    <a:pt x="1004" y="1967"/>
                  </a:lnTo>
                  <a:lnTo>
                    <a:pt x="986" y="1948"/>
                  </a:lnTo>
                  <a:lnTo>
                    <a:pt x="965" y="1935"/>
                  </a:lnTo>
                  <a:lnTo>
                    <a:pt x="940" y="1926"/>
                  </a:lnTo>
                  <a:lnTo>
                    <a:pt x="913" y="1923"/>
                  </a:lnTo>
                  <a:lnTo>
                    <a:pt x="436" y="1923"/>
                  </a:lnTo>
                  <a:lnTo>
                    <a:pt x="408" y="1926"/>
                  </a:lnTo>
                  <a:lnTo>
                    <a:pt x="385" y="1935"/>
                  </a:lnTo>
                  <a:lnTo>
                    <a:pt x="362" y="1948"/>
                  </a:lnTo>
                  <a:lnTo>
                    <a:pt x="344" y="1967"/>
                  </a:lnTo>
                  <a:lnTo>
                    <a:pt x="331" y="1989"/>
                  </a:lnTo>
                  <a:lnTo>
                    <a:pt x="322" y="2013"/>
                  </a:lnTo>
                  <a:lnTo>
                    <a:pt x="319" y="2040"/>
                  </a:lnTo>
                  <a:lnTo>
                    <a:pt x="319" y="2518"/>
                  </a:lnTo>
                  <a:lnTo>
                    <a:pt x="316" y="2546"/>
                  </a:lnTo>
                  <a:lnTo>
                    <a:pt x="307" y="2573"/>
                  </a:lnTo>
                  <a:lnTo>
                    <a:pt x="294" y="2598"/>
                  </a:lnTo>
                  <a:lnTo>
                    <a:pt x="276" y="2619"/>
                  </a:lnTo>
                  <a:lnTo>
                    <a:pt x="256" y="2636"/>
                  </a:lnTo>
                  <a:lnTo>
                    <a:pt x="231" y="2649"/>
                  </a:lnTo>
                  <a:lnTo>
                    <a:pt x="205" y="2657"/>
                  </a:lnTo>
                  <a:lnTo>
                    <a:pt x="175" y="2661"/>
                  </a:lnTo>
                  <a:lnTo>
                    <a:pt x="146" y="2657"/>
                  </a:lnTo>
                  <a:lnTo>
                    <a:pt x="120" y="2649"/>
                  </a:lnTo>
                  <a:lnTo>
                    <a:pt x="95" y="2636"/>
                  </a:lnTo>
                  <a:lnTo>
                    <a:pt x="75" y="2619"/>
                  </a:lnTo>
                  <a:lnTo>
                    <a:pt x="57" y="2598"/>
                  </a:lnTo>
                  <a:lnTo>
                    <a:pt x="44" y="2573"/>
                  </a:lnTo>
                  <a:lnTo>
                    <a:pt x="36" y="2546"/>
                  </a:lnTo>
                  <a:lnTo>
                    <a:pt x="32" y="2518"/>
                  </a:lnTo>
                  <a:lnTo>
                    <a:pt x="32" y="2040"/>
                  </a:lnTo>
                  <a:lnTo>
                    <a:pt x="36" y="1988"/>
                  </a:lnTo>
                  <a:lnTo>
                    <a:pt x="46" y="1938"/>
                  </a:lnTo>
                  <a:lnTo>
                    <a:pt x="62" y="1889"/>
                  </a:lnTo>
                  <a:lnTo>
                    <a:pt x="83" y="1843"/>
                  </a:lnTo>
                  <a:lnTo>
                    <a:pt x="61" y="1827"/>
                  </a:lnTo>
                  <a:lnTo>
                    <a:pt x="39" y="1806"/>
                  </a:lnTo>
                  <a:lnTo>
                    <a:pt x="23" y="1783"/>
                  </a:lnTo>
                  <a:lnTo>
                    <a:pt x="11" y="1756"/>
                  </a:lnTo>
                  <a:lnTo>
                    <a:pt x="2" y="1728"/>
                  </a:lnTo>
                  <a:lnTo>
                    <a:pt x="0" y="1697"/>
                  </a:lnTo>
                  <a:lnTo>
                    <a:pt x="0" y="172"/>
                  </a:lnTo>
                  <a:lnTo>
                    <a:pt x="4" y="137"/>
                  </a:lnTo>
                  <a:lnTo>
                    <a:pt x="13" y="105"/>
                  </a:lnTo>
                  <a:lnTo>
                    <a:pt x="29" y="77"/>
                  </a:lnTo>
                  <a:lnTo>
                    <a:pt x="50" y="50"/>
                  </a:lnTo>
                  <a:lnTo>
                    <a:pt x="75" y="30"/>
                  </a:lnTo>
                  <a:lnTo>
                    <a:pt x="105" y="15"/>
                  </a:lnTo>
                  <a:lnTo>
                    <a:pt x="136" y="4"/>
                  </a:lnTo>
                  <a:lnTo>
                    <a:pt x="1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0" name="Freeform 141">
              <a:extLst>
                <a:ext uri="{FF2B5EF4-FFF2-40B4-BE49-F238E27FC236}">
                  <a16:creationId xmlns:a16="http://schemas.microsoft.com/office/drawing/2014/main" id="{6F27D0B9-0D0F-4068-9072-7C6B403BBBDA}"/>
                </a:ext>
              </a:extLst>
            </p:cNvPr>
            <p:cNvSpPr>
              <a:spLocks/>
            </p:cNvSpPr>
            <p:nvPr/>
          </p:nvSpPr>
          <p:spPr bwMode="auto">
            <a:xfrm>
              <a:off x="3341" y="2561"/>
              <a:ext cx="445" cy="357"/>
            </a:xfrm>
            <a:custGeom>
              <a:avLst/>
              <a:gdLst>
                <a:gd name="T0" fmla="*/ 163 w 2225"/>
                <a:gd name="T1" fmla="*/ 0 h 1781"/>
                <a:gd name="T2" fmla="*/ 2062 w 2225"/>
                <a:gd name="T3" fmla="*/ 0 h 1781"/>
                <a:gd name="T4" fmla="*/ 2094 w 2225"/>
                <a:gd name="T5" fmla="*/ 3 h 1781"/>
                <a:gd name="T6" fmla="*/ 2125 w 2225"/>
                <a:gd name="T7" fmla="*/ 13 h 1781"/>
                <a:gd name="T8" fmla="*/ 2153 w 2225"/>
                <a:gd name="T9" fmla="*/ 28 h 1781"/>
                <a:gd name="T10" fmla="*/ 2177 w 2225"/>
                <a:gd name="T11" fmla="*/ 47 h 1781"/>
                <a:gd name="T12" fmla="*/ 2197 w 2225"/>
                <a:gd name="T13" fmla="*/ 72 h 1781"/>
                <a:gd name="T14" fmla="*/ 2212 w 2225"/>
                <a:gd name="T15" fmla="*/ 100 h 1781"/>
                <a:gd name="T16" fmla="*/ 2221 w 2225"/>
                <a:gd name="T17" fmla="*/ 131 h 1781"/>
                <a:gd name="T18" fmla="*/ 2225 w 2225"/>
                <a:gd name="T19" fmla="*/ 163 h 1781"/>
                <a:gd name="T20" fmla="*/ 2221 w 2225"/>
                <a:gd name="T21" fmla="*/ 196 h 1781"/>
                <a:gd name="T22" fmla="*/ 2212 w 2225"/>
                <a:gd name="T23" fmla="*/ 227 h 1781"/>
                <a:gd name="T24" fmla="*/ 2197 w 2225"/>
                <a:gd name="T25" fmla="*/ 255 h 1781"/>
                <a:gd name="T26" fmla="*/ 2177 w 2225"/>
                <a:gd name="T27" fmla="*/ 280 h 1781"/>
                <a:gd name="T28" fmla="*/ 2153 w 2225"/>
                <a:gd name="T29" fmla="*/ 299 h 1781"/>
                <a:gd name="T30" fmla="*/ 2125 w 2225"/>
                <a:gd name="T31" fmla="*/ 314 h 1781"/>
                <a:gd name="T32" fmla="*/ 2094 w 2225"/>
                <a:gd name="T33" fmla="*/ 324 h 1781"/>
                <a:gd name="T34" fmla="*/ 2062 w 2225"/>
                <a:gd name="T35" fmla="*/ 327 h 1781"/>
                <a:gd name="T36" fmla="*/ 1836 w 2225"/>
                <a:gd name="T37" fmla="*/ 327 h 1781"/>
                <a:gd name="T38" fmla="*/ 1836 w 2225"/>
                <a:gd name="T39" fmla="*/ 1781 h 1781"/>
                <a:gd name="T40" fmla="*/ 388 w 2225"/>
                <a:gd name="T41" fmla="*/ 1781 h 1781"/>
                <a:gd name="T42" fmla="*/ 388 w 2225"/>
                <a:gd name="T43" fmla="*/ 327 h 1781"/>
                <a:gd name="T44" fmla="*/ 163 w 2225"/>
                <a:gd name="T45" fmla="*/ 327 h 1781"/>
                <a:gd name="T46" fmla="*/ 131 w 2225"/>
                <a:gd name="T47" fmla="*/ 324 h 1781"/>
                <a:gd name="T48" fmla="*/ 100 w 2225"/>
                <a:gd name="T49" fmla="*/ 314 h 1781"/>
                <a:gd name="T50" fmla="*/ 73 w 2225"/>
                <a:gd name="T51" fmla="*/ 299 h 1781"/>
                <a:gd name="T52" fmla="*/ 48 w 2225"/>
                <a:gd name="T53" fmla="*/ 280 h 1781"/>
                <a:gd name="T54" fmla="*/ 27 w 2225"/>
                <a:gd name="T55" fmla="*/ 255 h 1781"/>
                <a:gd name="T56" fmla="*/ 13 w 2225"/>
                <a:gd name="T57" fmla="*/ 227 h 1781"/>
                <a:gd name="T58" fmla="*/ 4 w 2225"/>
                <a:gd name="T59" fmla="*/ 196 h 1781"/>
                <a:gd name="T60" fmla="*/ 0 w 2225"/>
                <a:gd name="T61" fmla="*/ 163 h 1781"/>
                <a:gd name="T62" fmla="*/ 4 w 2225"/>
                <a:gd name="T63" fmla="*/ 131 h 1781"/>
                <a:gd name="T64" fmla="*/ 13 w 2225"/>
                <a:gd name="T65" fmla="*/ 100 h 1781"/>
                <a:gd name="T66" fmla="*/ 27 w 2225"/>
                <a:gd name="T67" fmla="*/ 72 h 1781"/>
                <a:gd name="T68" fmla="*/ 48 w 2225"/>
                <a:gd name="T69" fmla="*/ 47 h 1781"/>
                <a:gd name="T70" fmla="*/ 73 w 2225"/>
                <a:gd name="T71" fmla="*/ 28 h 1781"/>
                <a:gd name="T72" fmla="*/ 100 w 2225"/>
                <a:gd name="T73" fmla="*/ 13 h 1781"/>
                <a:gd name="T74" fmla="*/ 131 w 2225"/>
                <a:gd name="T75" fmla="*/ 3 h 1781"/>
                <a:gd name="T76" fmla="*/ 163 w 2225"/>
                <a:gd name="T77" fmla="*/ 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5" h="1781">
                  <a:moveTo>
                    <a:pt x="163" y="0"/>
                  </a:moveTo>
                  <a:lnTo>
                    <a:pt x="2062" y="0"/>
                  </a:lnTo>
                  <a:lnTo>
                    <a:pt x="2094" y="3"/>
                  </a:lnTo>
                  <a:lnTo>
                    <a:pt x="2125" y="13"/>
                  </a:lnTo>
                  <a:lnTo>
                    <a:pt x="2153" y="28"/>
                  </a:lnTo>
                  <a:lnTo>
                    <a:pt x="2177" y="47"/>
                  </a:lnTo>
                  <a:lnTo>
                    <a:pt x="2197" y="72"/>
                  </a:lnTo>
                  <a:lnTo>
                    <a:pt x="2212" y="100"/>
                  </a:lnTo>
                  <a:lnTo>
                    <a:pt x="2221" y="131"/>
                  </a:lnTo>
                  <a:lnTo>
                    <a:pt x="2225" y="163"/>
                  </a:lnTo>
                  <a:lnTo>
                    <a:pt x="2221" y="196"/>
                  </a:lnTo>
                  <a:lnTo>
                    <a:pt x="2212" y="227"/>
                  </a:lnTo>
                  <a:lnTo>
                    <a:pt x="2197" y="255"/>
                  </a:lnTo>
                  <a:lnTo>
                    <a:pt x="2177" y="280"/>
                  </a:lnTo>
                  <a:lnTo>
                    <a:pt x="2153" y="299"/>
                  </a:lnTo>
                  <a:lnTo>
                    <a:pt x="2125" y="314"/>
                  </a:lnTo>
                  <a:lnTo>
                    <a:pt x="2094" y="324"/>
                  </a:lnTo>
                  <a:lnTo>
                    <a:pt x="2062" y="327"/>
                  </a:lnTo>
                  <a:lnTo>
                    <a:pt x="1836" y="327"/>
                  </a:lnTo>
                  <a:lnTo>
                    <a:pt x="1836" y="1781"/>
                  </a:lnTo>
                  <a:lnTo>
                    <a:pt x="388" y="1781"/>
                  </a:lnTo>
                  <a:lnTo>
                    <a:pt x="388" y="327"/>
                  </a:lnTo>
                  <a:lnTo>
                    <a:pt x="163" y="327"/>
                  </a:lnTo>
                  <a:lnTo>
                    <a:pt x="131" y="324"/>
                  </a:lnTo>
                  <a:lnTo>
                    <a:pt x="100" y="314"/>
                  </a:lnTo>
                  <a:lnTo>
                    <a:pt x="73" y="299"/>
                  </a:lnTo>
                  <a:lnTo>
                    <a:pt x="48" y="280"/>
                  </a:lnTo>
                  <a:lnTo>
                    <a:pt x="27" y="255"/>
                  </a:lnTo>
                  <a:lnTo>
                    <a:pt x="13" y="227"/>
                  </a:lnTo>
                  <a:lnTo>
                    <a:pt x="4" y="196"/>
                  </a:lnTo>
                  <a:lnTo>
                    <a:pt x="0" y="163"/>
                  </a:lnTo>
                  <a:lnTo>
                    <a:pt x="4" y="131"/>
                  </a:lnTo>
                  <a:lnTo>
                    <a:pt x="13" y="100"/>
                  </a:lnTo>
                  <a:lnTo>
                    <a:pt x="27" y="72"/>
                  </a:lnTo>
                  <a:lnTo>
                    <a:pt x="48" y="47"/>
                  </a:lnTo>
                  <a:lnTo>
                    <a:pt x="73" y="28"/>
                  </a:lnTo>
                  <a:lnTo>
                    <a:pt x="100" y="13"/>
                  </a:lnTo>
                  <a:lnTo>
                    <a:pt x="131" y="3"/>
                  </a:lnTo>
                  <a:lnTo>
                    <a:pt x="16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1" name="Freeform 142">
              <a:extLst>
                <a:ext uri="{FF2B5EF4-FFF2-40B4-BE49-F238E27FC236}">
                  <a16:creationId xmlns:a16="http://schemas.microsoft.com/office/drawing/2014/main" id="{F89E3EC9-749C-4BC3-9491-7B725B5A2E06}"/>
                </a:ext>
              </a:extLst>
            </p:cNvPr>
            <p:cNvSpPr>
              <a:spLocks noEditPoints="1"/>
            </p:cNvSpPr>
            <p:nvPr/>
          </p:nvSpPr>
          <p:spPr bwMode="auto">
            <a:xfrm>
              <a:off x="3456" y="2309"/>
              <a:ext cx="306" cy="242"/>
            </a:xfrm>
            <a:custGeom>
              <a:avLst/>
              <a:gdLst>
                <a:gd name="T0" fmla="*/ 824 w 1530"/>
                <a:gd name="T1" fmla="*/ 449 h 1209"/>
                <a:gd name="T2" fmla="*/ 900 w 1530"/>
                <a:gd name="T3" fmla="*/ 456 h 1209"/>
                <a:gd name="T4" fmla="*/ 888 w 1530"/>
                <a:gd name="T5" fmla="*/ 411 h 1209"/>
                <a:gd name="T6" fmla="*/ 856 w 1530"/>
                <a:gd name="T7" fmla="*/ 375 h 1209"/>
                <a:gd name="T8" fmla="*/ 1126 w 1530"/>
                <a:gd name="T9" fmla="*/ 297 h 1209"/>
                <a:gd name="T10" fmla="*/ 1079 w 1530"/>
                <a:gd name="T11" fmla="*/ 315 h 1209"/>
                <a:gd name="T12" fmla="*/ 1042 w 1530"/>
                <a:gd name="T13" fmla="*/ 350 h 1209"/>
                <a:gd name="T14" fmla="*/ 1020 w 1530"/>
                <a:gd name="T15" fmla="*/ 398 h 1209"/>
                <a:gd name="T16" fmla="*/ 1020 w 1530"/>
                <a:gd name="T17" fmla="*/ 449 h 1209"/>
                <a:gd name="T18" fmla="*/ 1038 w 1530"/>
                <a:gd name="T19" fmla="*/ 497 h 1209"/>
                <a:gd name="T20" fmla="*/ 1073 w 1530"/>
                <a:gd name="T21" fmla="*/ 534 h 1209"/>
                <a:gd name="T22" fmla="*/ 1124 w 1530"/>
                <a:gd name="T23" fmla="*/ 555 h 1209"/>
                <a:gd name="T24" fmla="*/ 1179 w 1530"/>
                <a:gd name="T25" fmla="*/ 554 h 1209"/>
                <a:gd name="T26" fmla="*/ 1228 w 1530"/>
                <a:gd name="T27" fmla="*/ 531 h 1209"/>
                <a:gd name="T28" fmla="*/ 1280 w 1530"/>
                <a:gd name="T29" fmla="*/ 411 h 1209"/>
                <a:gd name="T30" fmla="*/ 1263 w 1530"/>
                <a:gd name="T31" fmla="*/ 360 h 1209"/>
                <a:gd name="T32" fmla="*/ 1226 w 1530"/>
                <a:gd name="T33" fmla="*/ 319 h 1209"/>
                <a:gd name="T34" fmla="*/ 1177 w 1530"/>
                <a:gd name="T35" fmla="*/ 298 h 1209"/>
                <a:gd name="T36" fmla="*/ 946 w 1530"/>
                <a:gd name="T37" fmla="*/ 170 h 1209"/>
                <a:gd name="T38" fmla="*/ 938 w 1530"/>
                <a:gd name="T39" fmla="*/ 247 h 1209"/>
                <a:gd name="T40" fmla="*/ 985 w 1530"/>
                <a:gd name="T41" fmla="*/ 235 h 1209"/>
                <a:gd name="T42" fmla="*/ 1019 w 1530"/>
                <a:gd name="T43" fmla="*/ 203 h 1209"/>
                <a:gd name="T44" fmla="*/ 1461 w 1530"/>
                <a:gd name="T45" fmla="*/ 0 h 1209"/>
                <a:gd name="T46" fmla="*/ 1498 w 1530"/>
                <a:gd name="T47" fmla="*/ 12 h 1209"/>
                <a:gd name="T48" fmla="*/ 1522 w 1530"/>
                <a:gd name="T49" fmla="*/ 38 h 1209"/>
                <a:gd name="T50" fmla="*/ 1530 w 1530"/>
                <a:gd name="T51" fmla="*/ 74 h 1209"/>
                <a:gd name="T52" fmla="*/ 1195 w 1530"/>
                <a:gd name="T53" fmla="*/ 1159 h 1209"/>
                <a:gd name="T54" fmla="*/ 1176 w 1530"/>
                <a:gd name="T55" fmla="*/ 1189 h 1209"/>
                <a:gd name="T56" fmla="*/ 1145 w 1530"/>
                <a:gd name="T57" fmla="*/ 1207 h 1209"/>
                <a:gd name="T58" fmla="*/ 71 w 1530"/>
                <a:gd name="T59" fmla="*/ 1209 h 1209"/>
                <a:gd name="T60" fmla="*/ 28 w 1530"/>
                <a:gd name="T61" fmla="*/ 1195 h 1209"/>
                <a:gd name="T62" fmla="*/ 3 w 1530"/>
                <a:gd name="T63" fmla="*/ 1160 h 1209"/>
                <a:gd name="T64" fmla="*/ 3 w 1530"/>
                <a:gd name="T65" fmla="*/ 1115 h 1209"/>
                <a:gd name="T66" fmla="*/ 28 w 1530"/>
                <a:gd name="T67" fmla="*/ 1081 h 1209"/>
                <a:gd name="T68" fmla="*/ 71 w 1530"/>
                <a:gd name="T69" fmla="*/ 1067 h 1209"/>
                <a:gd name="T70" fmla="*/ 1205 w 1530"/>
                <a:gd name="T71" fmla="*/ 650 h 1209"/>
                <a:gd name="T72" fmla="*/ 930 w 1530"/>
                <a:gd name="T73" fmla="*/ 130 h 1209"/>
                <a:gd name="T74" fmla="*/ 1392 w 1530"/>
                <a:gd name="T75" fmla="*/ 50 h 1209"/>
                <a:gd name="T76" fmla="*/ 1411 w 1530"/>
                <a:gd name="T77" fmla="*/ 19 h 1209"/>
                <a:gd name="T78" fmla="*/ 1443 w 1530"/>
                <a:gd name="T79" fmla="*/ 2 h 1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0" h="1209">
                  <a:moveTo>
                    <a:pt x="856" y="375"/>
                  </a:moveTo>
                  <a:lnTo>
                    <a:pt x="824" y="449"/>
                  </a:lnTo>
                  <a:lnTo>
                    <a:pt x="896" y="481"/>
                  </a:lnTo>
                  <a:lnTo>
                    <a:pt x="900" y="456"/>
                  </a:lnTo>
                  <a:lnTo>
                    <a:pt x="896" y="434"/>
                  </a:lnTo>
                  <a:lnTo>
                    <a:pt x="888" y="411"/>
                  </a:lnTo>
                  <a:lnTo>
                    <a:pt x="875" y="392"/>
                  </a:lnTo>
                  <a:lnTo>
                    <a:pt x="856" y="375"/>
                  </a:lnTo>
                  <a:close/>
                  <a:moveTo>
                    <a:pt x="1151" y="294"/>
                  </a:moveTo>
                  <a:lnTo>
                    <a:pt x="1126" y="297"/>
                  </a:lnTo>
                  <a:lnTo>
                    <a:pt x="1101" y="304"/>
                  </a:lnTo>
                  <a:lnTo>
                    <a:pt x="1079" y="315"/>
                  </a:lnTo>
                  <a:lnTo>
                    <a:pt x="1060" y="330"/>
                  </a:lnTo>
                  <a:lnTo>
                    <a:pt x="1042" y="350"/>
                  </a:lnTo>
                  <a:lnTo>
                    <a:pt x="1029" y="373"/>
                  </a:lnTo>
                  <a:lnTo>
                    <a:pt x="1020" y="398"/>
                  </a:lnTo>
                  <a:lnTo>
                    <a:pt x="1018" y="424"/>
                  </a:lnTo>
                  <a:lnTo>
                    <a:pt x="1020" y="449"/>
                  </a:lnTo>
                  <a:lnTo>
                    <a:pt x="1026" y="474"/>
                  </a:lnTo>
                  <a:lnTo>
                    <a:pt x="1038" y="497"/>
                  </a:lnTo>
                  <a:lnTo>
                    <a:pt x="1054" y="516"/>
                  </a:lnTo>
                  <a:lnTo>
                    <a:pt x="1073" y="534"/>
                  </a:lnTo>
                  <a:lnTo>
                    <a:pt x="1097" y="547"/>
                  </a:lnTo>
                  <a:lnTo>
                    <a:pt x="1124" y="555"/>
                  </a:lnTo>
                  <a:lnTo>
                    <a:pt x="1151" y="558"/>
                  </a:lnTo>
                  <a:lnTo>
                    <a:pt x="1179" y="554"/>
                  </a:lnTo>
                  <a:lnTo>
                    <a:pt x="1204" y="546"/>
                  </a:lnTo>
                  <a:lnTo>
                    <a:pt x="1228" y="531"/>
                  </a:lnTo>
                  <a:lnTo>
                    <a:pt x="1248" y="512"/>
                  </a:lnTo>
                  <a:lnTo>
                    <a:pt x="1280" y="411"/>
                  </a:lnTo>
                  <a:lnTo>
                    <a:pt x="1274" y="385"/>
                  </a:lnTo>
                  <a:lnTo>
                    <a:pt x="1263" y="360"/>
                  </a:lnTo>
                  <a:lnTo>
                    <a:pt x="1247" y="338"/>
                  </a:lnTo>
                  <a:lnTo>
                    <a:pt x="1226" y="319"/>
                  </a:lnTo>
                  <a:lnTo>
                    <a:pt x="1203" y="305"/>
                  </a:lnTo>
                  <a:lnTo>
                    <a:pt x="1177" y="298"/>
                  </a:lnTo>
                  <a:lnTo>
                    <a:pt x="1151" y="294"/>
                  </a:lnTo>
                  <a:close/>
                  <a:moveTo>
                    <a:pt x="946" y="170"/>
                  </a:moveTo>
                  <a:lnTo>
                    <a:pt x="914" y="243"/>
                  </a:lnTo>
                  <a:lnTo>
                    <a:pt x="938" y="247"/>
                  </a:lnTo>
                  <a:lnTo>
                    <a:pt x="962" y="243"/>
                  </a:lnTo>
                  <a:lnTo>
                    <a:pt x="985" y="235"/>
                  </a:lnTo>
                  <a:lnTo>
                    <a:pt x="1004" y="222"/>
                  </a:lnTo>
                  <a:lnTo>
                    <a:pt x="1019" y="203"/>
                  </a:lnTo>
                  <a:lnTo>
                    <a:pt x="946" y="170"/>
                  </a:lnTo>
                  <a:close/>
                  <a:moveTo>
                    <a:pt x="1461" y="0"/>
                  </a:moveTo>
                  <a:lnTo>
                    <a:pt x="1480" y="4"/>
                  </a:lnTo>
                  <a:lnTo>
                    <a:pt x="1498" y="12"/>
                  </a:lnTo>
                  <a:lnTo>
                    <a:pt x="1512" y="24"/>
                  </a:lnTo>
                  <a:lnTo>
                    <a:pt x="1522" y="38"/>
                  </a:lnTo>
                  <a:lnTo>
                    <a:pt x="1529" y="55"/>
                  </a:lnTo>
                  <a:lnTo>
                    <a:pt x="1530" y="74"/>
                  </a:lnTo>
                  <a:lnTo>
                    <a:pt x="1528" y="93"/>
                  </a:lnTo>
                  <a:lnTo>
                    <a:pt x="1195" y="1159"/>
                  </a:lnTo>
                  <a:lnTo>
                    <a:pt x="1188" y="1176"/>
                  </a:lnTo>
                  <a:lnTo>
                    <a:pt x="1176" y="1189"/>
                  </a:lnTo>
                  <a:lnTo>
                    <a:pt x="1162" y="1200"/>
                  </a:lnTo>
                  <a:lnTo>
                    <a:pt x="1145" y="1207"/>
                  </a:lnTo>
                  <a:lnTo>
                    <a:pt x="1127" y="1209"/>
                  </a:lnTo>
                  <a:lnTo>
                    <a:pt x="71" y="1209"/>
                  </a:lnTo>
                  <a:lnTo>
                    <a:pt x="49" y="1206"/>
                  </a:lnTo>
                  <a:lnTo>
                    <a:pt x="28" y="1195"/>
                  </a:lnTo>
                  <a:lnTo>
                    <a:pt x="13" y="1181"/>
                  </a:lnTo>
                  <a:lnTo>
                    <a:pt x="3" y="1160"/>
                  </a:lnTo>
                  <a:lnTo>
                    <a:pt x="0" y="1138"/>
                  </a:lnTo>
                  <a:lnTo>
                    <a:pt x="3" y="1115"/>
                  </a:lnTo>
                  <a:lnTo>
                    <a:pt x="13" y="1096"/>
                  </a:lnTo>
                  <a:lnTo>
                    <a:pt x="28" y="1081"/>
                  </a:lnTo>
                  <a:lnTo>
                    <a:pt x="49" y="1071"/>
                  </a:lnTo>
                  <a:lnTo>
                    <a:pt x="71" y="1067"/>
                  </a:lnTo>
                  <a:lnTo>
                    <a:pt x="1075" y="1067"/>
                  </a:lnTo>
                  <a:lnTo>
                    <a:pt x="1205" y="650"/>
                  </a:lnTo>
                  <a:lnTo>
                    <a:pt x="783" y="465"/>
                  </a:lnTo>
                  <a:lnTo>
                    <a:pt x="930" y="130"/>
                  </a:lnTo>
                  <a:lnTo>
                    <a:pt x="1314" y="298"/>
                  </a:lnTo>
                  <a:lnTo>
                    <a:pt x="1392" y="50"/>
                  </a:lnTo>
                  <a:lnTo>
                    <a:pt x="1399" y="33"/>
                  </a:lnTo>
                  <a:lnTo>
                    <a:pt x="1411" y="19"/>
                  </a:lnTo>
                  <a:lnTo>
                    <a:pt x="1426" y="8"/>
                  </a:lnTo>
                  <a:lnTo>
                    <a:pt x="1443" y="2"/>
                  </a:lnTo>
                  <a:lnTo>
                    <a:pt x="1461"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2" name="Freeform 143">
              <a:extLst>
                <a:ext uri="{FF2B5EF4-FFF2-40B4-BE49-F238E27FC236}">
                  <a16:creationId xmlns:a16="http://schemas.microsoft.com/office/drawing/2014/main" id="{B2672021-6358-436E-97F3-A8B1046E32C9}"/>
                </a:ext>
              </a:extLst>
            </p:cNvPr>
            <p:cNvSpPr>
              <a:spLocks noEditPoints="1"/>
            </p:cNvSpPr>
            <p:nvPr/>
          </p:nvSpPr>
          <p:spPr bwMode="auto">
            <a:xfrm>
              <a:off x="3670" y="2375"/>
              <a:ext cx="32" cy="38"/>
            </a:xfrm>
            <a:custGeom>
              <a:avLst/>
              <a:gdLst>
                <a:gd name="T0" fmla="*/ 71 w 159"/>
                <a:gd name="T1" fmla="*/ 143 h 192"/>
                <a:gd name="T2" fmla="*/ 79 w 159"/>
                <a:gd name="T3" fmla="*/ 143 h 192"/>
                <a:gd name="T4" fmla="*/ 85 w 159"/>
                <a:gd name="T5" fmla="*/ 141 h 192"/>
                <a:gd name="T6" fmla="*/ 87 w 159"/>
                <a:gd name="T7" fmla="*/ 138 h 192"/>
                <a:gd name="T8" fmla="*/ 90 w 159"/>
                <a:gd name="T9" fmla="*/ 136 h 192"/>
                <a:gd name="T10" fmla="*/ 90 w 159"/>
                <a:gd name="T11" fmla="*/ 129 h 192"/>
                <a:gd name="T12" fmla="*/ 87 w 159"/>
                <a:gd name="T13" fmla="*/ 123 h 192"/>
                <a:gd name="T14" fmla="*/ 82 w 159"/>
                <a:gd name="T15" fmla="*/ 116 h 192"/>
                <a:gd name="T16" fmla="*/ 82 w 159"/>
                <a:gd name="T17" fmla="*/ 44 h 192"/>
                <a:gd name="T18" fmla="*/ 77 w 159"/>
                <a:gd name="T19" fmla="*/ 46 h 192"/>
                <a:gd name="T20" fmla="*/ 73 w 159"/>
                <a:gd name="T21" fmla="*/ 51 h 192"/>
                <a:gd name="T22" fmla="*/ 72 w 159"/>
                <a:gd name="T23" fmla="*/ 57 h 192"/>
                <a:gd name="T24" fmla="*/ 74 w 159"/>
                <a:gd name="T25" fmla="*/ 63 h 192"/>
                <a:gd name="T26" fmla="*/ 79 w 159"/>
                <a:gd name="T27" fmla="*/ 70 h 192"/>
                <a:gd name="T28" fmla="*/ 86 w 159"/>
                <a:gd name="T29" fmla="*/ 44 h 192"/>
                <a:gd name="T30" fmla="*/ 129 w 159"/>
                <a:gd name="T31" fmla="*/ 10 h 192"/>
                <a:gd name="T32" fmla="*/ 140 w 159"/>
                <a:gd name="T33" fmla="*/ 38 h 192"/>
                <a:gd name="T34" fmla="*/ 159 w 159"/>
                <a:gd name="T35" fmla="*/ 55 h 192"/>
                <a:gd name="T36" fmla="*/ 136 w 159"/>
                <a:gd name="T37" fmla="*/ 73 h 192"/>
                <a:gd name="T38" fmla="*/ 110 w 159"/>
                <a:gd name="T39" fmla="*/ 52 h 192"/>
                <a:gd name="T40" fmla="*/ 100 w 159"/>
                <a:gd name="T41" fmla="*/ 91 h 192"/>
                <a:gd name="T42" fmla="*/ 117 w 159"/>
                <a:gd name="T43" fmla="*/ 112 h 192"/>
                <a:gd name="T44" fmla="*/ 123 w 159"/>
                <a:gd name="T45" fmla="*/ 133 h 192"/>
                <a:gd name="T46" fmla="*/ 115 w 159"/>
                <a:gd name="T47" fmla="*/ 157 h 192"/>
                <a:gd name="T48" fmla="*/ 96 w 159"/>
                <a:gd name="T49" fmla="*/ 169 h 192"/>
                <a:gd name="T50" fmla="*/ 59 w 159"/>
                <a:gd name="T51" fmla="*/ 168 h 192"/>
                <a:gd name="T52" fmla="*/ 29 w 159"/>
                <a:gd name="T53" fmla="*/ 182 h 192"/>
                <a:gd name="T54" fmla="*/ 17 w 159"/>
                <a:gd name="T55" fmla="*/ 148 h 192"/>
                <a:gd name="T56" fmla="*/ 0 w 159"/>
                <a:gd name="T57" fmla="*/ 132 h 192"/>
                <a:gd name="T58" fmla="*/ 16 w 159"/>
                <a:gd name="T59" fmla="*/ 107 h 192"/>
                <a:gd name="T60" fmla="*/ 32 w 159"/>
                <a:gd name="T61" fmla="*/ 124 h 192"/>
                <a:gd name="T62" fmla="*/ 50 w 159"/>
                <a:gd name="T63" fmla="*/ 136 h 192"/>
                <a:gd name="T64" fmla="*/ 60 w 159"/>
                <a:gd name="T65" fmla="*/ 94 h 192"/>
                <a:gd name="T66" fmla="*/ 41 w 159"/>
                <a:gd name="T67" fmla="*/ 67 h 192"/>
                <a:gd name="T68" fmla="*/ 43 w 159"/>
                <a:gd name="T69" fmla="*/ 38 h 192"/>
                <a:gd name="T70" fmla="*/ 56 w 159"/>
                <a:gd name="T71" fmla="*/ 21 h 192"/>
                <a:gd name="T72" fmla="*/ 82 w 159"/>
                <a:gd name="T73" fmla="*/ 15 h 192"/>
                <a:gd name="T74" fmla="*/ 110 w 159"/>
                <a:gd name="T7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92">
                  <a:moveTo>
                    <a:pt x="82" y="116"/>
                  </a:moveTo>
                  <a:lnTo>
                    <a:pt x="71" y="143"/>
                  </a:lnTo>
                  <a:lnTo>
                    <a:pt x="75" y="143"/>
                  </a:lnTo>
                  <a:lnTo>
                    <a:pt x="79" y="143"/>
                  </a:lnTo>
                  <a:lnTo>
                    <a:pt x="82" y="142"/>
                  </a:lnTo>
                  <a:lnTo>
                    <a:pt x="85" y="141"/>
                  </a:lnTo>
                  <a:lnTo>
                    <a:pt x="86" y="139"/>
                  </a:lnTo>
                  <a:lnTo>
                    <a:pt x="87" y="138"/>
                  </a:lnTo>
                  <a:lnTo>
                    <a:pt x="88" y="137"/>
                  </a:lnTo>
                  <a:lnTo>
                    <a:pt x="90" y="136"/>
                  </a:lnTo>
                  <a:lnTo>
                    <a:pt x="90" y="132"/>
                  </a:lnTo>
                  <a:lnTo>
                    <a:pt x="90" y="129"/>
                  </a:lnTo>
                  <a:lnTo>
                    <a:pt x="90" y="126"/>
                  </a:lnTo>
                  <a:lnTo>
                    <a:pt x="87" y="123"/>
                  </a:lnTo>
                  <a:lnTo>
                    <a:pt x="85" y="119"/>
                  </a:lnTo>
                  <a:lnTo>
                    <a:pt x="82" y="116"/>
                  </a:lnTo>
                  <a:close/>
                  <a:moveTo>
                    <a:pt x="86" y="44"/>
                  </a:moveTo>
                  <a:lnTo>
                    <a:pt x="82" y="44"/>
                  </a:lnTo>
                  <a:lnTo>
                    <a:pt x="80" y="44"/>
                  </a:lnTo>
                  <a:lnTo>
                    <a:pt x="77" y="46"/>
                  </a:lnTo>
                  <a:lnTo>
                    <a:pt x="74" y="48"/>
                  </a:lnTo>
                  <a:lnTo>
                    <a:pt x="73" y="51"/>
                  </a:lnTo>
                  <a:lnTo>
                    <a:pt x="72" y="54"/>
                  </a:lnTo>
                  <a:lnTo>
                    <a:pt x="72" y="57"/>
                  </a:lnTo>
                  <a:lnTo>
                    <a:pt x="72" y="61"/>
                  </a:lnTo>
                  <a:lnTo>
                    <a:pt x="74" y="63"/>
                  </a:lnTo>
                  <a:lnTo>
                    <a:pt x="75" y="67"/>
                  </a:lnTo>
                  <a:lnTo>
                    <a:pt x="79" y="70"/>
                  </a:lnTo>
                  <a:lnTo>
                    <a:pt x="90" y="44"/>
                  </a:lnTo>
                  <a:lnTo>
                    <a:pt x="86" y="44"/>
                  </a:lnTo>
                  <a:close/>
                  <a:moveTo>
                    <a:pt x="110" y="0"/>
                  </a:moveTo>
                  <a:lnTo>
                    <a:pt x="129" y="10"/>
                  </a:lnTo>
                  <a:lnTo>
                    <a:pt x="121" y="26"/>
                  </a:lnTo>
                  <a:lnTo>
                    <a:pt x="140" y="38"/>
                  </a:lnTo>
                  <a:lnTo>
                    <a:pt x="156" y="52"/>
                  </a:lnTo>
                  <a:lnTo>
                    <a:pt x="159" y="55"/>
                  </a:lnTo>
                  <a:lnTo>
                    <a:pt x="138" y="75"/>
                  </a:lnTo>
                  <a:lnTo>
                    <a:pt x="136" y="73"/>
                  </a:lnTo>
                  <a:lnTo>
                    <a:pt x="123" y="61"/>
                  </a:lnTo>
                  <a:lnTo>
                    <a:pt x="110" y="52"/>
                  </a:lnTo>
                  <a:lnTo>
                    <a:pt x="96" y="86"/>
                  </a:lnTo>
                  <a:lnTo>
                    <a:pt x="100" y="91"/>
                  </a:lnTo>
                  <a:lnTo>
                    <a:pt x="110" y="102"/>
                  </a:lnTo>
                  <a:lnTo>
                    <a:pt x="117" y="112"/>
                  </a:lnTo>
                  <a:lnTo>
                    <a:pt x="122" y="120"/>
                  </a:lnTo>
                  <a:lnTo>
                    <a:pt x="123" y="133"/>
                  </a:lnTo>
                  <a:lnTo>
                    <a:pt x="119" y="148"/>
                  </a:lnTo>
                  <a:lnTo>
                    <a:pt x="115" y="157"/>
                  </a:lnTo>
                  <a:lnTo>
                    <a:pt x="106" y="164"/>
                  </a:lnTo>
                  <a:lnTo>
                    <a:pt x="96" y="169"/>
                  </a:lnTo>
                  <a:lnTo>
                    <a:pt x="79" y="172"/>
                  </a:lnTo>
                  <a:lnTo>
                    <a:pt x="59" y="168"/>
                  </a:lnTo>
                  <a:lnTo>
                    <a:pt x="49" y="192"/>
                  </a:lnTo>
                  <a:lnTo>
                    <a:pt x="29" y="182"/>
                  </a:lnTo>
                  <a:lnTo>
                    <a:pt x="40" y="161"/>
                  </a:lnTo>
                  <a:lnTo>
                    <a:pt x="17" y="148"/>
                  </a:lnTo>
                  <a:lnTo>
                    <a:pt x="2" y="133"/>
                  </a:lnTo>
                  <a:lnTo>
                    <a:pt x="0" y="132"/>
                  </a:lnTo>
                  <a:lnTo>
                    <a:pt x="12" y="104"/>
                  </a:lnTo>
                  <a:lnTo>
                    <a:pt x="16" y="107"/>
                  </a:lnTo>
                  <a:lnTo>
                    <a:pt x="23" y="116"/>
                  </a:lnTo>
                  <a:lnTo>
                    <a:pt x="32" y="124"/>
                  </a:lnTo>
                  <a:lnTo>
                    <a:pt x="42" y="130"/>
                  </a:lnTo>
                  <a:lnTo>
                    <a:pt x="50" y="136"/>
                  </a:lnTo>
                  <a:lnTo>
                    <a:pt x="66" y="100"/>
                  </a:lnTo>
                  <a:lnTo>
                    <a:pt x="60" y="94"/>
                  </a:lnTo>
                  <a:lnTo>
                    <a:pt x="48" y="80"/>
                  </a:lnTo>
                  <a:lnTo>
                    <a:pt x="41" y="67"/>
                  </a:lnTo>
                  <a:lnTo>
                    <a:pt x="38" y="52"/>
                  </a:lnTo>
                  <a:lnTo>
                    <a:pt x="43" y="38"/>
                  </a:lnTo>
                  <a:lnTo>
                    <a:pt x="48" y="29"/>
                  </a:lnTo>
                  <a:lnTo>
                    <a:pt x="56" y="21"/>
                  </a:lnTo>
                  <a:lnTo>
                    <a:pt x="67" y="17"/>
                  </a:lnTo>
                  <a:lnTo>
                    <a:pt x="82" y="15"/>
                  </a:lnTo>
                  <a:lnTo>
                    <a:pt x="102" y="19"/>
                  </a:lnTo>
                  <a:lnTo>
                    <a:pt x="11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3" name="Freeform 144">
              <a:extLst>
                <a:ext uri="{FF2B5EF4-FFF2-40B4-BE49-F238E27FC236}">
                  <a16:creationId xmlns:a16="http://schemas.microsoft.com/office/drawing/2014/main" id="{8C4FAA77-06E7-40E8-96CA-B34988F1504E}"/>
                </a:ext>
              </a:extLst>
            </p:cNvPr>
            <p:cNvSpPr>
              <a:spLocks noEditPoints="1"/>
            </p:cNvSpPr>
            <p:nvPr/>
          </p:nvSpPr>
          <p:spPr bwMode="auto">
            <a:xfrm>
              <a:off x="3560" y="2250"/>
              <a:ext cx="164" cy="87"/>
            </a:xfrm>
            <a:custGeom>
              <a:avLst/>
              <a:gdLst>
                <a:gd name="T0" fmla="*/ 663 w 820"/>
                <a:gd name="T1" fmla="*/ 331 h 432"/>
                <a:gd name="T2" fmla="*/ 613 w 820"/>
                <a:gd name="T3" fmla="*/ 350 h 432"/>
                <a:gd name="T4" fmla="*/ 576 w 820"/>
                <a:gd name="T5" fmla="*/ 386 h 432"/>
                <a:gd name="T6" fmla="*/ 692 w 820"/>
                <a:gd name="T7" fmla="*/ 330 h 432"/>
                <a:gd name="T8" fmla="*/ 44 w 820"/>
                <a:gd name="T9" fmla="*/ 299 h 432"/>
                <a:gd name="T10" fmla="*/ 131 w 820"/>
                <a:gd name="T11" fmla="*/ 295 h 432"/>
                <a:gd name="T12" fmla="*/ 120 w 820"/>
                <a:gd name="T13" fmla="*/ 262 h 432"/>
                <a:gd name="T14" fmla="*/ 94 w 820"/>
                <a:gd name="T15" fmla="*/ 237 h 432"/>
                <a:gd name="T16" fmla="*/ 691 w 820"/>
                <a:gd name="T17" fmla="*/ 119 h 432"/>
                <a:gd name="T18" fmla="*/ 692 w 820"/>
                <a:gd name="T19" fmla="*/ 155 h 432"/>
                <a:gd name="T20" fmla="*/ 711 w 820"/>
                <a:gd name="T21" fmla="*/ 183 h 432"/>
                <a:gd name="T22" fmla="*/ 745 w 820"/>
                <a:gd name="T23" fmla="*/ 202 h 432"/>
                <a:gd name="T24" fmla="*/ 691 w 820"/>
                <a:gd name="T25" fmla="*/ 119 h 432"/>
                <a:gd name="T26" fmla="*/ 401 w 820"/>
                <a:gd name="T27" fmla="*/ 101 h 432"/>
                <a:gd name="T28" fmla="*/ 345 w 820"/>
                <a:gd name="T29" fmla="*/ 118 h 432"/>
                <a:gd name="T30" fmla="*/ 300 w 820"/>
                <a:gd name="T31" fmla="*/ 150 h 432"/>
                <a:gd name="T32" fmla="*/ 269 w 820"/>
                <a:gd name="T33" fmla="*/ 193 h 432"/>
                <a:gd name="T34" fmla="*/ 262 w 820"/>
                <a:gd name="T35" fmla="*/ 239 h 432"/>
                <a:gd name="T36" fmla="*/ 276 w 820"/>
                <a:gd name="T37" fmla="*/ 281 h 432"/>
                <a:gd name="T38" fmla="*/ 310 w 820"/>
                <a:gd name="T39" fmla="*/ 313 h 432"/>
                <a:gd name="T40" fmla="*/ 361 w 820"/>
                <a:gd name="T41" fmla="*/ 331 h 432"/>
                <a:gd name="T42" fmla="*/ 419 w 820"/>
                <a:gd name="T43" fmla="*/ 331 h 432"/>
                <a:gd name="T44" fmla="*/ 475 w 820"/>
                <a:gd name="T45" fmla="*/ 313 h 432"/>
                <a:gd name="T46" fmla="*/ 520 w 820"/>
                <a:gd name="T47" fmla="*/ 282 h 432"/>
                <a:gd name="T48" fmla="*/ 550 w 820"/>
                <a:gd name="T49" fmla="*/ 238 h 432"/>
                <a:gd name="T50" fmla="*/ 558 w 820"/>
                <a:gd name="T51" fmla="*/ 192 h 432"/>
                <a:gd name="T52" fmla="*/ 544 w 820"/>
                <a:gd name="T53" fmla="*/ 151 h 432"/>
                <a:gd name="T54" fmla="*/ 511 w 820"/>
                <a:gd name="T55" fmla="*/ 119 h 432"/>
                <a:gd name="T56" fmla="*/ 460 w 820"/>
                <a:gd name="T57" fmla="*/ 101 h 432"/>
                <a:gd name="T58" fmla="*/ 158 w 820"/>
                <a:gd name="T59" fmla="*/ 32 h 432"/>
                <a:gd name="T60" fmla="*/ 156 w 820"/>
                <a:gd name="T61" fmla="*/ 101 h 432"/>
                <a:gd name="T62" fmla="*/ 207 w 820"/>
                <a:gd name="T63" fmla="*/ 82 h 432"/>
                <a:gd name="T64" fmla="*/ 244 w 820"/>
                <a:gd name="T65" fmla="*/ 46 h 432"/>
                <a:gd name="T66" fmla="*/ 137 w 820"/>
                <a:gd name="T67" fmla="*/ 0 h 432"/>
                <a:gd name="T68" fmla="*/ 682 w 820"/>
                <a:gd name="T69" fmla="*/ 432 h 432"/>
                <a:gd name="T70" fmla="*/ 137 w 820"/>
                <a:gd name="T7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0" h="432">
                  <a:moveTo>
                    <a:pt x="692" y="330"/>
                  </a:moveTo>
                  <a:lnTo>
                    <a:pt x="663" y="331"/>
                  </a:lnTo>
                  <a:lnTo>
                    <a:pt x="637" y="338"/>
                  </a:lnTo>
                  <a:lnTo>
                    <a:pt x="613" y="350"/>
                  </a:lnTo>
                  <a:lnTo>
                    <a:pt x="592" y="365"/>
                  </a:lnTo>
                  <a:lnTo>
                    <a:pt x="576" y="386"/>
                  </a:lnTo>
                  <a:lnTo>
                    <a:pt x="661" y="399"/>
                  </a:lnTo>
                  <a:lnTo>
                    <a:pt x="692" y="330"/>
                  </a:lnTo>
                  <a:close/>
                  <a:moveTo>
                    <a:pt x="75" y="230"/>
                  </a:moveTo>
                  <a:lnTo>
                    <a:pt x="44" y="299"/>
                  </a:lnTo>
                  <a:lnTo>
                    <a:pt x="130" y="313"/>
                  </a:lnTo>
                  <a:lnTo>
                    <a:pt x="131" y="295"/>
                  </a:lnTo>
                  <a:lnTo>
                    <a:pt x="129" y="277"/>
                  </a:lnTo>
                  <a:lnTo>
                    <a:pt x="120" y="262"/>
                  </a:lnTo>
                  <a:lnTo>
                    <a:pt x="109" y="249"/>
                  </a:lnTo>
                  <a:lnTo>
                    <a:pt x="94" y="237"/>
                  </a:lnTo>
                  <a:lnTo>
                    <a:pt x="75" y="230"/>
                  </a:lnTo>
                  <a:close/>
                  <a:moveTo>
                    <a:pt x="691" y="119"/>
                  </a:moveTo>
                  <a:lnTo>
                    <a:pt x="689" y="137"/>
                  </a:lnTo>
                  <a:lnTo>
                    <a:pt x="692" y="155"/>
                  </a:lnTo>
                  <a:lnTo>
                    <a:pt x="699" y="170"/>
                  </a:lnTo>
                  <a:lnTo>
                    <a:pt x="711" y="183"/>
                  </a:lnTo>
                  <a:lnTo>
                    <a:pt x="726" y="194"/>
                  </a:lnTo>
                  <a:lnTo>
                    <a:pt x="745" y="202"/>
                  </a:lnTo>
                  <a:lnTo>
                    <a:pt x="776" y="133"/>
                  </a:lnTo>
                  <a:lnTo>
                    <a:pt x="691" y="119"/>
                  </a:lnTo>
                  <a:close/>
                  <a:moveTo>
                    <a:pt x="430" y="99"/>
                  </a:moveTo>
                  <a:lnTo>
                    <a:pt x="401" y="101"/>
                  </a:lnTo>
                  <a:lnTo>
                    <a:pt x="373" y="107"/>
                  </a:lnTo>
                  <a:lnTo>
                    <a:pt x="345" y="118"/>
                  </a:lnTo>
                  <a:lnTo>
                    <a:pt x="321" y="132"/>
                  </a:lnTo>
                  <a:lnTo>
                    <a:pt x="300" y="150"/>
                  </a:lnTo>
                  <a:lnTo>
                    <a:pt x="282" y="170"/>
                  </a:lnTo>
                  <a:lnTo>
                    <a:pt x="269" y="193"/>
                  </a:lnTo>
                  <a:lnTo>
                    <a:pt x="263" y="217"/>
                  </a:lnTo>
                  <a:lnTo>
                    <a:pt x="262" y="239"/>
                  </a:lnTo>
                  <a:lnTo>
                    <a:pt x="265" y="262"/>
                  </a:lnTo>
                  <a:lnTo>
                    <a:pt x="276" y="281"/>
                  </a:lnTo>
                  <a:lnTo>
                    <a:pt x="291" y="299"/>
                  </a:lnTo>
                  <a:lnTo>
                    <a:pt x="310" y="313"/>
                  </a:lnTo>
                  <a:lnTo>
                    <a:pt x="333" y="324"/>
                  </a:lnTo>
                  <a:lnTo>
                    <a:pt x="361" y="331"/>
                  </a:lnTo>
                  <a:lnTo>
                    <a:pt x="391" y="333"/>
                  </a:lnTo>
                  <a:lnTo>
                    <a:pt x="419" y="331"/>
                  </a:lnTo>
                  <a:lnTo>
                    <a:pt x="448" y="324"/>
                  </a:lnTo>
                  <a:lnTo>
                    <a:pt x="475" y="313"/>
                  </a:lnTo>
                  <a:lnTo>
                    <a:pt x="499" y="299"/>
                  </a:lnTo>
                  <a:lnTo>
                    <a:pt x="520" y="282"/>
                  </a:lnTo>
                  <a:lnTo>
                    <a:pt x="538" y="262"/>
                  </a:lnTo>
                  <a:lnTo>
                    <a:pt x="550" y="238"/>
                  </a:lnTo>
                  <a:lnTo>
                    <a:pt x="557" y="215"/>
                  </a:lnTo>
                  <a:lnTo>
                    <a:pt x="558" y="192"/>
                  </a:lnTo>
                  <a:lnTo>
                    <a:pt x="554" y="170"/>
                  </a:lnTo>
                  <a:lnTo>
                    <a:pt x="544" y="151"/>
                  </a:lnTo>
                  <a:lnTo>
                    <a:pt x="530" y="133"/>
                  </a:lnTo>
                  <a:lnTo>
                    <a:pt x="511" y="119"/>
                  </a:lnTo>
                  <a:lnTo>
                    <a:pt x="487" y="108"/>
                  </a:lnTo>
                  <a:lnTo>
                    <a:pt x="460" y="101"/>
                  </a:lnTo>
                  <a:lnTo>
                    <a:pt x="430" y="99"/>
                  </a:lnTo>
                  <a:close/>
                  <a:moveTo>
                    <a:pt x="158" y="32"/>
                  </a:moveTo>
                  <a:lnTo>
                    <a:pt x="129" y="102"/>
                  </a:lnTo>
                  <a:lnTo>
                    <a:pt x="156" y="101"/>
                  </a:lnTo>
                  <a:lnTo>
                    <a:pt x="183" y="94"/>
                  </a:lnTo>
                  <a:lnTo>
                    <a:pt x="207" y="82"/>
                  </a:lnTo>
                  <a:lnTo>
                    <a:pt x="229" y="65"/>
                  </a:lnTo>
                  <a:lnTo>
                    <a:pt x="244" y="46"/>
                  </a:lnTo>
                  <a:lnTo>
                    <a:pt x="158" y="32"/>
                  </a:lnTo>
                  <a:close/>
                  <a:moveTo>
                    <a:pt x="137" y="0"/>
                  </a:moveTo>
                  <a:lnTo>
                    <a:pt x="820" y="111"/>
                  </a:lnTo>
                  <a:lnTo>
                    <a:pt x="682" y="432"/>
                  </a:lnTo>
                  <a:lnTo>
                    <a:pt x="0" y="321"/>
                  </a:lnTo>
                  <a:lnTo>
                    <a:pt x="137"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4" name="Freeform 145">
              <a:extLst>
                <a:ext uri="{FF2B5EF4-FFF2-40B4-BE49-F238E27FC236}">
                  <a16:creationId xmlns:a16="http://schemas.microsoft.com/office/drawing/2014/main" id="{2176E312-CC37-4970-8DAE-BE25F29412EA}"/>
                </a:ext>
              </a:extLst>
            </p:cNvPr>
            <p:cNvSpPr>
              <a:spLocks noEditPoints="1"/>
            </p:cNvSpPr>
            <p:nvPr/>
          </p:nvSpPr>
          <p:spPr bwMode="auto">
            <a:xfrm>
              <a:off x="3624" y="2276"/>
              <a:ext cx="35" cy="35"/>
            </a:xfrm>
            <a:custGeom>
              <a:avLst/>
              <a:gdLst>
                <a:gd name="T0" fmla="*/ 80 w 171"/>
                <a:gd name="T1" fmla="*/ 131 h 178"/>
                <a:gd name="T2" fmla="*/ 96 w 171"/>
                <a:gd name="T3" fmla="*/ 128 h 178"/>
                <a:gd name="T4" fmla="*/ 101 w 171"/>
                <a:gd name="T5" fmla="*/ 122 h 178"/>
                <a:gd name="T6" fmla="*/ 101 w 171"/>
                <a:gd name="T7" fmla="*/ 116 h 178"/>
                <a:gd name="T8" fmla="*/ 98 w 171"/>
                <a:gd name="T9" fmla="*/ 111 h 178"/>
                <a:gd name="T10" fmla="*/ 90 w 171"/>
                <a:gd name="T11" fmla="*/ 105 h 178"/>
                <a:gd name="T12" fmla="*/ 88 w 171"/>
                <a:gd name="T13" fmla="*/ 42 h 178"/>
                <a:gd name="T14" fmla="*/ 80 w 171"/>
                <a:gd name="T15" fmla="*/ 45 h 178"/>
                <a:gd name="T16" fmla="*/ 75 w 171"/>
                <a:gd name="T17" fmla="*/ 50 h 178"/>
                <a:gd name="T18" fmla="*/ 74 w 171"/>
                <a:gd name="T19" fmla="*/ 56 h 178"/>
                <a:gd name="T20" fmla="*/ 77 w 171"/>
                <a:gd name="T21" fmla="*/ 62 h 178"/>
                <a:gd name="T22" fmla="*/ 83 w 171"/>
                <a:gd name="T23" fmla="*/ 67 h 178"/>
                <a:gd name="T24" fmla="*/ 112 w 171"/>
                <a:gd name="T25" fmla="*/ 0 h 178"/>
                <a:gd name="T26" fmla="*/ 127 w 171"/>
                <a:gd name="T27" fmla="*/ 20 h 178"/>
                <a:gd name="T28" fmla="*/ 169 w 171"/>
                <a:gd name="T29" fmla="*/ 36 h 178"/>
                <a:gd name="T30" fmla="*/ 151 w 171"/>
                <a:gd name="T31" fmla="*/ 59 h 178"/>
                <a:gd name="T32" fmla="*/ 133 w 171"/>
                <a:gd name="T33" fmla="*/ 50 h 178"/>
                <a:gd name="T34" fmla="*/ 103 w 171"/>
                <a:gd name="T35" fmla="*/ 78 h 178"/>
                <a:gd name="T36" fmla="*/ 126 w 171"/>
                <a:gd name="T37" fmla="*/ 92 h 178"/>
                <a:gd name="T38" fmla="*/ 139 w 171"/>
                <a:gd name="T39" fmla="*/ 113 h 178"/>
                <a:gd name="T40" fmla="*/ 131 w 171"/>
                <a:gd name="T41" fmla="*/ 135 h 178"/>
                <a:gd name="T42" fmla="*/ 112 w 171"/>
                <a:gd name="T43" fmla="*/ 149 h 178"/>
                <a:gd name="T44" fmla="*/ 69 w 171"/>
                <a:gd name="T45" fmla="*/ 155 h 178"/>
                <a:gd name="T46" fmla="*/ 37 w 171"/>
                <a:gd name="T47" fmla="*/ 174 h 178"/>
                <a:gd name="T48" fmla="*/ 21 w 171"/>
                <a:gd name="T49" fmla="*/ 146 h 178"/>
                <a:gd name="T50" fmla="*/ 0 w 171"/>
                <a:gd name="T51" fmla="*/ 136 h 178"/>
                <a:gd name="T52" fmla="*/ 15 w 171"/>
                <a:gd name="T53" fmla="*/ 111 h 178"/>
                <a:gd name="T54" fmla="*/ 37 w 171"/>
                <a:gd name="T55" fmla="*/ 123 h 178"/>
                <a:gd name="T56" fmla="*/ 57 w 171"/>
                <a:gd name="T57" fmla="*/ 129 h 178"/>
                <a:gd name="T58" fmla="*/ 64 w 171"/>
                <a:gd name="T59" fmla="*/ 91 h 178"/>
                <a:gd name="T60" fmla="*/ 40 w 171"/>
                <a:gd name="T61" fmla="*/ 70 h 178"/>
                <a:gd name="T62" fmla="*/ 40 w 171"/>
                <a:gd name="T63" fmla="*/ 45 h 178"/>
                <a:gd name="T64" fmla="*/ 53 w 171"/>
                <a:gd name="T65" fmla="*/ 29 h 178"/>
                <a:gd name="T66" fmla="*/ 83 w 171"/>
                <a:gd name="T67" fmla="*/ 18 h 178"/>
                <a:gd name="T68" fmla="*/ 112 w 171"/>
                <a:gd name="T69"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8">
                  <a:moveTo>
                    <a:pt x="90" y="105"/>
                  </a:moveTo>
                  <a:lnTo>
                    <a:pt x="80" y="131"/>
                  </a:lnTo>
                  <a:lnTo>
                    <a:pt x="90" y="130"/>
                  </a:lnTo>
                  <a:lnTo>
                    <a:pt x="96" y="128"/>
                  </a:lnTo>
                  <a:lnTo>
                    <a:pt x="99" y="124"/>
                  </a:lnTo>
                  <a:lnTo>
                    <a:pt x="101" y="122"/>
                  </a:lnTo>
                  <a:lnTo>
                    <a:pt x="101" y="118"/>
                  </a:lnTo>
                  <a:lnTo>
                    <a:pt x="101" y="116"/>
                  </a:lnTo>
                  <a:lnTo>
                    <a:pt x="100" y="113"/>
                  </a:lnTo>
                  <a:lnTo>
                    <a:pt x="98" y="111"/>
                  </a:lnTo>
                  <a:lnTo>
                    <a:pt x="95" y="109"/>
                  </a:lnTo>
                  <a:lnTo>
                    <a:pt x="90" y="105"/>
                  </a:lnTo>
                  <a:close/>
                  <a:moveTo>
                    <a:pt x="94" y="42"/>
                  </a:moveTo>
                  <a:lnTo>
                    <a:pt x="88" y="42"/>
                  </a:lnTo>
                  <a:lnTo>
                    <a:pt x="82" y="44"/>
                  </a:lnTo>
                  <a:lnTo>
                    <a:pt x="80" y="45"/>
                  </a:lnTo>
                  <a:lnTo>
                    <a:pt x="77" y="48"/>
                  </a:lnTo>
                  <a:lnTo>
                    <a:pt x="75" y="50"/>
                  </a:lnTo>
                  <a:lnTo>
                    <a:pt x="74" y="54"/>
                  </a:lnTo>
                  <a:lnTo>
                    <a:pt x="74" y="56"/>
                  </a:lnTo>
                  <a:lnTo>
                    <a:pt x="75" y="60"/>
                  </a:lnTo>
                  <a:lnTo>
                    <a:pt x="77" y="62"/>
                  </a:lnTo>
                  <a:lnTo>
                    <a:pt x="80" y="65"/>
                  </a:lnTo>
                  <a:lnTo>
                    <a:pt x="83" y="67"/>
                  </a:lnTo>
                  <a:lnTo>
                    <a:pt x="94" y="42"/>
                  </a:lnTo>
                  <a:close/>
                  <a:moveTo>
                    <a:pt x="112" y="0"/>
                  </a:moveTo>
                  <a:lnTo>
                    <a:pt x="134" y="4"/>
                  </a:lnTo>
                  <a:lnTo>
                    <a:pt x="127" y="20"/>
                  </a:lnTo>
                  <a:lnTo>
                    <a:pt x="150" y="26"/>
                  </a:lnTo>
                  <a:lnTo>
                    <a:pt x="169" y="36"/>
                  </a:lnTo>
                  <a:lnTo>
                    <a:pt x="171" y="37"/>
                  </a:lnTo>
                  <a:lnTo>
                    <a:pt x="151" y="59"/>
                  </a:lnTo>
                  <a:lnTo>
                    <a:pt x="149" y="57"/>
                  </a:lnTo>
                  <a:lnTo>
                    <a:pt x="133" y="50"/>
                  </a:lnTo>
                  <a:lnTo>
                    <a:pt x="117" y="44"/>
                  </a:lnTo>
                  <a:lnTo>
                    <a:pt x="103" y="78"/>
                  </a:lnTo>
                  <a:lnTo>
                    <a:pt x="109" y="80"/>
                  </a:lnTo>
                  <a:lnTo>
                    <a:pt x="126" y="92"/>
                  </a:lnTo>
                  <a:lnTo>
                    <a:pt x="136" y="103"/>
                  </a:lnTo>
                  <a:lnTo>
                    <a:pt x="139" y="113"/>
                  </a:lnTo>
                  <a:lnTo>
                    <a:pt x="137" y="125"/>
                  </a:lnTo>
                  <a:lnTo>
                    <a:pt x="131" y="135"/>
                  </a:lnTo>
                  <a:lnTo>
                    <a:pt x="123" y="143"/>
                  </a:lnTo>
                  <a:lnTo>
                    <a:pt x="112" y="149"/>
                  </a:lnTo>
                  <a:lnTo>
                    <a:pt x="93" y="155"/>
                  </a:lnTo>
                  <a:lnTo>
                    <a:pt x="69" y="155"/>
                  </a:lnTo>
                  <a:lnTo>
                    <a:pt x="59" y="178"/>
                  </a:lnTo>
                  <a:lnTo>
                    <a:pt x="37" y="174"/>
                  </a:lnTo>
                  <a:lnTo>
                    <a:pt x="46" y="153"/>
                  </a:lnTo>
                  <a:lnTo>
                    <a:pt x="21" y="146"/>
                  </a:lnTo>
                  <a:lnTo>
                    <a:pt x="1" y="137"/>
                  </a:lnTo>
                  <a:lnTo>
                    <a:pt x="0" y="136"/>
                  </a:lnTo>
                  <a:lnTo>
                    <a:pt x="12" y="109"/>
                  </a:lnTo>
                  <a:lnTo>
                    <a:pt x="15" y="111"/>
                  </a:lnTo>
                  <a:lnTo>
                    <a:pt x="25" y="117"/>
                  </a:lnTo>
                  <a:lnTo>
                    <a:pt x="37" y="123"/>
                  </a:lnTo>
                  <a:lnTo>
                    <a:pt x="46" y="126"/>
                  </a:lnTo>
                  <a:lnTo>
                    <a:pt x="57" y="129"/>
                  </a:lnTo>
                  <a:lnTo>
                    <a:pt x="71" y="96"/>
                  </a:lnTo>
                  <a:lnTo>
                    <a:pt x="64" y="91"/>
                  </a:lnTo>
                  <a:lnTo>
                    <a:pt x="49" y="81"/>
                  </a:lnTo>
                  <a:lnTo>
                    <a:pt x="40" y="70"/>
                  </a:lnTo>
                  <a:lnTo>
                    <a:pt x="37" y="59"/>
                  </a:lnTo>
                  <a:lnTo>
                    <a:pt x="40" y="45"/>
                  </a:lnTo>
                  <a:lnTo>
                    <a:pt x="45" y="36"/>
                  </a:lnTo>
                  <a:lnTo>
                    <a:pt x="53" y="29"/>
                  </a:lnTo>
                  <a:lnTo>
                    <a:pt x="65" y="23"/>
                  </a:lnTo>
                  <a:lnTo>
                    <a:pt x="83" y="18"/>
                  </a:lnTo>
                  <a:lnTo>
                    <a:pt x="105" y="17"/>
                  </a:lnTo>
                  <a:lnTo>
                    <a:pt x="112"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5" name="Freeform 146">
              <a:extLst>
                <a:ext uri="{FF2B5EF4-FFF2-40B4-BE49-F238E27FC236}">
                  <a16:creationId xmlns:a16="http://schemas.microsoft.com/office/drawing/2014/main" id="{818211F6-EA6D-404B-957E-0CB01BF92600}"/>
                </a:ext>
              </a:extLst>
            </p:cNvPr>
            <p:cNvSpPr>
              <a:spLocks noEditPoints="1"/>
            </p:cNvSpPr>
            <p:nvPr/>
          </p:nvSpPr>
          <p:spPr bwMode="auto">
            <a:xfrm>
              <a:off x="3449" y="2286"/>
              <a:ext cx="146" cy="168"/>
            </a:xfrm>
            <a:custGeom>
              <a:avLst/>
              <a:gdLst>
                <a:gd name="T0" fmla="*/ 534 w 730"/>
                <a:gd name="T1" fmla="*/ 696 h 840"/>
                <a:gd name="T2" fmla="*/ 501 w 730"/>
                <a:gd name="T3" fmla="*/ 711 h 840"/>
                <a:gd name="T4" fmla="*/ 559 w 730"/>
                <a:gd name="T5" fmla="*/ 787 h 840"/>
                <a:gd name="T6" fmla="*/ 573 w 730"/>
                <a:gd name="T7" fmla="*/ 700 h 840"/>
                <a:gd name="T8" fmla="*/ 617 w 730"/>
                <a:gd name="T9" fmla="*/ 433 h 840"/>
                <a:gd name="T10" fmla="*/ 616 w 730"/>
                <a:gd name="T11" fmla="*/ 490 h 840"/>
                <a:gd name="T12" fmla="*/ 637 w 730"/>
                <a:gd name="T13" fmla="*/ 546 h 840"/>
                <a:gd name="T14" fmla="*/ 689 w 730"/>
                <a:gd name="T15" fmla="*/ 493 h 840"/>
                <a:gd name="T16" fmla="*/ 77 w 730"/>
                <a:gd name="T17" fmla="*/ 271 h 840"/>
                <a:gd name="T18" fmla="*/ 113 w 730"/>
                <a:gd name="T19" fmla="*/ 409 h 840"/>
                <a:gd name="T20" fmla="*/ 115 w 730"/>
                <a:gd name="T21" fmla="*/ 352 h 840"/>
                <a:gd name="T22" fmla="*/ 94 w 730"/>
                <a:gd name="T23" fmla="*/ 296 h 840"/>
                <a:gd name="T24" fmla="*/ 333 w 730"/>
                <a:gd name="T25" fmla="*/ 259 h 840"/>
                <a:gd name="T26" fmla="*/ 292 w 730"/>
                <a:gd name="T27" fmla="*/ 271 h 840"/>
                <a:gd name="T28" fmla="*/ 260 w 730"/>
                <a:gd name="T29" fmla="*/ 299 h 840"/>
                <a:gd name="T30" fmla="*/ 239 w 730"/>
                <a:gd name="T31" fmla="*/ 348 h 840"/>
                <a:gd name="T32" fmla="*/ 236 w 730"/>
                <a:gd name="T33" fmla="*/ 409 h 840"/>
                <a:gd name="T34" fmla="*/ 253 w 730"/>
                <a:gd name="T35" fmla="*/ 470 h 840"/>
                <a:gd name="T36" fmla="*/ 286 w 730"/>
                <a:gd name="T37" fmla="*/ 524 h 840"/>
                <a:gd name="T38" fmla="*/ 331 w 730"/>
                <a:gd name="T39" fmla="*/ 564 h 840"/>
                <a:gd name="T40" fmla="*/ 377 w 730"/>
                <a:gd name="T41" fmla="*/ 580 h 840"/>
                <a:gd name="T42" fmla="*/ 420 w 730"/>
                <a:gd name="T43" fmla="*/ 579 h 840"/>
                <a:gd name="T44" fmla="*/ 456 w 730"/>
                <a:gd name="T45" fmla="*/ 559 h 840"/>
                <a:gd name="T46" fmla="*/ 483 w 730"/>
                <a:gd name="T47" fmla="*/ 521 h 840"/>
                <a:gd name="T48" fmla="*/ 496 w 730"/>
                <a:gd name="T49" fmla="*/ 464 h 840"/>
                <a:gd name="T50" fmla="*/ 489 w 730"/>
                <a:gd name="T51" fmla="*/ 402 h 840"/>
                <a:gd name="T52" fmla="*/ 464 w 730"/>
                <a:gd name="T53" fmla="*/ 342 h 840"/>
                <a:gd name="T54" fmla="*/ 422 w 730"/>
                <a:gd name="T55" fmla="*/ 293 h 840"/>
                <a:gd name="T56" fmla="*/ 377 w 730"/>
                <a:gd name="T57" fmla="*/ 267 h 840"/>
                <a:gd name="T58" fmla="*/ 333 w 730"/>
                <a:gd name="T59" fmla="*/ 259 h 840"/>
                <a:gd name="T60" fmla="*/ 138 w 730"/>
                <a:gd name="T61" fmla="*/ 131 h 840"/>
                <a:gd name="T62" fmla="*/ 178 w 730"/>
                <a:gd name="T63" fmla="*/ 146 h 840"/>
                <a:gd name="T64" fmla="*/ 215 w 730"/>
                <a:gd name="T65" fmla="*/ 140 h 840"/>
                <a:gd name="T66" fmla="*/ 243 w 730"/>
                <a:gd name="T67" fmla="*/ 115 h 840"/>
                <a:gd name="T68" fmla="*/ 158 w 730"/>
                <a:gd name="T69" fmla="*/ 0 h 840"/>
                <a:gd name="T70" fmla="*/ 573 w 730"/>
                <a:gd name="T71" fmla="*/ 840 h 840"/>
                <a:gd name="T72" fmla="*/ 158 w 730"/>
                <a:gd name="T73"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0" h="840">
                  <a:moveTo>
                    <a:pt x="553" y="696"/>
                  </a:moveTo>
                  <a:lnTo>
                    <a:pt x="534" y="696"/>
                  </a:lnTo>
                  <a:lnTo>
                    <a:pt x="516" y="701"/>
                  </a:lnTo>
                  <a:lnTo>
                    <a:pt x="501" y="711"/>
                  </a:lnTo>
                  <a:lnTo>
                    <a:pt x="487" y="726"/>
                  </a:lnTo>
                  <a:lnTo>
                    <a:pt x="559" y="787"/>
                  </a:lnTo>
                  <a:lnTo>
                    <a:pt x="593" y="710"/>
                  </a:lnTo>
                  <a:lnTo>
                    <a:pt x="573" y="700"/>
                  </a:lnTo>
                  <a:lnTo>
                    <a:pt x="553" y="696"/>
                  </a:lnTo>
                  <a:close/>
                  <a:moveTo>
                    <a:pt x="617" y="433"/>
                  </a:moveTo>
                  <a:lnTo>
                    <a:pt x="614" y="460"/>
                  </a:lnTo>
                  <a:lnTo>
                    <a:pt x="616" y="490"/>
                  </a:lnTo>
                  <a:lnTo>
                    <a:pt x="624" y="518"/>
                  </a:lnTo>
                  <a:lnTo>
                    <a:pt x="637" y="546"/>
                  </a:lnTo>
                  <a:lnTo>
                    <a:pt x="655" y="570"/>
                  </a:lnTo>
                  <a:lnTo>
                    <a:pt x="689" y="493"/>
                  </a:lnTo>
                  <a:lnTo>
                    <a:pt x="617" y="433"/>
                  </a:lnTo>
                  <a:close/>
                  <a:moveTo>
                    <a:pt x="77" y="271"/>
                  </a:moveTo>
                  <a:lnTo>
                    <a:pt x="42" y="348"/>
                  </a:lnTo>
                  <a:lnTo>
                    <a:pt x="113" y="409"/>
                  </a:lnTo>
                  <a:lnTo>
                    <a:pt x="117" y="380"/>
                  </a:lnTo>
                  <a:lnTo>
                    <a:pt x="115" y="352"/>
                  </a:lnTo>
                  <a:lnTo>
                    <a:pt x="108" y="323"/>
                  </a:lnTo>
                  <a:lnTo>
                    <a:pt x="94" y="296"/>
                  </a:lnTo>
                  <a:lnTo>
                    <a:pt x="77" y="271"/>
                  </a:lnTo>
                  <a:close/>
                  <a:moveTo>
                    <a:pt x="333" y="259"/>
                  </a:moveTo>
                  <a:lnTo>
                    <a:pt x="311" y="262"/>
                  </a:lnTo>
                  <a:lnTo>
                    <a:pt x="292" y="271"/>
                  </a:lnTo>
                  <a:lnTo>
                    <a:pt x="274" y="283"/>
                  </a:lnTo>
                  <a:lnTo>
                    <a:pt x="260" y="299"/>
                  </a:lnTo>
                  <a:lnTo>
                    <a:pt x="248" y="321"/>
                  </a:lnTo>
                  <a:lnTo>
                    <a:pt x="239" y="348"/>
                  </a:lnTo>
                  <a:lnTo>
                    <a:pt x="235" y="378"/>
                  </a:lnTo>
                  <a:lnTo>
                    <a:pt x="236" y="409"/>
                  </a:lnTo>
                  <a:lnTo>
                    <a:pt x="242" y="440"/>
                  </a:lnTo>
                  <a:lnTo>
                    <a:pt x="253" y="470"/>
                  </a:lnTo>
                  <a:lnTo>
                    <a:pt x="268" y="498"/>
                  </a:lnTo>
                  <a:lnTo>
                    <a:pt x="286" y="524"/>
                  </a:lnTo>
                  <a:lnTo>
                    <a:pt x="309" y="547"/>
                  </a:lnTo>
                  <a:lnTo>
                    <a:pt x="331" y="564"/>
                  </a:lnTo>
                  <a:lnTo>
                    <a:pt x="354" y="574"/>
                  </a:lnTo>
                  <a:lnTo>
                    <a:pt x="377" y="580"/>
                  </a:lnTo>
                  <a:lnTo>
                    <a:pt x="398" y="582"/>
                  </a:lnTo>
                  <a:lnTo>
                    <a:pt x="420" y="579"/>
                  </a:lnTo>
                  <a:lnTo>
                    <a:pt x="439" y="571"/>
                  </a:lnTo>
                  <a:lnTo>
                    <a:pt x="456" y="559"/>
                  </a:lnTo>
                  <a:lnTo>
                    <a:pt x="471" y="541"/>
                  </a:lnTo>
                  <a:lnTo>
                    <a:pt x="483" y="521"/>
                  </a:lnTo>
                  <a:lnTo>
                    <a:pt x="492" y="492"/>
                  </a:lnTo>
                  <a:lnTo>
                    <a:pt x="496" y="464"/>
                  </a:lnTo>
                  <a:lnTo>
                    <a:pt x="495" y="433"/>
                  </a:lnTo>
                  <a:lnTo>
                    <a:pt x="489" y="402"/>
                  </a:lnTo>
                  <a:lnTo>
                    <a:pt x="478" y="371"/>
                  </a:lnTo>
                  <a:lnTo>
                    <a:pt x="464" y="342"/>
                  </a:lnTo>
                  <a:lnTo>
                    <a:pt x="445" y="316"/>
                  </a:lnTo>
                  <a:lnTo>
                    <a:pt x="422" y="293"/>
                  </a:lnTo>
                  <a:lnTo>
                    <a:pt x="399" y="278"/>
                  </a:lnTo>
                  <a:lnTo>
                    <a:pt x="377" y="267"/>
                  </a:lnTo>
                  <a:lnTo>
                    <a:pt x="355" y="260"/>
                  </a:lnTo>
                  <a:lnTo>
                    <a:pt x="333" y="259"/>
                  </a:lnTo>
                  <a:close/>
                  <a:moveTo>
                    <a:pt x="172" y="54"/>
                  </a:moveTo>
                  <a:lnTo>
                    <a:pt x="138" y="131"/>
                  </a:lnTo>
                  <a:lnTo>
                    <a:pt x="158" y="141"/>
                  </a:lnTo>
                  <a:lnTo>
                    <a:pt x="178" y="146"/>
                  </a:lnTo>
                  <a:lnTo>
                    <a:pt x="197" y="146"/>
                  </a:lnTo>
                  <a:lnTo>
                    <a:pt x="215" y="140"/>
                  </a:lnTo>
                  <a:lnTo>
                    <a:pt x="230" y="130"/>
                  </a:lnTo>
                  <a:lnTo>
                    <a:pt x="243" y="115"/>
                  </a:lnTo>
                  <a:lnTo>
                    <a:pt x="172" y="54"/>
                  </a:lnTo>
                  <a:close/>
                  <a:moveTo>
                    <a:pt x="158" y="0"/>
                  </a:moveTo>
                  <a:lnTo>
                    <a:pt x="730" y="486"/>
                  </a:lnTo>
                  <a:lnTo>
                    <a:pt x="573" y="840"/>
                  </a:lnTo>
                  <a:lnTo>
                    <a:pt x="0" y="354"/>
                  </a:lnTo>
                  <a:lnTo>
                    <a:pt x="158"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6" name="Freeform 147">
              <a:extLst>
                <a:ext uri="{FF2B5EF4-FFF2-40B4-BE49-F238E27FC236}">
                  <a16:creationId xmlns:a16="http://schemas.microsoft.com/office/drawing/2014/main" id="{691087F3-1D31-422D-B31C-39846A3E3B49}"/>
                </a:ext>
              </a:extLst>
            </p:cNvPr>
            <p:cNvSpPr>
              <a:spLocks noEditPoints="1"/>
            </p:cNvSpPr>
            <p:nvPr/>
          </p:nvSpPr>
          <p:spPr bwMode="auto">
            <a:xfrm>
              <a:off x="3506" y="2349"/>
              <a:ext cx="32" cy="41"/>
            </a:xfrm>
            <a:custGeom>
              <a:avLst/>
              <a:gdLst>
                <a:gd name="T0" fmla="*/ 69 w 159"/>
                <a:gd name="T1" fmla="*/ 157 h 208"/>
                <a:gd name="T2" fmla="*/ 81 w 159"/>
                <a:gd name="T3" fmla="*/ 161 h 208"/>
                <a:gd name="T4" fmla="*/ 87 w 159"/>
                <a:gd name="T5" fmla="*/ 156 h 208"/>
                <a:gd name="T6" fmla="*/ 89 w 159"/>
                <a:gd name="T7" fmla="*/ 151 h 208"/>
                <a:gd name="T8" fmla="*/ 88 w 159"/>
                <a:gd name="T9" fmla="*/ 143 h 208"/>
                <a:gd name="T10" fmla="*/ 85 w 159"/>
                <a:gd name="T11" fmla="*/ 135 h 208"/>
                <a:gd name="T12" fmla="*/ 81 w 159"/>
                <a:gd name="T13" fmla="*/ 44 h 208"/>
                <a:gd name="T14" fmla="*/ 76 w 159"/>
                <a:gd name="T15" fmla="*/ 46 h 208"/>
                <a:gd name="T16" fmla="*/ 73 w 159"/>
                <a:gd name="T17" fmla="*/ 55 h 208"/>
                <a:gd name="T18" fmla="*/ 75 w 159"/>
                <a:gd name="T19" fmla="*/ 64 h 208"/>
                <a:gd name="T20" fmla="*/ 80 w 159"/>
                <a:gd name="T21" fmla="*/ 74 h 208"/>
                <a:gd name="T22" fmla="*/ 88 w 159"/>
                <a:gd name="T23" fmla="*/ 45 h 208"/>
                <a:gd name="T24" fmla="*/ 81 w 159"/>
                <a:gd name="T25" fmla="*/ 44 h 208"/>
                <a:gd name="T26" fmla="*/ 131 w 159"/>
                <a:gd name="T27" fmla="*/ 17 h 208"/>
                <a:gd name="T28" fmla="*/ 142 w 159"/>
                <a:gd name="T29" fmla="*/ 55 h 208"/>
                <a:gd name="T30" fmla="*/ 159 w 159"/>
                <a:gd name="T31" fmla="*/ 80 h 208"/>
                <a:gd name="T32" fmla="*/ 136 w 159"/>
                <a:gd name="T33" fmla="*/ 94 h 208"/>
                <a:gd name="T34" fmla="*/ 111 w 159"/>
                <a:gd name="T35" fmla="*/ 62 h 208"/>
                <a:gd name="T36" fmla="*/ 100 w 159"/>
                <a:gd name="T37" fmla="*/ 105 h 208"/>
                <a:gd name="T38" fmla="*/ 117 w 159"/>
                <a:gd name="T39" fmla="*/ 135 h 208"/>
                <a:gd name="T40" fmla="*/ 122 w 159"/>
                <a:gd name="T41" fmla="*/ 163 h 208"/>
                <a:gd name="T42" fmla="*/ 112 w 159"/>
                <a:gd name="T43" fmla="*/ 188 h 208"/>
                <a:gd name="T44" fmla="*/ 93 w 159"/>
                <a:gd name="T45" fmla="*/ 197 h 208"/>
                <a:gd name="T46" fmla="*/ 70 w 159"/>
                <a:gd name="T47" fmla="*/ 192 h 208"/>
                <a:gd name="T48" fmla="*/ 47 w 159"/>
                <a:gd name="T49" fmla="*/ 208 h 208"/>
                <a:gd name="T50" fmla="*/ 38 w 159"/>
                <a:gd name="T51" fmla="*/ 169 h 208"/>
                <a:gd name="T52" fmla="*/ 1 w 159"/>
                <a:gd name="T53" fmla="*/ 125 h 208"/>
                <a:gd name="T54" fmla="*/ 13 w 159"/>
                <a:gd name="T55" fmla="*/ 94 h 208"/>
                <a:gd name="T56" fmla="*/ 32 w 159"/>
                <a:gd name="T57" fmla="*/ 124 h 208"/>
                <a:gd name="T58" fmla="*/ 49 w 159"/>
                <a:gd name="T59" fmla="*/ 142 h 208"/>
                <a:gd name="T60" fmla="*/ 60 w 159"/>
                <a:gd name="T61" fmla="*/ 96 h 208"/>
                <a:gd name="T62" fmla="*/ 42 w 159"/>
                <a:gd name="T63" fmla="*/ 57 h 208"/>
                <a:gd name="T64" fmla="*/ 45 w 159"/>
                <a:gd name="T65" fmla="*/ 24 h 208"/>
                <a:gd name="T66" fmla="*/ 59 w 159"/>
                <a:gd name="T67" fmla="*/ 9 h 208"/>
                <a:gd name="T68" fmla="*/ 86 w 159"/>
                <a:gd name="T69" fmla="*/ 9 h 208"/>
                <a:gd name="T70" fmla="*/ 112 w 159"/>
                <a:gd name="T7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9" h="208">
                  <a:moveTo>
                    <a:pt x="81" y="129"/>
                  </a:moveTo>
                  <a:lnTo>
                    <a:pt x="69" y="157"/>
                  </a:lnTo>
                  <a:lnTo>
                    <a:pt x="76" y="160"/>
                  </a:lnTo>
                  <a:lnTo>
                    <a:pt x="81" y="161"/>
                  </a:lnTo>
                  <a:lnTo>
                    <a:pt x="85" y="158"/>
                  </a:lnTo>
                  <a:lnTo>
                    <a:pt x="87" y="156"/>
                  </a:lnTo>
                  <a:lnTo>
                    <a:pt x="88" y="155"/>
                  </a:lnTo>
                  <a:lnTo>
                    <a:pt x="89" y="151"/>
                  </a:lnTo>
                  <a:lnTo>
                    <a:pt x="89" y="146"/>
                  </a:lnTo>
                  <a:lnTo>
                    <a:pt x="88" y="143"/>
                  </a:lnTo>
                  <a:lnTo>
                    <a:pt x="87" y="139"/>
                  </a:lnTo>
                  <a:lnTo>
                    <a:pt x="85" y="135"/>
                  </a:lnTo>
                  <a:lnTo>
                    <a:pt x="81" y="129"/>
                  </a:lnTo>
                  <a:close/>
                  <a:moveTo>
                    <a:pt x="81" y="44"/>
                  </a:moveTo>
                  <a:lnTo>
                    <a:pt x="79" y="44"/>
                  </a:lnTo>
                  <a:lnTo>
                    <a:pt x="76" y="46"/>
                  </a:lnTo>
                  <a:lnTo>
                    <a:pt x="75" y="49"/>
                  </a:lnTo>
                  <a:lnTo>
                    <a:pt x="73" y="55"/>
                  </a:lnTo>
                  <a:lnTo>
                    <a:pt x="74" y="60"/>
                  </a:lnTo>
                  <a:lnTo>
                    <a:pt x="75" y="64"/>
                  </a:lnTo>
                  <a:lnTo>
                    <a:pt x="76" y="68"/>
                  </a:lnTo>
                  <a:lnTo>
                    <a:pt x="80" y="74"/>
                  </a:lnTo>
                  <a:lnTo>
                    <a:pt x="92" y="46"/>
                  </a:lnTo>
                  <a:lnTo>
                    <a:pt x="88" y="45"/>
                  </a:lnTo>
                  <a:lnTo>
                    <a:pt x="85" y="44"/>
                  </a:lnTo>
                  <a:lnTo>
                    <a:pt x="81" y="44"/>
                  </a:lnTo>
                  <a:close/>
                  <a:moveTo>
                    <a:pt x="112" y="0"/>
                  </a:moveTo>
                  <a:lnTo>
                    <a:pt x="131" y="17"/>
                  </a:lnTo>
                  <a:lnTo>
                    <a:pt x="123" y="35"/>
                  </a:lnTo>
                  <a:lnTo>
                    <a:pt x="142" y="55"/>
                  </a:lnTo>
                  <a:lnTo>
                    <a:pt x="157" y="76"/>
                  </a:lnTo>
                  <a:lnTo>
                    <a:pt x="159" y="80"/>
                  </a:lnTo>
                  <a:lnTo>
                    <a:pt x="138" y="98"/>
                  </a:lnTo>
                  <a:lnTo>
                    <a:pt x="136" y="94"/>
                  </a:lnTo>
                  <a:lnTo>
                    <a:pt x="124" y="76"/>
                  </a:lnTo>
                  <a:lnTo>
                    <a:pt x="111" y="62"/>
                  </a:lnTo>
                  <a:lnTo>
                    <a:pt x="95" y="98"/>
                  </a:lnTo>
                  <a:lnTo>
                    <a:pt x="100" y="105"/>
                  </a:lnTo>
                  <a:lnTo>
                    <a:pt x="110" y="121"/>
                  </a:lnTo>
                  <a:lnTo>
                    <a:pt x="117" y="135"/>
                  </a:lnTo>
                  <a:lnTo>
                    <a:pt x="120" y="146"/>
                  </a:lnTo>
                  <a:lnTo>
                    <a:pt x="122" y="163"/>
                  </a:lnTo>
                  <a:lnTo>
                    <a:pt x="118" y="177"/>
                  </a:lnTo>
                  <a:lnTo>
                    <a:pt x="112" y="188"/>
                  </a:lnTo>
                  <a:lnTo>
                    <a:pt x="104" y="194"/>
                  </a:lnTo>
                  <a:lnTo>
                    <a:pt x="93" y="197"/>
                  </a:lnTo>
                  <a:lnTo>
                    <a:pt x="82" y="195"/>
                  </a:lnTo>
                  <a:lnTo>
                    <a:pt x="70" y="192"/>
                  </a:lnTo>
                  <a:lnTo>
                    <a:pt x="57" y="183"/>
                  </a:lnTo>
                  <a:lnTo>
                    <a:pt x="47" y="208"/>
                  </a:lnTo>
                  <a:lnTo>
                    <a:pt x="28" y="192"/>
                  </a:lnTo>
                  <a:lnTo>
                    <a:pt x="38" y="169"/>
                  </a:lnTo>
                  <a:lnTo>
                    <a:pt x="17" y="148"/>
                  </a:lnTo>
                  <a:lnTo>
                    <a:pt x="1" y="125"/>
                  </a:lnTo>
                  <a:lnTo>
                    <a:pt x="0" y="124"/>
                  </a:lnTo>
                  <a:lnTo>
                    <a:pt x="13" y="94"/>
                  </a:lnTo>
                  <a:lnTo>
                    <a:pt x="16" y="99"/>
                  </a:lnTo>
                  <a:lnTo>
                    <a:pt x="32" y="124"/>
                  </a:lnTo>
                  <a:lnTo>
                    <a:pt x="42" y="133"/>
                  </a:lnTo>
                  <a:lnTo>
                    <a:pt x="49" y="142"/>
                  </a:lnTo>
                  <a:lnTo>
                    <a:pt x="66" y="105"/>
                  </a:lnTo>
                  <a:lnTo>
                    <a:pt x="60" y="96"/>
                  </a:lnTo>
                  <a:lnTo>
                    <a:pt x="48" y="76"/>
                  </a:lnTo>
                  <a:lnTo>
                    <a:pt x="42" y="57"/>
                  </a:lnTo>
                  <a:lnTo>
                    <a:pt x="41" y="40"/>
                  </a:lnTo>
                  <a:lnTo>
                    <a:pt x="45" y="24"/>
                  </a:lnTo>
                  <a:lnTo>
                    <a:pt x="51" y="14"/>
                  </a:lnTo>
                  <a:lnTo>
                    <a:pt x="59" y="9"/>
                  </a:lnTo>
                  <a:lnTo>
                    <a:pt x="69" y="7"/>
                  </a:lnTo>
                  <a:lnTo>
                    <a:pt x="86" y="9"/>
                  </a:lnTo>
                  <a:lnTo>
                    <a:pt x="104" y="19"/>
                  </a:lnTo>
                  <a:lnTo>
                    <a:pt x="112"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62" name="Group 61">
            <a:extLst>
              <a:ext uri="{FF2B5EF4-FFF2-40B4-BE49-F238E27FC236}">
                <a16:creationId xmlns:a16="http://schemas.microsoft.com/office/drawing/2014/main" id="{F664DD2F-E06D-4DEA-A593-50BE6F150DD7}"/>
              </a:ext>
            </a:extLst>
          </p:cNvPr>
          <p:cNvGrpSpPr/>
          <p:nvPr/>
        </p:nvGrpSpPr>
        <p:grpSpPr>
          <a:xfrm>
            <a:off x="5881856" y="4128370"/>
            <a:ext cx="391203" cy="328838"/>
            <a:chOff x="2117725" y="2041525"/>
            <a:chExt cx="492125" cy="492126"/>
          </a:xfrm>
          <a:solidFill>
            <a:schemeClr val="bg1"/>
          </a:solidFill>
        </p:grpSpPr>
        <p:sp>
          <p:nvSpPr>
            <p:cNvPr id="63" name="Freeform 32">
              <a:extLst>
                <a:ext uri="{FF2B5EF4-FFF2-40B4-BE49-F238E27FC236}">
                  <a16:creationId xmlns:a16="http://schemas.microsoft.com/office/drawing/2014/main" id="{2DD2BE6D-21BF-41BF-AAD4-6EDBF0ACEBA3}"/>
                </a:ext>
              </a:extLst>
            </p:cNvPr>
            <p:cNvSpPr>
              <a:spLocks noEditPoints="1"/>
            </p:cNvSpPr>
            <p:nvPr/>
          </p:nvSpPr>
          <p:spPr bwMode="auto">
            <a:xfrm>
              <a:off x="2382838" y="2263775"/>
              <a:ext cx="92075" cy="269875"/>
            </a:xfrm>
            <a:custGeom>
              <a:avLst/>
              <a:gdLst>
                <a:gd name="T0" fmla="*/ 22 w 24"/>
                <a:gd name="T1" fmla="*/ 0 h 70"/>
                <a:gd name="T2" fmla="*/ 2 w 24"/>
                <a:gd name="T3" fmla="*/ 0 h 70"/>
                <a:gd name="T4" fmla="*/ 0 w 24"/>
                <a:gd name="T5" fmla="*/ 1 h 70"/>
                <a:gd name="T6" fmla="*/ 0 w 24"/>
                <a:gd name="T7" fmla="*/ 69 h 70"/>
                <a:gd name="T8" fmla="*/ 2 w 24"/>
                <a:gd name="T9" fmla="*/ 70 h 70"/>
                <a:gd name="T10" fmla="*/ 22 w 24"/>
                <a:gd name="T11" fmla="*/ 70 h 70"/>
                <a:gd name="T12" fmla="*/ 24 w 24"/>
                <a:gd name="T13" fmla="*/ 69 h 70"/>
                <a:gd name="T14" fmla="*/ 24 w 24"/>
                <a:gd name="T15" fmla="*/ 1 h 70"/>
                <a:gd name="T16" fmla="*/ 22 w 24"/>
                <a:gd name="T17" fmla="*/ 0 h 70"/>
                <a:gd name="T18" fmla="*/ 21 w 24"/>
                <a:gd name="T19" fmla="*/ 67 h 70"/>
                <a:gd name="T20" fmla="*/ 4 w 24"/>
                <a:gd name="T21" fmla="*/ 67 h 70"/>
                <a:gd name="T22" fmla="*/ 4 w 24"/>
                <a:gd name="T23" fmla="*/ 3 h 70"/>
                <a:gd name="T24" fmla="*/ 21 w 24"/>
                <a:gd name="T25" fmla="*/ 3 h 70"/>
                <a:gd name="T26" fmla="*/ 21 w 24"/>
                <a:gd name="T2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70">
                  <a:moveTo>
                    <a:pt x="22" y="0"/>
                  </a:moveTo>
                  <a:cubicBezTo>
                    <a:pt x="2" y="0"/>
                    <a:pt x="2" y="0"/>
                    <a:pt x="2" y="0"/>
                  </a:cubicBezTo>
                  <a:cubicBezTo>
                    <a:pt x="1" y="0"/>
                    <a:pt x="0" y="0"/>
                    <a:pt x="0" y="1"/>
                  </a:cubicBezTo>
                  <a:cubicBezTo>
                    <a:pt x="0" y="69"/>
                    <a:pt x="0" y="69"/>
                    <a:pt x="0" y="69"/>
                  </a:cubicBezTo>
                  <a:cubicBezTo>
                    <a:pt x="0" y="70"/>
                    <a:pt x="1" y="70"/>
                    <a:pt x="2" y="70"/>
                  </a:cubicBezTo>
                  <a:cubicBezTo>
                    <a:pt x="22" y="70"/>
                    <a:pt x="22" y="70"/>
                    <a:pt x="22" y="70"/>
                  </a:cubicBezTo>
                  <a:cubicBezTo>
                    <a:pt x="23" y="70"/>
                    <a:pt x="24" y="70"/>
                    <a:pt x="24" y="69"/>
                  </a:cubicBezTo>
                  <a:cubicBezTo>
                    <a:pt x="24" y="1"/>
                    <a:pt x="24" y="1"/>
                    <a:pt x="24" y="1"/>
                  </a:cubicBezTo>
                  <a:cubicBezTo>
                    <a:pt x="24" y="0"/>
                    <a:pt x="23" y="0"/>
                    <a:pt x="22" y="0"/>
                  </a:cubicBezTo>
                  <a:close/>
                  <a:moveTo>
                    <a:pt x="21" y="67"/>
                  </a:moveTo>
                  <a:cubicBezTo>
                    <a:pt x="4" y="67"/>
                    <a:pt x="4" y="67"/>
                    <a:pt x="4" y="67"/>
                  </a:cubicBezTo>
                  <a:cubicBezTo>
                    <a:pt x="4" y="3"/>
                    <a:pt x="4" y="3"/>
                    <a:pt x="4" y="3"/>
                  </a:cubicBezTo>
                  <a:cubicBezTo>
                    <a:pt x="21" y="3"/>
                    <a:pt x="21" y="3"/>
                    <a:pt x="21" y="3"/>
                  </a:cubicBezTo>
                  <a:lnTo>
                    <a:pt x="21" y="6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3">
              <a:extLst>
                <a:ext uri="{FF2B5EF4-FFF2-40B4-BE49-F238E27FC236}">
                  <a16:creationId xmlns:a16="http://schemas.microsoft.com/office/drawing/2014/main" id="{344C0D29-4E3C-438A-A3DB-73ABD9B6F933}"/>
                </a:ext>
              </a:extLst>
            </p:cNvPr>
            <p:cNvSpPr>
              <a:spLocks noEditPoints="1"/>
            </p:cNvSpPr>
            <p:nvPr/>
          </p:nvSpPr>
          <p:spPr bwMode="auto">
            <a:xfrm>
              <a:off x="2252663" y="2349500"/>
              <a:ext cx="92075" cy="184150"/>
            </a:xfrm>
            <a:custGeom>
              <a:avLst/>
              <a:gdLst>
                <a:gd name="T0" fmla="*/ 22 w 24"/>
                <a:gd name="T1" fmla="*/ 0 h 48"/>
                <a:gd name="T2" fmla="*/ 2 w 24"/>
                <a:gd name="T3" fmla="*/ 0 h 48"/>
                <a:gd name="T4" fmla="*/ 0 w 24"/>
                <a:gd name="T5" fmla="*/ 2 h 48"/>
                <a:gd name="T6" fmla="*/ 0 w 24"/>
                <a:gd name="T7" fmla="*/ 47 h 48"/>
                <a:gd name="T8" fmla="*/ 2 w 24"/>
                <a:gd name="T9" fmla="*/ 48 h 48"/>
                <a:gd name="T10" fmla="*/ 22 w 24"/>
                <a:gd name="T11" fmla="*/ 48 h 48"/>
                <a:gd name="T12" fmla="*/ 24 w 24"/>
                <a:gd name="T13" fmla="*/ 47 h 48"/>
                <a:gd name="T14" fmla="*/ 24 w 24"/>
                <a:gd name="T15" fmla="*/ 2 h 48"/>
                <a:gd name="T16" fmla="*/ 22 w 24"/>
                <a:gd name="T17" fmla="*/ 0 h 48"/>
                <a:gd name="T18" fmla="*/ 20 w 24"/>
                <a:gd name="T19" fmla="*/ 45 h 48"/>
                <a:gd name="T20" fmla="*/ 3 w 24"/>
                <a:gd name="T21" fmla="*/ 45 h 48"/>
                <a:gd name="T22" fmla="*/ 3 w 24"/>
                <a:gd name="T23" fmla="*/ 4 h 48"/>
                <a:gd name="T24" fmla="*/ 20 w 24"/>
                <a:gd name="T25" fmla="*/ 4 h 48"/>
                <a:gd name="T26" fmla="*/ 20 w 24"/>
                <a:gd name="T27"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8">
                  <a:moveTo>
                    <a:pt x="22" y="0"/>
                  </a:moveTo>
                  <a:cubicBezTo>
                    <a:pt x="2" y="0"/>
                    <a:pt x="2" y="0"/>
                    <a:pt x="2" y="0"/>
                  </a:cubicBezTo>
                  <a:cubicBezTo>
                    <a:pt x="1" y="0"/>
                    <a:pt x="0" y="1"/>
                    <a:pt x="0" y="2"/>
                  </a:cubicBezTo>
                  <a:cubicBezTo>
                    <a:pt x="0" y="47"/>
                    <a:pt x="0" y="47"/>
                    <a:pt x="0" y="47"/>
                  </a:cubicBezTo>
                  <a:cubicBezTo>
                    <a:pt x="0" y="48"/>
                    <a:pt x="1" y="48"/>
                    <a:pt x="2" y="48"/>
                  </a:cubicBezTo>
                  <a:cubicBezTo>
                    <a:pt x="22" y="48"/>
                    <a:pt x="22" y="48"/>
                    <a:pt x="22" y="48"/>
                  </a:cubicBezTo>
                  <a:cubicBezTo>
                    <a:pt x="23" y="48"/>
                    <a:pt x="24" y="48"/>
                    <a:pt x="24" y="47"/>
                  </a:cubicBezTo>
                  <a:cubicBezTo>
                    <a:pt x="24" y="2"/>
                    <a:pt x="24" y="2"/>
                    <a:pt x="24" y="2"/>
                  </a:cubicBezTo>
                  <a:cubicBezTo>
                    <a:pt x="24" y="1"/>
                    <a:pt x="23" y="0"/>
                    <a:pt x="22" y="0"/>
                  </a:cubicBezTo>
                  <a:close/>
                  <a:moveTo>
                    <a:pt x="20" y="45"/>
                  </a:moveTo>
                  <a:cubicBezTo>
                    <a:pt x="3" y="45"/>
                    <a:pt x="3" y="45"/>
                    <a:pt x="3" y="45"/>
                  </a:cubicBezTo>
                  <a:cubicBezTo>
                    <a:pt x="3" y="4"/>
                    <a:pt x="3" y="4"/>
                    <a:pt x="3" y="4"/>
                  </a:cubicBezTo>
                  <a:cubicBezTo>
                    <a:pt x="20" y="4"/>
                    <a:pt x="20" y="4"/>
                    <a:pt x="20" y="4"/>
                  </a:cubicBezTo>
                  <a:lnTo>
                    <a:pt x="20" y="4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4">
              <a:extLst>
                <a:ext uri="{FF2B5EF4-FFF2-40B4-BE49-F238E27FC236}">
                  <a16:creationId xmlns:a16="http://schemas.microsoft.com/office/drawing/2014/main" id="{FB03A1B7-D0B8-42DB-A71C-C6538AE36167}"/>
                </a:ext>
              </a:extLst>
            </p:cNvPr>
            <p:cNvSpPr>
              <a:spLocks noEditPoints="1"/>
            </p:cNvSpPr>
            <p:nvPr/>
          </p:nvSpPr>
          <p:spPr bwMode="auto">
            <a:xfrm>
              <a:off x="2120900" y="2433638"/>
              <a:ext cx="88900" cy="100013"/>
            </a:xfrm>
            <a:custGeom>
              <a:avLst/>
              <a:gdLst>
                <a:gd name="T0" fmla="*/ 22 w 23"/>
                <a:gd name="T1" fmla="*/ 0 h 26"/>
                <a:gd name="T2" fmla="*/ 1 w 23"/>
                <a:gd name="T3" fmla="*/ 0 h 26"/>
                <a:gd name="T4" fmla="*/ 0 w 23"/>
                <a:gd name="T5" fmla="*/ 2 h 26"/>
                <a:gd name="T6" fmla="*/ 0 w 23"/>
                <a:gd name="T7" fmla="*/ 25 h 26"/>
                <a:gd name="T8" fmla="*/ 1 w 23"/>
                <a:gd name="T9" fmla="*/ 26 h 26"/>
                <a:gd name="T10" fmla="*/ 22 w 23"/>
                <a:gd name="T11" fmla="*/ 26 h 26"/>
                <a:gd name="T12" fmla="*/ 23 w 23"/>
                <a:gd name="T13" fmla="*/ 25 h 26"/>
                <a:gd name="T14" fmla="*/ 23 w 23"/>
                <a:gd name="T15" fmla="*/ 2 h 26"/>
                <a:gd name="T16" fmla="*/ 22 w 23"/>
                <a:gd name="T17" fmla="*/ 0 h 26"/>
                <a:gd name="T18" fmla="*/ 20 w 23"/>
                <a:gd name="T19" fmla="*/ 23 h 26"/>
                <a:gd name="T20" fmla="*/ 3 w 23"/>
                <a:gd name="T21" fmla="*/ 23 h 26"/>
                <a:gd name="T22" fmla="*/ 3 w 23"/>
                <a:gd name="T23" fmla="*/ 4 h 26"/>
                <a:gd name="T24" fmla="*/ 20 w 23"/>
                <a:gd name="T25" fmla="*/ 4 h 26"/>
                <a:gd name="T26" fmla="*/ 20 w 23"/>
                <a:gd name="T2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26">
                  <a:moveTo>
                    <a:pt x="22" y="0"/>
                  </a:moveTo>
                  <a:cubicBezTo>
                    <a:pt x="1" y="0"/>
                    <a:pt x="1" y="0"/>
                    <a:pt x="1" y="0"/>
                  </a:cubicBezTo>
                  <a:cubicBezTo>
                    <a:pt x="0" y="0"/>
                    <a:pt x="0" y="1"/>
                    <a:pt x="0" y="2"/>
                  </a:cubicBezTo>
                  <a:cubicBezTo>
                    <a:pt x="0" y="25"/>
                    <a:pt x="0" y="25"/>
                    <a:pt x="0" y="25"/>
                  </a:cubicBezTo>
                  <a:cubicBezTo>
                    <a:pt x="0" y="26"/>
                    <a:pt x="0" y="26"/>
                    <a:pt x="1" y="26"/>
                  </a:cubicBezTo>
                  <a:cubicBezTo>
                    <a:pt x="22" y="26"/>
                    <a:pt x="22" y="26"/>
                    <a:pt x="22" y="26"/>
                  </a:cubicBezTo>
                  <a:cubicBezTo>
                    <a:pt x="23" y="26"/>
                    <a:pt x="23" y="26"/>
                    <a:pt x="23" y="25"/>
                  </a:cubicBezTo>
                  <a:cubicBezTo>
                    <a:pt x="23" y="2"/>
                    <a:pt x="23" y="2"/>
                    <a:pt x="23" y="2"/>
                  </a:cubicBezTo>
                  <a:cubicBezTo>
                    <a:pt x="23" y="1"/>
                    <a:pt x="23" y="0"/>
                    <a:pt x="22" y="0"/>
                  </a:cubicBezTo>
                  <a:close/>
                  <a:moveTo>
                    <a:pt x="20" y="23"/>
                  </a:moveTo>
                  <a:cubicBezTo>
                    <a:pt x="3" y="23"/>
                    <a:pt x="3" y="23"/>
                    <a:pt x="3" y="23"/>
                  </a:cubicBezTo>
                  <a:cubicBezTo>
                    <a:pt x="3" y="4"/>
                    <a:pt x="3" y="4"/>
                    <a:pt x="3" y="4"/>
                  </a:cubicBezTo>
                  <a:cubicBezTo>
                    <a:pt x="20" y="4"/>
                    <a:pt x="20" y="4"/>
                    <a:pt x="20" y="4"/>
                  </a:cubicBezTo>
                  <a:lnTo>
                    <a:pt x="20" y="2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5">
              <a:extLst>
                <a:ext uri="{FF2B5EF4-FFF2-40B4-BE49-F238E27FC236}">
                  <a16:creationId xmlns:a16="http://schemas.microsoft.com/office/drawing/2014/main" id="{1E4532DB-E310-4672-9552-CB5ABB6C252F}"/>
                </a:ext>
              </a:extLst>
            </p:cNvPr>
            <p:cNvSpPr>
              <a:spLocks noEditPoints="1"/>
            </p:cNvSpPr>
            <p:nvPr/>
          </p:nvSpPr>
          <p:spPr bwMode="auto">
            <a:xfrm>
              <a:off x="2516188" y="2176463"/>
              <a:ext cx="88900" cy="357188"/>
            </a:xfrm>
            <a:custGeom>
              <a:avLst/>
              <a:gdLst>
                <a:gd name="T0" fmla="*/ 22 w 23"/>
                <a:gd name="T1" fmla="*/ 0 h 93"/>
                <a:gd name="T2" fmla="*/ 1 w 23"/>
                <a:gd name="T3" fmla="*/ 0 h 93"/>
                <a:gd name="T4" fmla="*/ 0 w 23"/>
                <a:gd name="T5" fmla="*/ 2 h 93"/>
                <a:gd name="T6" fmla="*/ 0 w 23"/>
                <a:gd name="T7" fmla="*/ 92 h 93"/>
                <a:gd name="T8" fmla="*/ 1 w 23"/>
                <a:gd name="T9" fmla="*/ 93 h 93"/>
                <a:gd name="T10" fmla="*/ 22 w 23"/>
                <a:gd name="T11" fmla="*/ 93 h 93"/>
                <a:gd name="T12" fmla="*/ 23 w 23"/>
                <a:gd name="T13" fmla="*/ 92 h 93"/>
                <a:gd name="T14" fmla="*/ 23 w 23"/>
                <a:gd name="T15" fmla="*/ 2 h 93"/>
                <a:gd name="T16" fmla="*/ 22 w 23"/>
                <a:gd name="T17" fmla="*/ 0 h 93"/>
                <a:gd name="T18" fmla="*/ 20 w 23"/>
                <a:gd name="T19" fmla="*/ 90 h 93"/>
                <a:gd name="T20" fmla="*/ 3 w 23"/>
                <a:gd name="T21" fmla="*/ 90 h 93"/>
                <a:gd name="T22" fmla="*/ 3 w 23"/>
                <a:gd name="T23" fmla="*/ 4 h 93"/>
                <a:gd name="T24" fmla="*/ 20 w 23"/>
                <a:gd name="T25" fmla="*/ 4 h 93"/>
                <a:gd name="T26" fmla="*/ 20 w 23"/>
                <a:gd name="T2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93">
                  <a:moveTo>
                    <a:pt x="22" y="0"/>
                  </a:moveTo>
                  <a:cubicBezTo>
                    <a:pt x="1" y="0"/>
                    <a:pt x="1" y="0"/>
                    <a:pt x="1" y="0"/>
                  </a:cubicBezTo>
                  <a:cubicBezTo>
                    <a:pt x="0" y="0"/>
                    <a:pt x="0" y="1"/>
                    <a:pt x="0" y="2"/>
                  </a:cubicBezTo>
                  <a:cubicBezTo>
                    <a:pt x="0" y="92"/>
                    <a:pt x="0" y="92"/>
                    <a:pt x="0" y="92"/>
                  </a:cubicBezTo>
                  <a:cubicBezTo>
                    <a:pt x="0" y="93"/>
                    <a:pt x="0" y="93"/>
                    <a:pt x="1" y="93"/>
                  </a:cubicBezTo>
                  <a:cubicBezTo>
                    <a:pt x="22" y="93"/>
                    <a:pt x="22" y="93"/>
                    <a:pt x="22" y="93"/>
                  </a:cubicBezTo>
                  <a:cubicBezTo>
                    <a:pt x="23" y="93"/>
                    <a:pt x="23" y="93"/>
                    <a:pt x="23" y="92"/>
                  </a:cubicBezTo>
                  <a:cubicBezTo>
                    <a:pt x="23" y="2"/>
                    <a:pt x="23" y="2"/>
                    <a:pt x="23" y="2"/>
                  </a:cubicBezTo>
                  <a:cubicBezTo>
                    <a:pt x="23" y="1"/>
                    <a:pt x="23" y="0"/>
                    <a:pt x="22" y="0"/>
                  </a:cubicBezTo>
                  <a:close/>
                  <a:moveTo>
                    <a:pt x="20" y="90"/>
                  </a:moveTo>
                  <a:cubicBezTo>
                    <a:pt x="3" y="90"/>
                    <a:pt x="3" y="90"/>
                    <a:pt x="3" y="90"/>
                  </a:cubicBezTo>
                  <a:cubicBezTo>
                    <a:pt x="3" y="4"/>
                    <a:pt x="3" y="4"/>
                    <a:pt x="3" y="4"/>
                  </a:cubicBezTo>
                  <a:cubicBezTo>
                    <a:pt x="20" y="4"/>
                    <a:pt x="20" y="4"/>
                    <a:pt x="20" y="4"/>
                  </a:cubicBezTo>
                  <a:lnTo>
                    <a:pt x="20" y="9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6">
              <a:extLst>
                <a:ext uri="{FF2B5EF4-FFF2-40B4-BE49-F238E27FC236}">
                  <a16:creationId xmlns:a16="http://schemas.microsoft.com/office/drawing/2014/main" id="{E096D719-057E-473D-9DC7-1400CFFD8F42}"/>
                </a:ext>
              </a:extLst>
            </p:cNvPr>
            <p:cNvSpPr>
              <a:spLocks noEditPoints="1"/>
            </p:cNvSpPr>
            <p:nvPr/>
          </p:nvSpPr>
          <p:spPr bwMode="auto">
            <a:xfrm>
              <a:off x="2117725" y="2041525"/>
              <a:ext cx="492125" cy="333375"/>
            </a:xfrm>
            <a:custGeom>
              <a:avLst/>
              <a:gdLst>
                <a:gd name="T0" fmla="*/ 127 w 128"/>
                <a:gd name="T1" fmla="*/ 6 h 87"/>
                <a:gd name="T2" fmla="*/ 126 w 128"/>
                <a:gd name="T3" fmla="*/ 5 h 87"/>
                <a:gd name="T4" fmla="*/ 106 w 128"/>
                <a:gd name="T5" fmla="*/ 0 h 87"/>
                <a:gd name="T6" fmla="*/ 104 w 128"/>
                <a:gd name="T7" fmla="*/ 1 h 87"/>
                <a:gd name="T8" fmla="*/ 104 w 128"/>
                <a:gd name="T9" fmla="*/ 3 h 87"/>
                <a:gd name="T10" fmla="*/ 111 w 128"/>
                <a:gd name="T11" fmla="*/ 14 h 87"/>
                <a:gd name="T12" fmla="*/ 1 w 128"/>
                <a:gd name="T13" fmla="*/ 84 h 87"/>
                <a:gd name="T14" fmla="*/ 1 w 128"/>
                <a:gd name="T15" fmla="*/ 86 h 87"/>
                <a:gd name="T16" fmla="*/ 2 w 128"/>
                <a:gd name="T17" fmla="*/ 87 h 87"/>
                <a:gd name="T18" fmla="*/ 3 w 128"/>
                <a:gd name="T19" fmla="*/ 87 h 87"/>
                <a:gd name="T20" fmla="*/ 113 w 128"/>
                <a:gd name="T21" fmla="*/ 17 h 87"/>
                <a:gd name="T22" fmla="*/ 120 w 128"/>
                <a:gd name="T23" fmla="*/ 28 h 87"/>
                <a:gd name="T24" fmla="*/ 121 w 128"/>
                <a:gd name="T25" fmla="*/ 29 h 87"/>
                <a:gd name="T26" fmla="*/ 122 w 128"/>
                <a:gd name="T27" fmla="*/ 29 h 87"/>
                <a:gd name="T28" fmla="*/ 123 w 128"/>
                <a:gd name="T29" fmla="*/ 27 h 87"/>
                <a:gd name="T30" fmla="*/ 128 w 128"/>
                <a:gd name="T31" fmla="*/ 7 h 87"/>
                <a:gd name="T32" fmla="*/ 127 w 128"/>
                <a:gd name="T33" fmla="*/ 6 h 87"/>
                <a:gd name="T34" fmla="*/ 121 w 128"/>
                <a:gd name="T35" fmla="*/ 22 h 87"/>
                <a:gd name="T36" fmla="*/ 109 w 128"/>
                <a:gd name="T37" fmla="*/ 5 h 87"/>
                <a:gd name="T38" fmla="*/ 124 w 128"/>
                <a:gd name="T39" fmla="*/ 8 h 87"/>
                <a:gd name="T40" fmla="*/ 121 w 128"/>
                <a:gd name="T41"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7">
                  <a:moveTo>
                    <a:pt x="127" y="6"/>
                  </a:moveTo>
                  <a:cubicBezTo>
                    <a:pt x="127" y="5"/>
                    <a:pt x="127" y="5"/>
                    <a:pt x="126" y="5"/>
                  </a:cubicBezTo>
                  <a:cubicBezTo>
                    <a:pt x="106" y="0"/>
                    <a:pt x="106" y="0"/>
                    <a:pt x="106" y="0"/>
                  </a:cubicBezTo>
                  <a:cubicBezTo>
                    <a:pt x="105" y="0"/>
                    <a:pt x="105" y="1"/>
                    <a:pt x="104" y="1"/>
                  </a:cubicBezTo>
                  <a:cubicBezTo>
                    <a:pt x="104" y="2"/>
                    <a:pt x="104" y="2"/>
                    <a:pt x="104" y="3"/>
                  </a:cubicBezTo>
                  <a:cubicBezTo>
                    <a:pt x="111" y="14"/>
                    <a:pt x="111" y="14"/>
                    <a:pt x="111" y="14"/>
                  </a:cubicBezTo>
                  <a:cubicBezTo>
                    <a:pt x="1" y="84"/>
                    <a:pt x="1" y="84"/>
                    <a:pt x="1" y="84"/>
                  </a:cubicBezTo>
                  <a:cubicBezTo>
                    <a:pt x="0" y="84"/>
                    <a:pt x="0" y="85"/>
                    <a:pt x="1" y="86"/>
                  </a:cubicBezTo>
                  <a:cubicBezTo>
                    <a:pt x="1" y="86"/>
                    <a:pt x="1" y="87"/>
                    <a:pt x="2" y="87"/>
                  </a:cubicBezTo>
                  <a:cubicBezTo>
                    <a:pt x="2" y="87"/>
                    <a:pt x="3" y="87"/>
                    <a:pt x="3" y="87"/>
                  </a:cubicBezTo>
                  <a:cubicBezTo>
                    <a:pt x="113" y="17"/>
                    <a:pt x="113" y="17"/>
                    <a:pt x="113" y="17"/>
                  </a:cubicBezTo>
                  <a:cubicBezTo>
                    <a:pt x="120" y="28"/>
                    <a:pt x="120" y="28"/>
                    <a:pt x="120" y="28"/>
                  </a:cubicBezTo>
                  <a:cubicBezTo>
                    <a:pt x="120" y="28"/>
                    <a:pt x="121" y="29"/>
                    <a:pt x="121" y="29"/>
                  </a:cubicBezTo>
                  <a:cubicBezTo>
                    <a:pt x="121" y="29"/>
                    <a:pt x="122" y="29"/>
                    <a:pt x="122" y="29"/>
                  </a:cubicBezTo>
                  <a:cubicBezTo>
                    <a:pt x="122" y="29"/>
                    <a:pt x="123" y="28"/>
                    <a:pt x="123" y="27"/>
                  </a:cubicBezTo>
                  <a:cubicBezTo>
                    <a:pt x="128" y="7"/>
                    <a:pt x="128" y="7"/>
                    <a:pt x="128" y="7"/>
                  </a:cubicBezTo>
                  <a:cubicBezTo>
                    <a:pt x="128" y="7"/>
                    <a:pt x="128" y="6"/>
                    <a:pt x="127" y="6"/>
                  </a:cubicBezTo>
                  <a:close/>
                  <a:moveTo>
                    <a:pt x="121" y="22"/>
                  </a:moveTo>
                  <a:cubicBezTo>
                    <a:pt x="109" y="5"/>
                    <a:pt x="109" y="5"/>
                    <a:pt x="109" y="5"/>
                  </a:cubicBezTo>
                  <a:cubicBezTo>
                    <a:pt x="124" y="8"/>
                    <a:pt x="124" y="8"/>
                    <a:pt x="124" y="8"/>
                  </a:cubicBezTo>
                  <a:lnTo>
                    <a:pt x="121" y="2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40051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36364-DF22-4CDE-96A3-2A6B587488C1}"/>
              </a:ext>
            </a:extLst>
          </p:cNvPr>
          <p:cNvSpPr>
            <a:spLocks noGrp="1"/>
          </p:cNvSpPr>
          <p:nvPr>
            <p:ph type="title"/>
          </p:nvPr>
        </p:nvSpPr>
        <p:spPr>
          <a:xfrm>
            <a:off x="660070" y="743837"/>
            <a:ext cx="10871529" cy="687634"/>
          </a:xfrm>
        </p:spPr>
        <p:txBody>
          <a:bodyPr/>
          <a:lstStyle/>
          <a:p>
            <a:r>
              <a:rPr lang="en-US" sz="2800" b="1" dirty="0">
                <a:solidFill>
                  <a:schemeClr val="bg2">
                    <a:lumMod val="25000"/>
                  </a:schemeClr>
                </a:solidFill>
                <a:latin typeface="Raleway SemiBold" panose="020B0703030101060003" pitchFamily="34" charset="0"/>
                <a:ea typeface="Source Sans Pro SemiBold" panose="020B0603030403020204" pitchFamily="34" charset="0"/>
              </a:rPr>
              <a:t>The New Normal COVID-19</a:t>
            </a:r>
            <a:r>
              <a:rPr lang="en-AU" sz="2800" b="1" dirty="0">
                <a:solidFill>
                  <a:schemeClr val="bg2">
                    <a:lumMod val="25000"/>
                  </a:schemeClr>
                </a:solidFill>
                <a:latin typeface="Raleway SemiBold" panose="020B0703030101060003" pitchFamily="34" charset="0"/>
              </a:rPr>
              <a:t> WORKFORCE</a:t>
            </a:r>
          </a:p>
        </p:txBody>
      </p:sp>
      <p:sp>
        <p:nvSpPr>
          <p:cNvPr id="3" name="Content Placeholder 2">
            <a:extLst>
              <a:ext uri="{FF2B5EF4-FFF2-40B4-BE49-F238E27FC236}">
                <a16:creationId xmlns:a16="http://schemas.microsoft.com/office/drawing/2014/main" id="{D08A684E-45F9-41EE-A2EA-06C34EC5326E}"/>
              </a:ext>
            </a:extLst>
          </p:cNvPr>
          <p:cNvSpPr>
            <a:spLocks noGrp="1"/>
          </p:cNvSpPr>
          <p:nvPr>
            <p:ph idx="1"/>
          </p:nvPr>
        </p:nvSpPr>
        <p:spPr>
          <a:xfrm>
            <a:off x="660071" y="1521361"/>
            <a:ext cx="10871529" cy="4326102"/>
          </a:xfrm>
        </p:spPr>
        <p:txBody>
          <a:bodyPr/>
          <a:lstStyle/>
          <a:p>
            <a:pPr>
              <a:lnSpc>
                <a:spcPts val="2200"/>
              </a:lnSpc>
            </a:pPr>
            <a:r>
              <a:rPr lang="en-AU" b="0" dirty="0">
                <a:solidFill>
                  <a:schemeClr val="tx1"/>
                </a:solidFill>
                <a:latin typeface="Raleway" panose="020B0503030101060003" pitchFamily="34" charset="0"/>
              </a:rPr>
              <a:t>COVID-19 has accentuated:</a:t>
            </a:r>
          </a:p>
          <a:p>
            <a:pPr marL="342900" indent="-342900">
              <a:lnSpc>
                <a:spcPts val="2200"/>
              </a:lnSpc>
              <a:buFont typeface="+mj-lt"/>
              <a:buAutoNum type="arabicPeriod"/>
            </a:pPr>
            <a:r>
              <a:rPr lang="en-AU" b="0" dirty="0">
                <a:solidFill>
                  <a:schemeClr val="tx1"/>
                </a:solidFill>
                <a:latin typeface="Raleway" panose="020B0503030101060003" pitchFamily="34" charset="0"/>
              </a:rPr>
              <a:t>Jobs unable to be completed remotely, are expensive to fill and do not involve a high degree of human capability are being automated faster</a:t>
            </a:r>
          </a:p>
          <a:p>
            <a:pPr marL="342900" indent="-342900">
              <a:lnSpc>
                <a:spcPts val="2200"/>
              </a:lnSpc>
              <a:buFont typeface="+mj-lt"/>
              <a:buAutoNum type="arabicPeriod"/>
            </a:pPr>
            <a:r>
              <a:rPr lang="en-AU" b="0" dirty="0">
                <a:solidFill>
                  <a:schemeClr val="tx1"/>
                </a:solidFill>
                <a:latin typeface="Raleway" panose="020B0503030101060003" pitchFamily="34" charset="0"/>
              </a:rPr>
              <a:t>Australia was not adequately geared – education, recruitment or talent development – to address new skills</a:t>
            </a:r>
          </a:p>
          <a:p>
            <a:pPr marL="342900" indent="-342900">
              <a:lnSpc>
                <a:spcPts val="2200"/>
              </a:lnSpc>
              <a:buFont typeface="+mj-lt"/>
              <a:buAutoNum type="arabicPeriod"/>
            </a:pPr>
            <a:r>
              <a:rPr lang="en-AU" b="0" dirty="0">
                <a:solidFill>
                  <a:schemeClr val="tx1"/>
                </a:solidFill>
                <a:latin typeface="Raleway" panose="020B0503030101060003" pitchFamily="34" charset="0"/>
              </a:rPr>
              <a:t>While automation is occurring earlier and faster, a lag exists between job loss and creation of new jobs</a:t>
            </a:r>
          </a:p>
          <a:p>
            <a:pPr marL="342900" indent="-342900">
              <a:lnSpc>
                <a:spcPts val="2200"/>
              </a:lnSpc>
              <a:buFont typeface="+mj-lt"/>
              <a:buAutoNum type="arabicPeriod"/>
            </a:pPr>
            <a:r>
              <a:rPr lang="en-AU" b="0" dirty="0">
                <a:solidFill>
                  <a:schemeClr val="tx1"/>
                </a:solidFill>
                <a:latin typeface="Raleway" panose="020B0503030101060003" pitchFamily="34" charset="0"/>
              </a:rPr>
              <a:t>Demand for new jobs in the digital economy – New Collar and Green collar – have been accentuated and employment is growing in these areas (predicted to be 60,000 to 2025)</a:t>
            </a:r>
          </a:p>
          <a:p>
            <a:pPr marL="342900" indent="-342900">
              <a:lnSpc>
                <a:spcPts val="2200"/>
              </a:lnSpc>
              <a:buFont typeface="+mj-lt"/>
              <a:buAutoNum type="arabicPeriod"/>
            </a:pPr>
            <a:r>
              <a:rPr lang="en-AU" b="0" dirty="0">
                <a:solidFill>
                  <a:schemeClr val="tx1"/>
                </a:solidFill>
                <a:latin typeface="Raleway" panose="020B0503030101060003" pitchFamily="34" charset="0"/>
              </a:rPr>
              <a:t>Skills priorities and realignment of the workforce to new work roles will not wait for educational qualifications to catch up</a:t>
            </a:r>
          </a:p>
          <a:p>
            <a:pPr marL="342900" indent="-342900">
              <a:lnSpc>
                <a:spcPts val="2200"/>
              </a:lnSpc>
              <a:buFont typeface="+mj-lt"/>
              <a:buAutoNum type="arabicPeriod"/>
            </a:pPr>
            <a:r>
              <a:rPr lang="en-AU" b="0" dirty="0">
                <a:solidFill>
                  <a:schemeClr val="tx1"/>
                </a:solidFill>
                <a:latin typeface="Raleway" panose="020B0503030101060003" pitchFamily="34" charset="0"/>
              </a:rPr>
              <a:t>Jobs being created are multidisciplinary and require soft skills and digital skills</a:t>
            </a:r>
          </a:p>
        </p:txBody>
      </p:sp>
    </p:spTree>
    <p:extLst>
      <p:ext uri="{BB962C8B-B14F-4D97-AF65-F5344CB8AC3E}">
        <p14:creationId xmlns:p14="http://schemas.microsoft.com/office/powerpoint/2010/main" val="4245934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 - &amp;quot;Please Note&amp;quot;&quot;/&gt;&lt;property id=&quot;20307&quot; value=&quot;257&quot;/&gt;&lt;/object&gt;&lt;object type=&quot;3&quot; unique_id=&quot;10004&quot;&gt;&lt;property id=&quot;20148&quot; value=&quot;5&quot;/&gt;&lt;property id=&quot;20300&quot; value=&quot;Slide 2&quot;/&gt;&lt;property id=&quot;20307&quot; value=&quot;258&quot;/&gt;&lt;/object&gt;&lt;object type=&quot;3&quot; unique_id=&quot;10005&quot;&gt;&lt;property id=&quot;20148&quot; value=&quot;5&quot;/&gt;&lt;property id=&quot;20300&quot; value=&quot;Slide 3 - &amp;quot;The Academy&amp;quot;&quot;/&gt;&lt;property id=&quot;20307&quot; value=&quot;259&quot;/&gt;&lt;/object&gt;&lt;object type=&quot;3&quot; unique_id=&quot;10006&quot;&gt;&lt;property id=&quot;20148&quot; value=&quot;5&quot;/&gt;&lt;property id=&quot;20300&quot; value=&quot;Slide 4 - &amp;quot;Research&amp;quot;&quot;/&gt;&lt;property id=&quot;20307&quot; value=&quot;260&quot;/&gt;&lt;/object&gt;&lt;object type=&quot;3&quot; unique_id=&quot;10007&quot;&gt;&lt;property id=&quot;20148&quot; value=&quot;5&quot;/&gt;&lt;property id=&quot;20300&quot; value=&quot;Slide 5 - &amp;quot;Graduate Research School&amp;quot;&quot;/&gt;&lt;property id=&quot;20307&quot; value=&quot;261&quot;/&gt;&lt;/object&gt;&lt;object type=&quot;3&quot; unique_id=&quot;10008&quot;&gt;&lt;property id=&quot;20148&quot; value=&quot;5&quot;/&gt;&lt;property id=&quot;20300&quot; value=&quot;Slide 6&quot;/&gt;&lt;property id=&quot;20307&quot; value=&quot;262&quot;/&gt;&lt;/object&gt;&lt;object type=&quot;3&quot; unique_id=&quot;10009&quot;&gt;&lt;property id=&quot;20148&quot; value=&quot;5&quot;/&gt;&lt;property id=&quot;20300&quot; value=&quot;Slide 7 - &amp;quot;COVER TITLE  IN GOTHAM NARROW BOLD&amp;quot;&quot;/&gt;&lt;property id=&quot;20307&quot; value=&quot;263&quot;/&gt;&lt;/object&gt;&lt;object type=&quot;3&quot; unique_id=&quot;10010&quot;&gt;&lt;property id=&quot;20148&quot; value=&quot;5&quot;/&gt;&lt;property id=&quot;20300&quot; value=&quot;Slide 8 - &amp;quot;COVER TITLE  IN GOTHAM NARROW BOLD&amp;quot;&quot;/&gt;&lt;property id=&quot;20307&quot; value=&quot;264&quot;/&gt;&lt;/object&gt;&lt;object type=&quot;3&quot; unique_id=&quot;10011&quot;&gt;&lt;property id=&quot;20148&quot; value=&quot;5&quot;/&gt;&lt;property id=&quot;20300&quot; value=&quot;Slide 9 - &amp;quot;COVER TITLE  IN GOTHAM NARROW BOLD&amp;quot;&quot;/&gt;&lt;property id=&quot;20307&quot; value=&quot;265&quot;/&gt;&lt;/object&gt;&lt;object type=&quot;3&quot; unique_id=&quot;10012&quot;&gt;&lt;property id=&quot;20148&quot; value=&quot;5&quot;/&gt;&lt;property id=&quot;20300&quot; value=&quot;Slide 10 - &amp;quot;COVER TITLE  IN GOTHAM NARROW BOLD&amp;quot;&quot;/&gt;&lt;property id=&quot;20307&quot; value=&quot;266&quot;/&gt;&lt;/object&gt;&lt;object type=&quot;3&quot; unique_id=&quot;10013&quot;&gt;&lt;property id=&quot;20148&quot; value=&quot;5&quot;/&gt;&lt;property id=&quot;20300&quot; value=&quot;Slide 11 - &amp;quot;COVER TITLE  IN GOTHAM NARROW BOLD&amp;quot;&quot;/&gt;&lt;property id=&quot;20307&quot; value=&quot;267&quot;/&gt;&lt;/object&gt;&lt;object type=&quot;3&quot; unique_id=&quot;10014&quot;&gt;&lt;property id=&quot;20148&quot; value=&quot;5&quot;/&gt;&lt;property id=&quot;20300&quot; value=&quot;Slide 12 - &amp;quot;COVER TITLE  IN GOTHAM NARROW BOLD&amp;quot;&quot;/&gt;&lt;property id=&quot;20307&quot; value=&quot;268&quot;/&gt;&lt;/object&gt;&lt;object type=&quot;3&quot; unique_id=&quot;10015&quot;&gt;&lt;property id=&quot;20148&quot; value=&quot;5&quot;/&gt;&lt;property id=&quot;20300&quot; value=&quot;Slide 13 - &amp;quot;CONTENTS&amp;quot;&quot;/&gt;&lt;property id=&quot;20307&quot; value=&quot;270&quot;/&gt;&lt;/object&gt;&lt;object type=&quot;3&quot; unique_id=&quot;10016&quot;&gt;&lt;property id=&quot;20148&quot; value=&quot;5&quot;/&gt;&lt;property id=&quot;20300&quot; value=&quot;Slide 14&quot;/&gt;&lt;property id=&quot;20307&quot; value=&quot;271&quot;/&gt;&lt;/object&gt;&lt;object type=&quot;3&quot; unique_id=&quot;10017&quot;&gt;&lt;property id=&quot;20148&quot; value=&quot;5&quot;/&gt;&lt;property id=&quot;20300&quot; value=&quot;Slide 15&quot;/&gt;&lt;property id=&quot;20307&quot; value=&quot;272&quot;/&gt;&lt;/object&gt;&lt;object type=&quot;3&quot; unique_id=&quot;10018&quot;&gt;&lt;property id=&quot;20148&quot; value=&quot;5&quot;/&gt;&lt;property id=&quot;20300&quot; value=&quot;Slide 16 - &amp;quot;Heading Chronicle Text G1 Regular   Text can run over second line &amp;quot;&quot;/&gt;&lt;property id=&quot;20307&quot; value=&quot;269&quot;/&gt;&lt;/object&gt;&lt;object type=&quot;3&quot; unique_id=&quot;10019&quot;&gt;&lt;property id=&quot;20148&quot; value=&quot;5&quot;/&gt;&lt;property id=&quot;20300&quot; value=&quot;Slide 17 - &amp;quot;Heading Chronicle Text G1 Regular   Text can run over second line &amp;quot;&quot;/&gt;&lt;property id=&quot;20307&quot; value=&quot;273&quot;/&gt;&lt;/object&gt;&lt;object type=&quot;3&quot; unique_id=&quot;10020&quot;&gt;&lt;property id=&quot;20148&quot; value=&quot;5&quot;/&gt;&lt;property id=&quot;20300&quot; value=&quot;Slide 18 - &amp;quot;Heading Chronicle Text G1 Regular   Text can run over second line &amp;quot;&quot;/&gt;&lt;property id=&quot;20307&quot; value=&quot;274&quot;/&gt;&lt;/object&gt;&lt;object type=&quot;3&quot; unique_id=&quot;10021&quot;&gt;&lt;property id=&quot;20148&quot; value=&quot;5&quot;/&gt;&lt;property id=&quot;20300&quot; value=&quot;Slide 19 - &amp;quot;Heading Chronicle Text G1 Regular   Text can run over second line &amp;quot;&quot;/&gt;&lt;property id=&quot;20307&quot; value=&quot;275&quot;/&gt;&lt;/object&gt;&lt;object type=&quot;3&quot; unique_id=&quot;10022&quot;&gt;&lt;property id=&quot;20148&quot; value=&quot;5&quot;/&gt;&lt;property id=&quot;20300&quot; value=&quot;Slide 20 - &amp;quot;Heading Chronicle Text G1 Regular   Text can run over second line &amp;quot;&quot;/&gt;&lt;property id=&quot;20307&quot; value=&quot;276&quot;/&gt;&lt;/object&gt;&lt;object type=&quot;3&quot; unique_id=&quot;10023&quot;&gt;&lt;property id=&quot;20148&quot; value=&quot;5&quot;/&gt;&lt;property id=&quot;20300&quot; value=&quot;Slide 21 - &amp;quot;Heading Chronicle Text G1 Regular   Text can run over second line&amp;quot;&quot;/&gt;&lt;property id=&quot;20307&quot; value=&quot;283&quot;/&gt;&lt;/object&gt;&lt;object type=&quot;3&quot; unique_id=&quot;10024&quot;&gt;&lt;property id=&quot;20148&quot; value=&quot;5&quot;/&gt;&lt;property id=&quot;20300&quot; value=&quot;Slide 22 - &amp;quot;Heading Chronicle Text G1 Regular   Text can run over second line&amp;quot;&quot;/&gt;&lt;property id=&quot;20307&quot; value=&quot;277&quot;/&gt;&lt;/object&gt;&lt;object type=&quot;3&quot; unique_id=&quot;10025&quot;&gt;&lt;property id=&quot;20148&quot; value=&quot;5&quot;/&gt;&lt;property id=&quot;20300&quot; value=&quot;Slide 23 - &amp;quot;Heading Chronicle Text G1 Regular   Text can run over second line&amp;quot;&quot;/&gt;&lt;property id=&quot;20307&quot; value=&quot;278&quot;/&gt;&lt;/object&gt;&lt;object type=&quot;3&quot; unique_id=&quot;10026&quot;&gt;&lt;property id=&quot;20148&quot; value=&quot;5&quot;/&gt;&lt;property id=&quot;20300&quot; value=&quot;Slide 24&quot;/&gt;&lt;property id=&quot;20307&quot; value=&quot;279&quot;/&gt;&lt;/object&gt;&lt;object type=&quot;3&quot; unique_id=&quot;10027&quot;&gt;&lt;property id=&quot;20148&quot; value=&quot;5&quot;/&gt;&lt;property id=&quot;20300&quot; value=&quot;Slide 25 - &amp;quot;Heading Chronicle Text G1 Regular   Text can run over second line&amp;quot;&quot;/&gt;&lt;property id=&quot;20307&quot; value=&quot;281&quot;/&gt;&lt;/object&gt;&lt;object type=&quot;3&quot; unique_id=&quot;10028&quot;&gt;&lt;property id=&quot;20148&quot; value=&quot;5&quot;/&gt;&lt;property id=&quot;20300&quot; value=&quot;Slide 26 - &amp;quot;Heading Chronicle Text G1 Regular   Text can run over second line&amp;quot;&quot;/&gt;&lt;property id=&quot;20307&quot; value=&quot;284&quot;/&gt;&lt;/object&gt;&lt;object type=&quot;3&quot; unique_id=&quot;10029&quot;&gt;&lt;property id=&quot;20148&quot; value=&quot;5&quot;/&gt;&lt;property id=&quot;20300&quot; value=&quot;Slide 27&quot;/&gt;&lt;property id=&quot;20307&quot; value=&quot;282&quot;/&gt;&lt;/object&gt;&lt;/object&gt;&lt;object type=&quot;8&quot; unique_id=&quot;10058&quot;&gt;&lt;/object&gt;&lt;/object&gt;&lt;/database&gt;"/>
  <p:tag name="MMPROD_NEXTUNIQUEID" val="10009"/>
  <p:tag name="SECTOMILLISECCONVERTED" val="1"/>
</p:tagLst>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5192</TotalTime>
  <Words>3072</Words>
  <Application>Microsoft Office PowerPoint</Application>
  <PresentationFormat>Widescreen</PresentationFormat>
  <Paragraphs>319</Paragraphs>
  <Slides>34</Slides>
  <Notes>11</Notes>
  <HiddenSlides>0</HiddenSlides>
  <MMClips>0</MMClips>
  <ScaleCrop>false</ScaleCrop>
  <HeadingPairs>
    <vt:vector size="6" baseType="variant">
      <vt:variant>
        <vt:lpstr>Fonts Used</vt:lpstr>
      </vt:variant>
      <vt:variant>
        <vt:i4>28</vt:i4>
      </vt:variant>
      <vt:variant>
        <vt:lpstr>Theme</vt:lpstr>
      </vt:variant>
      <vt:variant>
        <vt:i4>1</vt:i4>
      </vt:variant>
      <vt:variant>
        <vt:lpstr>Slide Titles</vt:lpstr>
      </vt:variant>
      <vt:variant>
        <vt:i4>34</vt:i4>
      </vt:variant>
    </vt:vector>
  </HeadingPairs>
  <TitlesOfParts>
    <vt:vector size="63" baseType="lpstr">
      <vt:lpstr>Chronicle Text G1 Roman</vt:lpstr>
      <vt:lpstr>Raleway</vt:lpstr>
      <vt:lpstr>Courier New</vt:lpstr>
      <vt:lpstr>Calibri</vt:lpstr>
      <vt:lpstr>Nexa Bold</vt:lpstr>
      <vt:lpstr>Chronicle Text G1</vt:lpstr>
      <vt:lpstr>Gotham Narrow Light</vt:lpstr>
      <vt:lpstr>Open Sans</vt:lpstr>
      <vt:lpstr>IBM Plex Sans</vt:lpstr>
      <vt:lpstr>Source Sans Pro Black</vt:lpstr>
      <vt:lpstr>Larsseit-Bold</vt:lpstr>
      <vt:lpstr>Gill Sans</vt:lpstr>
      <vt:lpstr>Source Sans Pro</vt:lpstr>
      <vt:lpstr>Gotham Narrow Bold</vt:lpstr>
      <vt:lpstr>Calibri Light</vt:lpstr>
      <vt:lpstr>Raleway SemiBold</vt:lpstr>
      <vt:lpstr>Arial</vt:lpstr>
      <vt:lpstr>Source Sans Pro SemiBold</vt:lpstr>
      <vt:lpstr>Source Sans Pro Light</vt:lpstr>
      <vt:lpstr>Times New Roman</vt:lpstr>
      <vt:lpstr>Gotham Medium</vt:lpstr>
      <vt:lpstr>Gotham Narrow Book</vt:lpstr>
      <vt:lpstr>Larsseit</vt:lpstr>
      <vt:lpstr>Poppins</vt:lpstr>
      <vt:lpstr>Open Sans Semibold</vt:lpstr>
      <vt:lpstr>Berling</vt:lpstr>
      <vt:lpstr>Gotham Light</vt:lpstr>
      <vt:lpstr>HelveticaNeueLTStd-BdCn</vt:lpstr>
      <vt:lpstr>Office Theme</vt:lpstr>
      <vt:lpstr>PowerPoint Presentation</vt:lpstr>
      <vt:lpstr>CONTENTS</vt:lpstr>
      <vt:lpstr>Q1. In what way has Coronavirus brought the “future early”?</vt:lpstr>
      <vt:lpstr>PowerPoint Presentation</vt:lpstr>
      <vt:lpstr>Career Outlook: Impact of technology on Australia workers, 2020-2035</vt:lpstr>
      <vt:lpstr>No New Normal: Automation and AI continue to shift skills and concept of a ‘job’</vt:lpstr>
      <vt:lpstr>Maritime and transport trade is growing, but automation and modal changes place downward pressure on employment</vt:lpstr>
      <vt:lpstr>The COVID-19 New Work Normal is Remote </vt:lpstr>
      <vt:lpstr>The New Normal COVID-19 WORKFORCE</vt:lpstr>
      <vt:lpstr>Q2. Where will employment shrink and where will it grow in the next 3 to 5 years (overall and with insights into logistics, ports management, seafaring, and marine engineering)?</vt:lpstr>
      <vt:lpstr>Capability &amp; employability</vt:lpstr>
      <vt:lpstr>Future employability is more about the person’s future potential, not just technical skills to do a job</vt:lpstr>
      <vt:lpstr>Future focus must be on human skills</vt:lpstr>
      <vt:lpstr>PowerPoint Presentation</vt:lpstr>
      <vt:lpstr>Q3. What capabilities make graduates stand out to employers? </vt:lpstr>
      <vt:lpstr>PowerPoint Presentation</vt:lpstr>
      <vt:lpstr>Human capabilities for future work and raised employability</vt:lpstr>
      <vt:lpstr>PowerPoint Presentation</vt:lpstr>
      <vt:lpstr>Bersin by Delloitte: Pre-hire assessments for human and technical skills makes sense</vt:lpstr>
      <vt:lpstr>PowerPoint Presentation</vt:lpstr>
      <vt:lpstr>Validation Results: Predicting Potential by hiring for Careers not Jobs</vt:lpstr>
      <vt:lpstr>Q4. What does a sustainable career look like in the future? </vt:lpstr>
      <vt:lpstr>PowerPoint Presentation</vt:lpstr>
      <vt:lpstr>Fastest Growth employment = NEW Collar Jobs</vt:lpstr>
      <vt:lpstr>Fastest Growth employment = GREEN Collar Jobs</vt:lpstr>
      <vt:lpstr>PowerPoint Presentation</vt:lpstr>
      <vt:lpstr>PowerPoint Presentation</vt:lpstr>
      <vt:lpstr>PowerPoint Presentation</vt:lpstr>
      <vt:lpstr>Q5. Why can micro-credentials accelerate employment?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 Tapia</dc:creator>
  <cp:lastModifiedBy>Emma-Lea Haab</cp:lastModifiedBy>
  <cp:revision>167</cp:revision>
  <dcterms:created xsi:type="dcterms:W3CDTF">2015-09-22T04:56:37Z</dcterms:created>
  <dcterms:modified xsi:type="dcterms:W3CDTF">2020-09-18T04:09:04Z</dcterms:modified>
</cp:coreProperties>
</file>